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B46FFB-0F59-47A0-B397-B87D5440A93B}" type="datetimeFigureOut">
              <a:rPr lang="en-US" smtClean="0"/>
              <a:t>7/2/2010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3416E-B790-4743-B3D7-26F0519BF30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46FFB-0F59-47A0-B397-B87D5440A93B}" type="datetimeFigureOut">
              <a:rPr lang="en-US" smtClean="0"/>
              <a:t>7/2/2010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3416E-B790-4743-B3D7-26F0519BF3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46FFB-0F59-47A0-B397-B87D5440A93B}" type="datetimeFigureOut">
              <a:rPr lang="en-US" smtClean="0"/>
              <a:t>7/2/2010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3416E-B790-4743-B3D7-26F0519BF3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B46FFB-0F59-47A0-B397-B87D5440A93B}" type="datetimeFigureOut">
              <a:rPr lang="en-US" smtClean="0"/>
              <a:t>7/2/2010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3416E-B790-4743-B3D7-26F0519BF30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B46FFB-0F59-47A0-B397-B87D5440A93B}" type="datetimeFigureOut">
              <a:rPr lang="en-US" smtClean="0"/>
              <a:t>7/2/2010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3416E-B790-4743-B3D7-26F0519BF30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B46FFB-0F59-47A0-B397-B87D5440A93B}" type="datetimeFigureOut">
              <a:rPr lang="en-US" smtClean="0"/>
              <a:t>7/2/2010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63416E-B790-4743-B3D7-26F0519BF30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B46FFB-0F59-47A0-B397-B87D5440A93B}" type="datetimeFigureOut">
              <a:rPr lang="en-US" smtClean="0"/>
              <a:t>7/2/2010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63416E-B790-4743-B3D7-26F0519BF30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B46FFB-0F59-47A0-B397-B87D5440A93B}" type="datetimeFigureOut">
              <a:rPr lang="en-US" smtClean="0"/>
              <a:t>7/2/2010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63416E-B790-4743-B3D7-26F0519BF30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B46FFB-0F59-47A0-B397-B87D5440A93B}" type="datetimeFigureOut">
              <a:rPr lang="en-US" smtClean="0"/>
              <a:t>7/2/2010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63416E-B790-4743-B3D7-26F0519BF3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46FFB-0F59-47A0-B397-B87D5440A93B}" type="datetimeFigureOut">
              <a:rPr lang="en-US" smtClean="0"/>
              <a:t>7/2/2010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63416E-B790-4743-B3D7-26F0519BF30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B46FFB-0F59-47A0-B397-B87D5440A93B}" type="datetimeFigureOut">
              <a:rPr lang="en-US" smtClean="0"/>
              <a:t>7/2/2010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63416E-B790-4743-B3D7-26F0519BF30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B46FFB-0F59-47A0-B397-B87D5440A93B}" type="datetimeFigureOut">
              <a:rPr lang="en-US" smtClean="0"/>
              <a:t>7/2/2010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63416E-B790-4743-B3D7-26F0519BF30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geology.com/dictionary/glossary-t.shtml" TargetMode="External"/><Relationship Id="rId2" Type="http://schemas.openxmlformats.org/officeDocument/2006/relationships/hyperlink" Target="http://geology.com/articles/tsunami-geology.shtml" TargetMode="External"/><Relationship Id="rId1" Type="http://schemas.openxmlformats.org/officeDocument/2006/relationships/slideLayout" Target="../slideLayouts/slideLayout7.xml"/><Relationship Id="rId5" Type="http://schemas.openxmlformats.org/officeDocument/2006/relationships/hyperlink" Target="http://dictionary.reference.com/browse/tsunami" TargetMode="External"/><Relationship Id="rId4" Type="http://schemas.openxmlformats.org/officeDocument/2006/relationships/hyperlink" Target="http://dictionary.reference.com/search?q=seismic+sea+wave&amp;db=luna"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en.wikipedia.org/wiki/Ocean" TargetMode="External"/><Relationship Id="rId13" Type="http://schemas.openxmlformats.org/officeDocument/2006/relationships/hyperlink" Target="http://en.wikipedia.org/wiki/Nuclear_device" TargetMode="External"/><Relationship Id="rId18" Type="http://schemas.openxmlformats.org/officeDocument/2006/relationships/hyperlink" Target="http://en.wikipedia.org/wiki/Thucydides" TargetMode="External"/><Relationship Id="rId26" Type="http://schemas.openxmlformats.org/officeDocument/2006/relationships/hyperlink" Target="http://en.wikipedia.org/wiki/Depression_(meteorology)" TargetMode="External"/><Relationship Id="rId3" Type="http://schemas.openxmlformats.org/officeDocument/2006/relationships/hyperlink" Target="http://en.wikipedia.org/wiki/Wikipedia:IPA_for_English" TargetMode="External"/><Relationship Id="rId21" Type="http://schemas.openxmlformats.org/officeDocument/2006/relationships/hyperlink" Target="#cite_note-Smid.2C_T._C._103f.-3"/><Relationship Id="rId34" Type="http://schemas.openxmlformats.org/officeDocument/2006/relationships/hyperlink" Target="http://en.wikipedia.org/wiki/Myanmar" TargetMode="External"/><Relationship Id="rId7" Type="http://schemas.openxmlformats.org/officeDocument/2006/relationships/hyperlink" Target="http://en.wikipedia.org/wiki/Body_of_water" TargetMode="External"/><Relationship Id="rId12" Type="http://schemas.openxmlformats.org/officeDocument/2006/relationships/hyperlink" Target="http://en.wikipedia.org/wiki/Underwater_explosion" TargetMode="External"/><Relationship Id="rId17" Type="http://schemas.openxmlformats.org/officeDocument/2006/relationships/hyperlink" Target="http://en.wikipedia.org/wiki/Ancient_Greece" TargetMode="External"/><Relationship Id="rId25" Type="http://schemas.openxmlformats.org/officeDocument/2006/relationships/hyperlink" Target="http://en.wikipedia.org/wiki/Meteorological" TargetMode="External"/><Relationship Id="rId33" Type="http://schemas.openxmlformats.org/officeDocument/2006/relationships/hyperlink" Target="http://en.wikipedia.org/wiki/Burma" TargetMode="External"/><Relationship Id="rId2" Type="http://schemas.openxmlformats.org/officeDocument/2006/relationships/hyperlink" Target="http://en.wikipedia.org/wiki/Help:Installing_Japanese_character_sets" TargetMode="External"/><Relationship Id="rId16" Type="http://schemas.openxmlformats.org/officeDocument/2006/relationships/hyperlink" Target="http://en.wikipedia.org/wiki/Impact_event" TargetMode="External"/><Relationship Id="rId20" Type="http://schemas.openxmlformats.org/officeDocument/2006/relationships/hyperlink" Target="#cite_note-Thucydides_3.89.1-4-2"/><Relationship Id="rId29" Type="http://schemas.openxmlformats.org/officeDocument/2006/relationships/hyperlink" Target="http://en.wikipedia.org/wiki/Meteotsunami" TargetMode="External"/><Relationship Id="rId1" Type="http://schemas.openxmlformats.org/officeDocument/2006/relationships/slideLayout" Target="../slideLayouts/slideLayout7.xml"/><Relationship Id="rId6" Type="http://schemas.openxmlformats.org/officeDocument/2006/relationships/hyperlink" Target="http://en.wikipedia.org/wiki/Volume" TargetMode="External"/><Relationship Id="rId11" Type="http://schemas.openxmlformats.org/officeDocument/2006/relationships/hyperlink" Target="http://en.wikipedia.org/wiki/Volcanic_eruption" TargetMode="External"/><Relationship Id="rId24" Type="http://schemas.openxmlformats.org/officeDocument/2006/relationships/hyperlink" Target="http://en.wikipedia.org/wiki/Oceanographic" TargetMode="External"/><Relationship Id="rId32" Type="http://schemas.openxmlformats.org/officeDocument/2006/relationships/hyperlink" Target="http://en.wikipedia.org/wiki/Storm_surges" TargetMode="External"/><Relationship Id="rId5" Type="http://schemas.openxmlformats.org/officeDocument/2006/relationships/hyperlink" Target="#cite_note-Fradin_2008-0"/><Relationship Id="rId15" Type="http://schemas.openxmlformats.org/officeDocument/2006/relationships/hyperlink" Target="http://en.wikipedia.org/wiki/Mass_wasting" TargetMode="External"/><Relationship Id="rId23" Type="http://schemas.openxmlformats.org/officeDocument/2006/relationships/hyperlink" Target="http://en.wikipedia.org/wiki/Geographical" TargetMode="External"/><Relationship Id="rId28" Type="http://schemas.openxmlformats.org/officeDocument/2006/relationships/hyperlink" Target="http://en.wikipedia.org/wiki/Storm_surge" TargetMode="External"/><Relationship Id="rId10" Type="http://schemas.openxmlformats.org/officeDocument/2006/relationships/hyperlink" Target="http://en.wikipedia.org/wiki/Earthquake" TargetMode="External"/><Relationship Id="rId19" Type="http://schemas.openxmlformats.org/officeDocument/2006/relationships/hyperlink" Target="http://en.wikipedia.org/wiki/Submarine_earthquake" TargetMode="External"/><Relationship Id="rId31" Type="http://schemas.openxmlformats.org/officeDocument/2006/relationships/hyperlink" Target="http://en.wikipedia.org/wiki/Atmospheric_pressure" TargetMode="External"/><Relationship Id="rId4" Type="http://schemas.openxmlformats.org/officeDocument/2006/relationships/hyperlink" Target="http://en.wikipedia.org/wiki/Water_waves" TargetMode="External"/><Relationship Id="rId9" Type="http://schemas.openxmlformats.org/officeDocument/2006/relationships/hyperlink" Target="#cite_note-1"/><Relationship Id="rId14" Type="http://schemas.openxmlformats.org/officeDocument/2006/relationships/hyperlink" Target="http://en.wikipedia.org/wiki/Landslides" TargetMode="External"/><Relationship Id="rId22" Type="http://schemas.openxmlformats.org/officeDocument/2006/relationships/hyperlink" Target="http://en.wikipedia.org/wiki/Geological" TargetMode="External"/><Relationship Id="rId27" Type="http://schemas.openxmlformats.org/officeDocument/2006/relationships/hyperlink" Target="http://en.wikipedia.org/wiki/Tropical_cyclones" TargetMode="External"/><Relationship Id="rId30" Type="http://schemas.openxmlformats.org/officeDocument/2006/relationships/hyperlink" Target="http://en.wikipedia.org/wiki/Tide" TargetMode="External"/><Relationship Id="rId35" Type="http://schemas.openxmlformats.org/officeDocument/2006/relationships/hyperlink" Target="http://en.wikipedia.org/wiki/Tsunam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
          <p:cNvSpPr txBox="1">
            <a:spLocks noChangeArrowheads="1"/>
          </p:cNvSpPr>
          <p:nvPr/>
        </p:nvSpPr>
        <p:spPr bwMode="auto">
          <a:xfrm>
            <a:off x="533400" y="4191000"/>
            <a:ext cx="8001000" cy="1754188"/>
          </a:xfrm>
          <a:prstGeom prst="rect">
            <a:avLst/>
          </a:prstGeom>
          <a:noFill/>
          <a:ln w="9525">
            <a:noFill/>
            <a:miter lim="800000"/>
            <a:headEnd/>
            <a:tailEnd/>
          </a:ln>
        </p:spPr>
        <p:txBody>
          <a:bodyPr>
            <a:spAutoFit/>
          </a:bodyPr>
          <a:lstStyle/>
          <a:p>
            <a:pPr algn="r"/>
            <a:r>
              <a:rPr lang="en-US">
                <a:hlinkClick r:id="rId2" action="ppaction://hlinkfile"/>
              </a:rPr>
              <a:t>Tsunami</a:t>
            </a:r>
            <a:r>
              <a:rPr lang="en-US"/>
              <a:t>: </a:t>
            </a:r>
          </a:p>
          <a:p>
            <a:pPr algn="r"/>
            <a:r>
              <a:rPr lang="en-US" b="0"/>
              <a:t>A large sea wave normally produced by sudden movement of the ocean floor caused by an earthquake or volcanic eruption. These waves can travel at high speeds across an ocean basin and cause great destruction when they reach land. </a:t>
            </a:r>
          </a:p>
          <a:p>
            <a:pPr algn="r"/>
            <a:r>
              <a:rPr lang="en-US">
                <a:hlinkClick r:id="rId3"/>
              </a:rPr>
              <a:t>http://geology.com/dictionary/glossary-t.shtml</a:t>
            </a:r>
            <a:endParaRPr lang="en-US"/>
          </a:p>
        </p:txBody>
      </p:sp>
      <p:sp>
        <p:nvSpPr>
          <p:cNvPr id="7171" name="TextBox 2"/>
          <p:cNvSpPr txBox="1">
            <a:spLocks noChangeArrowheads="1"/>
          </p:cNvSpPr>
          <p:nvPr/>
        </p:nvSpPr>
        <p:spPr bwMode="auto">
          <a:xfrm>
            <a:off x="609600" y="762000"/>
            <a:ext cx="8077200" cy="2308225"/>
          </a:xfrm>
          <a:prstGeom prst="rect">
            <a:avLst/>
          </a:prstGeom>
          <a:noFill/>
          <a:ln w="9525">
            <a:noFill/>
            <a:miter lim="800000"/>
            <a:headEnd/>
            <a:tailEnd/>
          </a:ln>
        </p:spPr>
        <p:txBody>
          <a:bodyPr>
            <a:spAutoFit/>
          </a:bodyPr>
          <a:lstStyle/>
          <a:p>
            <a:pPr algn="l"/>
            <a:r>
              <a:rPr lang="en-US"/>
              <a:t>tsu⋅na⋅mi</a:t>
            </a:r>
          </a:p>
          <a:p>
            <a:pPr algn="l"/>
            <a:r>
              <a:rPr lang="en-US" b="0"/>
              <a:t>[ts</a:t>
            </a:r>
            <a:r>
              <a:rPr lang="en-US" b="0" i="1"/>
              <a:t>oo</a:t>
            </a:r>
            <a:r>
              <a:rPr lang="en-US" b="0"/>
              <a:t>-</a:t>
            </a:r>
            <a:r>
              <a:rPr lang="en-US"/>
              <a:t>nah</a:t>
            </a:r>
            <a:r>
              <a:rPr lang="en-US" b="0"/>
              <a:t>-mee] </a:t>
            </a:r>
            <a:r>
              <a:rPr lang="en-US" i="1"/>
              <a:t>–noun </a:t>
            </a:r>
            <a:r>
              <a:rPr lang="en-US" b="0"/>
              <a:t>an unusually large sea wave produced by a seaquake or undersea volcanic eruption.</a:t>
            </a:r>
          </a:p>
          <a:p>
            <a:pPr algn="l"/>
            <a:r>
              <a:rPr lang="en-US" b="0"/>
              <a:t>Also called </a:t>
            </a:r>
            <a:r>
              <a:rPr lang="en-US" u="sng">
                <a:hlinkClick r:id="rId4" action="ppaction://hlinkfile"/>
              </a:rPr>
              <a:t>seismic sea wave.</a:t>
            </a:r>
            <a:endParaRPr lang="en-US" b="0"/>
          </a:p>
          <a:p>
            <a:pPr algn="l"/>
            <a:r>
              <a:rPr lang="en-US"/>
              <a:t>Origin: </a:t>
            </a:r>
            <a:r>
              <a:rPr lang="en-US" b="0"/>
              <a:t/>
            </a:r>
            <a:br>
              <a:rPr lang="en-US" b="0"/>
            </a:br>
            <a:r>
              <a:rPr lang="en-US" b="0"/>
              <a:t>1905–10; &lt; Japn, equiv. to </a:t>
            </a:r>
            <a:r>
              <a:rPr lang="en-US" b="0" i="1"/>
              <a:t>tsu</a:t>
            </a:r>
            <a:r>
              <a:rPr lang="en-US" b="0"/>
              <a:t> harbor (earlier </a:t>
            </a:r>
            <a:r>
              <a:rPr lang="en-US" b="0" i="1"/>
              <a:t>tu</a:t>
            </a:r>
            <a:r>
              <a:rPr lang="en-US" b="0"/>
              <a:t>) + </a:t>
            </a:r>
            <a:r>
              <a:rPr lang="en-US" b="0" i="1"/>
              <a:t>nami</a:t>
            </a:r>
            <a:r>
              <a:rPr lang="en-US" b="0"/>
              <a:t> wave</a:t>
            </a:r>
          </a:p>
          <a:p>
            <a:pPr algn="l"/>
            <a:endParaRPr lang="en-US" b="0"/>
          </a:p>
          <a:p>
            <a:pPr algn="l"/>
            <a:r>
              <a:rPr lang="en-US">
                <a:hlinkClick r:id="rId5"/>
              </a:rPr>
              <a:t>http://dictionary.reference.com/browse/tsunami</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457200" y="228600"/>
            <a:ext cx="8305800" cy="5632450"/>
          </a:xfrm>
          <a:prstGeom prst="rect">
            <a:avLst/>
          </a:prstGeom>
          <a:noFill/>
          <a:ln w="9525">
            <a:noFill/>
            <a:miter lim="800000"/>
            <a:headEnd/>
            <a:tailEnd/>
          </a:ln>
        </p:spPr>
        <p:txBody>
          <a:bodyPr>
            <a:spAutoFit/>
          </a:bodyPr>
          <a:lstStyle/>
          <a:p>
            <a:pPr algn="l"/>
            <a:r>
              <a:rPr lang="en-US" b="0"/>
              <a:t>A </a:t>
            </a:r>
            <a:r>
              <a:rPr lang="en-US"/>
              <a:t>tsunami</a:t>
            </a:r>
            <a:r>
              <a:rPr lang="en-US" b="0"/>
              <a:t> (</a:t>
            </a:r>
            <a:r>
              <a:rPr lang="ja-JP" altLang="en-US" b="0">
                <a:ea typeface="ＭＳ Ｐゴシック" charset="-128"/>
              </a:rPr>
              <a:t>津波</a:t>
            </a:r>
            <a:r>
              <a:rPr lang="en-US" baseline="30000">
                <a:hlinkClick r:id="rId2" action="ppaction://hlinkfile" tooltip="Help:Installing Japanese character sets"/>
              </a:rPr>
              <a:t>?</a:t>
            </a:r>
            <a:r>
              <a:rPr lang="en-US" b="0"/>
              <a:t>) (pronounced </a:t>
            </a:r>
            <a:r>
              <a:rPr lang="en-US" b="0">
                <a:hlinkClick r:id="rId3" action="ppaction://hlinkfile" tooltip="Wikipedia:IPA for English"/>
              </a:rPr>
              <a:t>/(t)sU’nA’mi/</a:t>
            </a:r>
            <a:r>
              <a:rPr lang="en-US" b="0"/>
              <a:t>) is a series of </a:t>
            </a:r>
            <a:r>
              <a:rPr lang="en-US" b="0">
                <a:hlinkClick r:id="rId4" action="ppaction://hlinkfile" tooltip="Water waves"/>
              </a:rPr>
              <a:t>water waves</a:t>
            </a:r>
            <a:r>
              <a:rPr lang="en-US" b="0"/>
              <a:t> (called a </a:t>
            </a:r>
            <a:r>
              <a:rPr lang="en-US"/>
              <a:t>tsunami wave train</a:t>
            </a:r>
            <a:r>
              <a:rPr lang="en-US" b="0" baseline="30000">
                <a:hlinkClick r:id="rId5" action="ppaction://hlinkfile"/>
              </a:rPr>
              <a:t>[1]</a:t>
            </a:r>
            <a:r>
              <a:rPr lang="en-US" b="0"/>
              <a:t>) that is caused by the displacement of a large </a:t>
            </a:r>
            <a:r>
              <a:rPr lang="en-US" b="0">
                <a:hlinkClick r:id="rId6" action="ppaction://hlinkfile" tooltip="Volume"/>
              </a:rPr>
              <a:t>volume</a:t>
            </a:r>
            <a:r>
              <a:rPr lang="en-US" b="0"/>
              <a:t> of a </a:t>
            </a:r>
            <a:r>
              <a:rPr lang="en-US" b="0">
                <a:hlinkClick r:id="rId7" action="ppaction://hlinkfile" tooltip="Body of water"/>
              </a:rPr>
              <a:t>body of water</a:t>
            </a:r>
            <a:r>
              <a:rPr lang="en-US" b="0"/>
              <a:t>, such as an </a:t>
            </a:r>
            <a:r>
              <a:rPr lang="en-US" b="0">
                <a:hlinkClick r:id="rId8" action="ppaction://hlinkfile" tooltip="Ocean"/>
              </a:rPr>
              <a:t>ocean</a:t>
            </a:r>
            <a:r>
              <a:rPr lang="en-US" b="0"/>
              <a:t>. The original Japanese term literally translates as "</a:t>
            </a:r>
            <a:r>
              <a:rPr lang="en-US"/>
              <a:t>harbor wave</a:t>
            </a:r>
            <a:r>
              <a:rPr lang="en-US" b="0"/>
              <a:t>." Tsunamis are a frequent occurrence in Japan; approximately 195 events have been recorded.</a:t>
            </a:r>
            <a:r>
              <a:rPr lang="en-US" b="0" baseline="30000">
                <a:hlinkClick r:id="rId9" action="ppaction://hlinkfile"/>
              </a:rPr>
              <a:t>[2]</a:t>
            </a:r>
            <a:r>
              <a:rPr lang="en-US" b="0"/>
              <a:t> Due to the immense volumes of water and energy involved, tsunamis can devastate coastal regions. Casualties can be high because the waves move faster than humans can run.</a:t>
            </a:r>
          </a:p>
          <a:p>
            <a:pPr algn="l"/>
            <a:endParaRPr lang="en-US" b="0"/>
          </a:p>
          <a:p>
            <a:pPr algn="l"/>
            <a:r>
              <a:rPr lang="en-US" b="0">
                <a:hlinkClick r:id="rId10" action="ppaction://hlinkfile" tooltip="Earthquake"/>
              </a:rPr>
              <a:t>Earthquakes</a:t>
            </a:r>
            <a:r>
              <a:rPr lang="en-US" b="0"/>
              <a:t>, </a:t>
            </a:r>
            <a:r>
              <a:rPr lang="en-US" b="0">
                <a:hlinkClick r:id="rId11" action="ppaction://hlinkfile" tooltip="Volcanic eruption"/>
              </a:rPr>
              <a:t>volcanic eruptions</a:t>
            </a:r>
            <a:r>
              <a:rPr lang="en-US" b="0"/>
              <a:t> and other </a:t>
            </a:r>
            <a:r>
              <a:rPr lang="en-US" b="0">
                <a:hlinkClick r:id="rId12" action="ppaction://hlinkfile" tooltip="Underwater explosion"/>
              </a:rPr>
              <a:t>underwater explosions</a:t>
            </a:r>
            <a:r>
              <a:rPr lang="en-US" b="0"/>
              <a:t> (detonations of </a:t>
            </a:r>
            <a:r>
              <a:rPr lang="en-US" b="0">
                <a:hlinkClick r:id="rId13" action="ppaction://hlinkfile" tooltip="Nuclear device"/>
              </a:rPr>
              <a:t>nuclear devices</a:t>
            </a:r>
            <a:r>
              <a:rPr lang="en-US" b="0"/>
              <a:t> at sea), </a:t>
            </a:r>
            <a:r>
              <a:rPr lang="en-US" b="0">
                <a:hlinkClick r:id="rId14" action="ppaction://hlinkfile" tooltip="Landslides"/>
              </a:rPr>
              <a:t>landslides</a:t>
            </a:r>
            <a:r>
              <a:rPr lang="en-US" b="0"/>
              <a:t> and other </a:t>
            </a:r>
            <a:r>
              <a:rPr lang="en-US" b="0">
                <a:hlinkClick r:id="rId15" action="ppaction://hlinkfile" tooltip="Mass wasting"/>
              </a:rPr>
              <a:t>mass movements</a:t>
            </a:r>
            <a:r>
              <a:rPr lang="en-US" b="0"/>
              <a:t>,</a:t>
            </a:r>
            <a:r>
              <a:rPr lang="en-US" b="0">
                <a:hlinkClick r:id="rId16" action="ppaction://hlinkfile" tooltip="Impact event"/>
              </a:rPr>
              <a:t>bolide impacts</a:t>
            </a:r>
            <a:r>
              <a:rPr lang="en-US" b="0"/>
              <a:t>, and other disturbances above or below water all have the potential to generate a tsunami.</a:t>
            </a:r>
          </a:p>
          <a:p>
            <a:pPr algn="l"/>
            <a:r>
              <a:rPr lang="en-US" b="0"/>
              <a:t>The </a:t>
            </a:r>
            <a:r>
              <a:rPr lang="en-US" b="0">
                <a:hlinkClick r:id="rId17" action="ppaction://hlinkfile" tooltip="Ancient Greece"/>
              </a:rPr>
              <a:t>Greek</a:t>
            </a:r>
            <a:r>
              <a:rPr lang="en-US" b="0"/>
              <a:t> historian </a:t>
            </a:r>
            <a:r>
              <a:rPr lang="en-US" b="0">
                <a:hlinkClick r:id="rId18" action="ppaction://hlinkfile" tooltip="Thucydides"/>
              </a:rPr>
              <a:t>Thucydides</a:t>
            </a:r>
            <a:r>
              <a:rPr lang="en-US" b="0"/>
              <a:t> was the first to relate tsunami to </a:t>
            </a:r>
            <a:r>
              <a:rPr lang="en-US" b="0">
                <a:hlinkClick r:id="rId19" action="ppaction://hlinkfile" tooltip="Submarine earthquake"/>
              </a:rPr>
              <a:t>submarine earthquakes</a:t>
            </a:r>
            <a:r>
              <a:rPr lang="en-US" b="0"/>
              <a:t>,</a:t>
            </a:r>
            <a:r>
              <a:rPr lang="en-US" b="0" baseline="30000">
                <a:hlinkClick r:id="rId20" action="ppaction://hlinkfile"/>
              </a:rPr>
              <a:t>[3]</a:t>
            </a:r>
            <a:r>
              <a:rPr lang="en-US" b="0" baseline="30000">
                <a:hlinkClick r:id="rId21" action="ppaction://hlinkfile"/>
              </a:rPr>
              <a:t>[4]</a:t>
            </a:r>
            <a:r>
              <a:rPr lang="en-US" b="0"/>
              <a:t> but understanding of tsunami's nature remained slim until the 20th century and is the subject of ongoing research.</a:t>
            </a:r>
          </a:p>
          <a:p>
            <a:pPr algn="l"/>
            <a:endParaRPr lang="en-US" b="0"/>
          </a:p>
          <a:p>
            <a:pPr algn="l"/>
            <a:endParaRPr lang="en-US"/>
          </a:p>
        </p:txBody>
      </p:sp>
      <p:sp>
        <p:nvSpPr>
          <p:cNvPr id="3" name="TextBox 2"/>
          <p:cNvSpPr txBox="1">
            <a:spLocks noChangeArrowheads="1"/>
          </p:cNvSpPr>
          <p:nvPr/>
        </p:nvSpPr>
        <p:spPr bwMode="auto">
          <a:xfrm>
            <a:off x="533400" y="1600200"/>
            <a:ext cx="8001000" cy="3416300"/>
          </a:xfrm>
          <a:prstGeom prst="rect">
            <a:avLst/>
          </a:prstGeom>
          <a:noFill/>
          <a:ln w="9525">
            <a:noFill/>
            <a:miter lim="800000"/>
            <a:headEnd/>
            <a:tailEnd/>
          </a:ln>
        </p:spPr>
        <p:txBody>
          <a:bodyPr>
            <a:spAutoFit/>
          </a:bodyPr>
          <a:lstStyle/>
          <a:p>
            <a:pPr algn="l"/>
            <a:r>
              <a:rPr lang="en-US" b="0"/>
              <a:t>Many early </a:t>
            </a:r>
            <a:r>
              <a:rPr lang="en-US" b="0">
                <a:hlinkClick r:id="rId22" action="ppaction://hlinkfile" tooltip="Geological"/>
              </a:rPr>
              <a:t>geological</a:t>
            </a:r>
            <a:r>
              <a:rPr lang="en-US" b="0"/>
              <a:t>, </a:t>
            </a:r>
            <a:r>
              <a:rPr lang="en-US" b="0">
                <a:hlinkClick r:id="rId23" action="ppaction://hlinkfile" tooltip="Geographical"/>
              </a:rPr>
              <a:t>geographical</a:t>
            </a:r>
            <a:r>
              <a:rPr lang="en-US" b="0"/>
              <a:t>, and </a:t>
            </a:r>
            <a:r>
              <a:rPr lang="en-US" b="0">
                <a:hlinkClick r:id="rId24" action="ppaction://hlinkfile" tooltip="Oceanographic"/>
              </a:rPr>
              <a:t>oceanographic</a:t>
            </a:r>
            <a:r>
              <a:rPr lang="en-US" b="0"/>
              <a:t> texts refer to tsunamis as "</a:t>
            </a:r>
            <a:r>
              <a:rPr lang="en-US"/>
              <a:t>seismic sea waves</a:t>
            </a:r>
            <a:r>
              <a:rPr lang="en-US" b="0"/>
              <a:t>."</a:t>
            </a:r>
          </a:p>
          <a:p>
            <a:pPr algn="l"/>
            <a:r>
              <a:rPr lang="en-US" b="0"/>
              <a:t>Some </a:t>
            </a:r>
            <a:r>
              <a:rPr lang="en-US" b="0">
                <a:hlinkClick r:id="rId25" action="ppaction://hlinkfile" tooltip="Meteorological"/>
              </a:rPr>
              <a:t>meteorological</a:t>
            </a:r>
            <a:r>
              <a:rPr lang="en-US" b="0"/>
              <a:t> conditions, such as deep </a:t>
            </a:r>
            <a:r>
              <a:rPr lang="en-US" b="0">
                <a:hlinkClick r:id="rId26" action="ppaction://hlinkfile" tooltip="Depression (meteorology)"/>
              </a:rPr>
              <a:t>depressions</a:t>
            </a:r>
            <a:r>
              <a:rPr lang="en-US" b="0"/>
              <a:t> that cause </a:t>
            </a:r>
            <a:r>
              <a:rPr lang="en-US" b="0">
                <a:hlinkClick r:id="rId27" action="ppaction://hlinkfile" tooltip="Tropical cyclones"/>
              </a:rPr>
              <a:t>tropical cyclones</a:t>
            </a:r>
            <a:r>
              <a:rPr lang="en-US" b="0"/>
              <a:t>, can generate a </a:t>
            </a:r>
            <a:r>
              <a:rPr lang="en-US" b="0">
                <a:hlinkClick r:id="rId28" action="ppaction://hlinkfile" tooltip="Storm surge"/>
              </a:rPr>
              <a:t>storm surge</a:t>
            </a:r>
            <a:r>
              <a:rPr lang="en-US" b="0"/>
              <a:t>, called a </a:t>
            </a:r>
            <a:r>
              <a:rPr lang="en-US">
                <a:hlinkClick r:id="rId29" action="ppaction://hlinkfile" tooltip="Meteotsunami"/>
              </a:rPr>
              <a:t>meteotsunami</a:t>
            </a:r>
            <a:r>
              <a:rPr lang="en-US" b="0"/>
              <a:t>, which can raise </a:t>
            </a:r>
            <a:r>
              <a:rPr lang="en-US" b="0">
                <a:hlinkClick r:id="rId30" action="ppaction://hlinkfile" tooltip="Tide"/>
              </a:rPr>
              <a:t>tides</a:t>
            </a:r>
            <a:r>
              <a:rPr lang="en-US" b="0"/>
              <a:t> several metres above normal levels. The displacement comes from low </a:t>
            </a:r>
            <a:r>
              <a:rPr lang="en-US" b="0">
                <a:hlinkClick r:id="rId31" action="ppaction://hlinkfile" tooltip="Atmospheric pressure"/>
              </a:rPr>
              <a:t>atmospheric pressure</a:t>
            </a:r>
            <a:r>
              <a:rPr lang="en-US" b="0"/>
              <a:t> within the centre of the depression. As these </a:t>
            </a:r>
            <a:r>
              <a:rPr lang="en-US" b="0">
                <a:hlinkClick r:id="rId32" action="ppaction://hlinkfile" tooltip="Storm surges"/>
              </a:rPr>
              <a:t>storm surges</a:t>
            </a:r>
            <a:r>
              <a:rPr lang="en-US" b="0"/>
              <a:t> reach shore, they may resemble (though are not) tsunamis, inundating vast areas of land. Such a storm surge inundated </a:t>
            </a:r>
            <a:r>
              <a:rPr lang="en-US" b="0">
                <a:hlinkClick r:id="rId33" action="ppaction://hlinkfile" tooltip="Burma"/>
              </a:rPr>
              <a:t>Burma</a:t>
            </a:r>
            <a:r>
              <a:rPr lang="en-US" b="0"/>
              <a:t> (</a:t>
            </a:r>
            <a:r>
              <a:rPr lang="en-US" b="0">
                <a:hlinkClick r:id="rId34" action="ppaction://hlinkfile" tooltip="Myanmar"/>
              </a:rPr>
              <a:t>Myanmar</a:t>
            </a:r>
            <a:r>
              <a:rPr lang="en-US" b="0"/>
              <a:t>) in May 2008.</a:t>
            </a:r>
          </a:p>
          <a:p>
            <a:pPr algn="l"/>
            <a:r>
              <a:rPr lang="en-US">
                <a:hlinkClick r:id="rId35"/>
              </a:rPr>
              <a:t>http://en.wikipedia.org/wiki/Tsunami</a:t>
            </a:r>
            <a:endParaRPr lang="en-US" b="0"/>
          </a:p>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0" fill="hold"/>
                                        <p:tgtEl>
                                          <p:spTgt spid="3"/>
                                        </p:tgtEl>
                                        <p:attrNameLst>
                                          <p:attrName>ppt_x</p:attrName>
                                        </p:attrNameLst>
                                      </p:cBhvr>
                                      <p:tavLst>
                                        <p:tav tm="0">
                                          <p:val>
                                            <p:strVal val="#ppt_x"/>
                                          </p:val>
                                        </p:tav>
                                        <p:tav tm="100000">
                                          <p:val>
                                            <p:strVal val="#ppt_x"/>
                                          </p:val>
                                        </p:tav>
                                      </p:tavLst>
                                    </p:anim>
                                    <p:anim calcmode="lin" valueType="num">
                                      <p:cBhvr additive="base">
                                        <p:cTn id="14" dur="5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13</Words>
  <Application>Microsoft Office PowerPoint</Application>
  <PresentationFormat>On-screen Show (4:3)</PresentationFormat>
  <Paragraphs>16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ATWC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cindi.preller</dc:creator>
  <cp:lastModifiedBy>cindi.preller</cp:lastModifiedBy>
  <cp:revision>1</cp:revision>
  <dcterms:created xsi:type="dcterms:W3CDTF">2010-07-02T20:30:39Z</dcterms:created>
  <dcterms:modified xsi:type="dcterms:W3CDTF">2010-07-02T20:33:57Z</dcterms:modified>
</cp:coreProperties>
</file>