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handoutMasterIdLst>
    <p:handoutMasterId r:id="rId94"/>
  </p:handoutMasterIdLst>
  <p:sldIdLst>
    <p:sldId id="1031" r:id="rId2"/>
    <p:sldId id="1032" r:id="rId3"/>
    <p:sldId id="1033" r:id="rId4"/>
    <p:sldId id="1034" r:id="rId5"/>
    <p:sldId id="1035" r:id="rId6"/>
    <p:sldId id="1036" r:id="rId7"/>
    <p:sldId id="1037" r:id="rId8"/>
    <p:sldId id="1038" r:id="rId9"/>
    <p:sldId id="899" r:id="rId10"/>
    <p:sldId id="902" r:id="rId11"/>
    <p:sldId id="903" r:id="rId12"/>
    <p:sldId id="904" r:id="rId13"/>
    <p:sldId id="905" r:id="rId14"/>
    <p:sldId id="906" r:id="rId15"/>
    <p:sldId id="907" r:id="rId16"/>
    <p:sldId id="908" r:id="rId17"/>
    <p:sldId id="910" r:id="rId18"/>
    <p:sldId id="911" r:id="rId19"/>
    <p:sldId id="912" r:id="rId20"/>
    <p:sldId id="913" r:id="rId21"/>
    <p:sldId id="914" r:id="rId22"/>
    <p:sldId id="915" r:id="rId23"/>
    <p:sldId id="1021" r:id="rId24"/>
    <p:sldId id="917" r:id="rId25"/>
    <p:sldId id="918" r:id="rId26"/>
    <p:sldId id="919" r:id="rId27"/>
    <p:sldId id="920" r:id="rId28"/>
    <p:sldId id="921" r:id="rId29"/>
    <p:sldId id="922" r:id="rId30"/>
    <p:sldId id="923" r:id="rId31"/>
    <p:sldId id="924" r:id="rId32"/>
    <p:sldId id="925" r:id="rId33"/>
    <p:sldId id="926" r:id="rId34"/>
    <p:sldId id="927" r:id="rId35"/>
    <p:sldId id="928" r:id="rId36"/>
    <p:sldId id="929" r:id="rId37"/>
    <p:sldId id="930" r:id="rId38"/>
    <p:sldId id="931" r:id="rId39"/>
    <p:sldId id="932" r:id="rId40"/>
    <p:sldId id="933" r:id="rId41"/>
    <p:sldId id="934" r:id="rId42"/>
    <p:sldId id="935" r:id="rId43"/>
    <p:sldId id="936" r:id="rId44"/>
    <p:sldId id="937" r:id="rId45"/>
    <p:sldId id="938" r:id="rId46"/>
    <p:sldId id="1001" r:id="rId47"/>
    <p:sldId id="940" r:id="rId48"/>
    <p:sldId id="941" r:id="rId49"/>
    <p:sldId id="942" r:id="rId50"/>
    <p:sldId id="943" r:id="rId51"/>
    <p:sldId id="944" r:id="rId52"/>
    <p:sldId id="945" r:id="rId53"/>
    <p:sldId id="946" r:id="rId54"/>
    <p:sldId id="947" r:id="rId55"/>
    <p:sldId id="948" r:id="rId56"/>
    <p:sldId id="949" r:id="rId57"/>
    <p:sldId id="950" r:id="rId58"/>
    <p:sldId id="951" r:id="rId59"/>
    <p:sldId id="952" r:id="rId60"/>
    <p:sldId id="953" r:id="rId61"/>
    <p:sldId id="954" r:id="rId62"/>
    <p:sldId id="955" r:id="rId63"/>
    <p:sldId id="959" r:id="rId64"/>
    <p:sldId id="960" r:id="rId65"/>
    <p:sldId id="1020" r:id="rId66"/>
    <p:sldId id="957" r:id="rId67"/>
    <p:sldId id="961" r:id="rId68"/>
    <p:sldId id="1025" r:id="rId69"/>
    <p:sldId id="1027" r:id="rId70"/>
    <p:sldId id="1028" r:id="rId71"/>
    <p:sldId id="1026" r:id="rId72"/>
    <p:sldId id="1029" r:id="rId73"/>
    <p:sldId id="1030" r:id="rId74"/>
    <p:sldId id="962" r:id="rId75"/>
    <p:sldId id="963" r:id="rId76"/>
    <p:sldId id="993" r:id="rId77"/>
    <p:sldId id="968" r:id="rId78"/>
    <p:sldId id="965" r:id="rId79"/>
    <p:sldId id="966" r:id="rId80"/>
    <p:sldId id="967" r:id="rId81"/>
    <p:sldId id="1010" r:id="rId82"/>
    <p:sldId id="1002" r:id="rId83"/>
    <p:sldId id="969" r:id="rId84"/>
    <p:sldId id="970" r:id="rId85"/>
    <p:sldId id="1011" r:id="rId86"/>
    <p:sldId id="971" r:id="rId87"/>
    <p:sldId id="972" r:id="rId88"/>
    <p:sldId id="973" r:id="rId89"/>
    <p:sldId id="974" r:id="rId90"/>
    <p:sldId id="982" r:id="rId91"/>
    <p:sldId id="1024" r:id="rId92"/>
  </p:sldIdLst>
  <p:sldSz cx="9144000" cy="6858000" type="screen4x3"/>
  <p:notesSz cx="7077075" cy="895508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99FF"/>
    <a:srgbClr val="3333FF"/>
    <a:srgbClr val="EBC521"/>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1" autoAdjust="0"/>
    <p:restoredTop sz="70251" autoAdjust="0"/>
  </p:normalViewPr>
  <p:slideViewPr>
    <p:cSldViewPr>
      <p:cViewPr varScale="1">
        <p:scale>
          <a:sx n="69" d="100"/>
          <a:sy n="69" d="100"/>
        </p:scale>
        <p:origin x="-1332" y="-96"/>
      </p:cViewPr>
      <p:guideLst>
        <p:guide orient="horz" pos="2160"/>
        <p:guide pos="2880"/>
      </p:guideLst>
    </p:cSldViewPr>
  </p:slideViewPr>
  <p:notesTextViewPr>
    <p:cViewPr>
      <p:scale>
        <a:sx n="100" d="100"/>
        <a:sy n="100" d="100"/>
      </p:scale>
      <p:origin x="0" y="0"/>
    </p:cViewPr>
  </p:notesTextViewPr>
  <p:sorterViewPr>
    <p:cViewPr>
      <p:scale>
        <a:sx n="40" d="100"/>
        <a:sy n="40" d="100"/>
      </p:scale>
      <p:origin x="0" y="5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47675"/>
          </a:xfrm>
          <a:prstGeom prst="rect">
            <a:avLst/>
          </a:prstGeom>
        </p:spPr>
        <p:txBody>
          <a:bodyPr vert="horz" lIns="93177" tIns="46589" rIns="93177" bIns="46589" rtlCol="0"/>
          <a:lstStyle>
            <a:lvl1pPr algn="l">
              <a:defRPr sz="1200">
                <a:latin typeface="Arial" pitchFamily="34" charset="0"/>
              </a:defRPr>
            </a:lvl1pPr>
          </a:lstStyle>
          <a:p>
            <a:pPr>
              <a:defRPr/>
            </a:pPr>
            <a:endParaRPr lang="en-US"/>
          </a:p>
        </p:txBody>
      </p:sp>
      <p:sp>
        <p:nvSpPr>
          <p:cNvPr id="3" name="Date Placeholder 2"/>
          <p:cNvSpPr>
            <a:spLocks noGrp="1"/>
          </p:cNvSpPr>
          <p:nvPr>
            <p:ph type="dt" sz="quarter" idx="1"/>
          </p:nvPr>
        </p:nvSpPr>
        <p:spPr>
          <a:xfrm>
            <a:off x="4008438" y="0"/>
            <a:ext cx="3067050" cy="447675"/>
          </a:xfrm>
          <a:prstGeom prst="rect">
            <a:avLst/>
          </a:prstGeom>
        </p:spPr>
        <p:txBody>
          <a:bodyPr vert="horz" lIns="93177" tIns="46589" rIns="93177" bIns="46589" rtlCol="0"/>
          <a:lstStyle>
            <a:lvl1pPr algn="r">
              <a:defRPr sz="1200">
                <a:latin typeface="Arial" pitchFamily="34" charset="0"/>
              </a:defRPr>
            </a:lvl1pPr>
          </a:lstStyle>
          <a:p>
            <a:pPr>
              <a:defRPr/>
            </a:pPr>
            <a:fld id="{A3614FCB-FB31-469C-B01F-4CC124240618}" type="datetimeFigureOut">
              <a:rPr lang="en-US"/>
              <a:pPr>
                <a:defRPr/>
              </a:pPr>
              <a:t>2/11/2013</a:t>
            </a:fld>
            <a:endParaRPr lang="en-US"/>
          </a:p>
        </p:txBody>
      </p:sp>
      <p:sp>
        <p:nvSpPr>
          <p:cNvPr id="4" name="Footer Placeholder 3"/>
          <p:cNvSpPr>
            <a:spLocks noGrp="1"/>
          </p:cNvSpPr>
          <p:nvPr>
            <p:ph type="ftr" sz="quarter" idx="2"/>
          </p:nvPr>
        </p:nvSpPr>
        <p:spPr>
          <a:xfrm>
            <a:off x="0" y="8505825"/>
            <a:ext cx="3067050" cy="447675"/>
          </a:xfrm>
          <a:prstGeom prst="rect">
            <a:avLst/>
          </a:prstGeom>
        </p:spPr>
        <p:txBody>
          <a:bodyPr vert="horz" lIns="93177" tIns="46589" rIns="93177" bIns="46589" rtlCol="0" anchor="b"/>
          <a:lstStyle>
            <a:lvl1pPr algn="l">
              <a:defRPr sz="1200">
                <a:latin typeface="Arial" pitchFamily="34" charset="0"/>
              </a:defRPr>
            </a:lvl1pPr>
          </a:lstStyle>
          <a:p>
            <a:pPr>
              <a:defRPr/>
            </a:pPr>
            <a:endParaRPr lang="en-US"/>
          </a:p>
        </p:txBody>
      </p:sp>
      <p:sp>
        <p:nvSpPr>
          <p:cNvPr id="5" name="Slide Number Placeholder 4"/>
          <p:cNvSpPr>
            <a:spLocks noGrp="1"/>
          </p:cNvSpPr>
          <p:nvPr>
            <p:ph type="sldNum" sz="quarter" idx="3"/>
          </p:nvPr>
        </p:nvSpPr>
        <p:spPr>
          <a:xfrm>
            <a:off x="4008438" y="8505825"/>
            <a:ext cx="3067050" cy="447675"/>
          </a:xfrm>
          <a:prstGeom prst="rect">
            <a:avLst/>
          </a:prstGeom>
        </p:spPr>
        <p:txBody>
          <a:bodyPr vert="horz" lIns="93177" tIns="46589" rIns="93177" bIns="46589" rtlCol="0" anchor="b"/>
          <a:lstStyle>
            <a:lvl1pPr algn="r">
              <a:defRPr sz="1200">
                <a:latin typeface="Arial" pitchFamily="34" charset="0"/>
              </a:defRPr>
            </a:lvl1pPr>
          </a:lstStyle>
          <a:p>
            <a:pPr>
              <a:defRPr/>
            </a:pPr>
            <a:fld id="{1984510F-0923-4132-9932-881EDE23C81F}" type="slidenum">
              <a:rPr lang="en-US"/>
              <a:pPr>
                <a:defRPr/>
              </a:pPr>
              <a:t>‹#›</a:t>
            </a:fld>
            <a:endParaRPr lang="en-US"/>
          </a:p>
        </p:txBody>
      </p:sp>
    </p:spTree>
    <p:extLst>
      <p:ext uri="{BB962C8B-B14F-4D97-AF65-F5344CB8AC3E}">
        <p14:creationId xmlns:p14="http://schemas.microsoft.com/office/powerpoint/2010/main" val="2725022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47675"/>
          </a:xfrm>
          <a:prstGeom prst="rect">
            <a:avLst/>
          </a:prstGeom>
        </p:spPr>
        <p:txBody>
          <a:bodyPr vert="horz" lIns="93177" tIns="46589" rIns="93177" bIns="46589"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4008438" y="0"/>
            <a:ext cx="3067050" cy="447675"/>
          </a:xfrm>
          <a:prstGeom prst="rect">
            <a:avLst/>
          </a:prstGeom>
        </p:spPr>
        <p:txBody>
          <a:bodyPr vert="horz" lIns="93177" tIns="46589" rIns="93177" bIns="46589" rtlCol="0"/>
          <a:lstStyle>
            <a:lvl1pPr algn="r">
              <a:defRPr sz="1200">
                <a:latin typeface="Arial" charset="0"/>
              </a:defRPr>
            </a:lvl1pPr>
          </a:lstStyle>
          <a:p>
            <a:pPr>
              <a:defRPr/>
            </a:pPr>
            <a:fld id="{4536DD4C-222F-4273-BB76-0AF797C59AEC}" type="datetimeFigureOut">
              <a:rPr lang="en-US"/>
              <a:pPr>
                <a:defRPr/>
              </a:pPr>
              <a:t>2/11/2013</a:t>
            </a:fld>
            <a:endParaRPr lang="en-US"/>
          </a:p>
        </p:txBody>
      </p:sp>
      <p:sp>
        <p:nvSpPr>
          <p:cNvPr id="4" name="Slide Image Placeholder 3"/>
          <p:cNvSpPr>
            <a:spLocks noGrp="1" noRot="1" noChangeAspect="1"/>
          </p:cNvSpPr>
          <p:nvPr>
            <p:ph type="sldImg" idx="2"/>
          </p:nvPr>
        </p:nvSpPr>
        <p:spPr>
          <a:xfrm>
            <a:off x="1300163" y="671513"/>
            <a:ext cx="4476750" cy="3357562"/>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8025" y="4254500"/>
            <a:ext cx="5661025" cy="4029075"/>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505825"/>
            <a:ext cx="3067050" cy="447675"/>
          </a:xfrm>
          <a:prstGeom prst="rect">
            <a:avLst/>
          </a:prstGeom>
        </p:spPr>
        <p:txBody>
          <a:bodyPr vert="horz" lIns="93177" tIns="46589" rIns="93177" bIns="46589"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4008438" y="8505825"/>
            <a:ext cx="3067050" cy="447675"/>
          </a:xfrm>
          <a:prstGeom prst="rect">
            <a:avLst/>
          </a:prstGeom>
        </p:spPr>
        <p:txBody>
          <a:bodyPr vert="horz" lIns="93177" tIns="46589" rIns="93177" bIns="46589" rtlCol="0" anchor="b"/>
          <a:lstStyle>
            <a:lvl1pPr algn="r">
              <a:defRPr sz="1200">
                <a:latin typeface="Arial" charset="0"/>
              </a:defRPr>
            </a:lvl1pPr>
          </a:lstStyle>
          <a:p>
            <a:pPr>
              <a:defRPr/>
            </a:pPr>
            <a:fld id="{E31F9612-93CF-4616-BCE5-CBB404F9B403}" type="slidenum">
              <a:rPr lang="en-US"/>
              <a:pPr>
                <a:defRPr/>
              </a:pPr>
              <a:t>‹#›</a:t>
            </a:fld>
            <a:endParaRPr lang="en-US"/>
          </a:p>
        </p:txBody>
      </p:sp>
    </p:spTree>
    <p:extLst>
      <p:ext uri="{BB962C8B-B14F-4D97-AF65-F5344CB8AC3E}">
        <p14:creationId xmlns:p14="http://schemas.microsoft.com/office/powerpoint/2010/main" val="1325756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04094" indent="-270805" eaLnBrk="0" hangingPunct="0">
              <a:defRPr>
                <a:solidFill>
                  <a:schemeClr val="tx1"/>
                </a:solidFill>
                <a:latin typeface="Arial" charset="0"/>
              </a:defRPr>
            </a:lvl2pPr>
            <a:lvl3pPr marL="1083221" indent="-216644" eaLnBrk="0" hangingPunct="0">
              <a:defRPr>
                <a:solidFill>
                  <a:schemeClr val="tx1"/>
                </a:solidFill>
                <a:latin typeface="Arial" charset="0"/>
              </a:defRPr>
            </a:lvl3pPr>
            <a:lvl4pPr marL="1516510" indent="-216644" eaLnBrk="0" hangingPunct="0">
              <a:defRPr>
                <a:solidFill>
                  <a:schemeClr val="tx1"/>
                </a:solidFill>
                <a:latin typeface="Arial" charset="0"/>
              </a:defRPr>
            </a:lvl4pPr>
            <a:lvl5pPr marL="1949798" indent="-216644" eaLnBrk="0" hangingPunct="0">
              <a:defRPr>
                <a:solidFill>
                  <a:schemeClr val="tx1"/>
                </a:solidFill>
                <a:latin typeface="Arial" charset="0"/>
              </a:defRPr>
            </a:lvl5pPr>
            <a:lvl6pPr marL="2383086" indent="-216644" eaLnBrk="0" fontAlgn="base" hangingPunct="0">
              <a:spcBef>
                <a:spcPct val="0"/>
              </a:spcBef>
              <a:spcAft>
                <a:spcPct val="0"/>
              </a:spcAft>
              <a:defRPr>
                <a:solidFill>
                  <a:schemeClr val="tx1"/>
                </a:solidFill>
                <a:latin typeface="Arial" charset="0"/>
              </a:defRPr>
            </a:lvl6pPr>
            <a:lvl7pPr marL="2816375" indent="-216644" eaLnBrk="0" fontAlgn="base" hangingPunct="0">
              <a:spcBef>
                <a:spcPct val="0"/>
              </a:spcBef>
              <a:spcAft>
                <a:spcPct val="0"/>
              </a:spcAft>
              <a:defRPr>
                <a:solidFill>
                  <a:schemeClr val="tx1"/>
                </a:solidFill>
                <a:latin typeface="Arial" charset="0"/>
              </a:defRPr>
            </a:lvl7pPr>
            <a:lvl8pPr marL="3249663" indent="-216644" eaLnBrk="0" fontAlgn="base" hangingPunct="0">
              <a:spcBef>
                <a:spcPct val="0"/>
              </a:spcBef>
              <a:spcAft>
                <a:spcPct val="0"/>
              </a:spcAft>
              <a:defRPr>
                <a:solidFill>
                  <a:schemeClr val="tx1"/>
                </a:solidFill>
                <a:latin typeface="Arial" charset="0"/>
              </a:defRPr>
            </a:lvl8pPr>
            <a:lvl9pPr marL="3682952" indent="-216644" eaLnBrk="0" fontAlgn="base" hangingPunct="0">
              <a:spcBef>
                <a:spcPct val="0"/>
              </a:spcBef>
              <a:spcAft>
                <a:spcPct val="0"/>
              </a:spcAft>
              <a:defRPr>
                <a:solidFill>
                  <a:schemeClr val="tx1"/>
                </a:solidFill>
                <a:latin typeface="Arial" charset="0"/>
              </a:defRPr>
            </a:lvl9pPr>
          </a:lstStyle>
          <a:p>
            <a:pPr eaLnBrk="1" hangingPunct="1"/>
            <a:fld id="{C42D8209-B102-4370-A034-0E97F2FF971B}" type="slidenum">
              <a:rPr lang="en-US" smtClean="0"/>
              <a:pPr eaLnBrk="1" hangingPunct="1"/>
              <a:t>8</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25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 should read each identification</a:t>
            </a:r>
            <a:r>
              <a:rPr lang="en-US" baseline="0" dirty="0" smtClean="0"/>
              <a:t> criteria and based on their observations, decided which ONE feature that criteria best describes.  They will repeat this process for each criteria listed.  In the end, there will be 2 criteria marked for each geologic feature.</a:t>
            </a:r>
          </a:p>
          <a:p>
            <a:endParaRPr lang="en-US" baseline="0" dirty="0" smtClean="0"/>
          </a:p>
          <a:p>
            <a:r>
              <a:rPr lang="en-US" baseline="0" dirty="0" smtClean="0"/>
              <a:t>The next few slides provide an example for the </a:t>
            </a:r>
            <a:r>
              <a:rPr lang="en-US" baseline="0" dirty="0" err="1" smtClean="0"/>
              <a:t>aeolian</a:t>
            </a:r>
            <a:r>
              <a:rPr lang="en-US" baseline="0" dirty="0" smtClean="0"/>
              <a:t> features.</a:t>
            </a:r>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26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Only</a:t>
            </a:r>
            <a:r>
              <a:rPr lang="en-US" baseline="0" dirty="0" smtClean="0"/>
              <a:t> 2 criteria should be selected for each feature.</a:t>
            </a:r>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might want to have students circle,</a:t>
            </a:r>
            <a:r>
              <a:rPr lang="en-US" baseline="0" dirty="0" smtClean="0"/>
              <a:t> underline, or highlight key words that best describe each feature.  Students can also rewrite criteria if they wish.</a:t>
            </a:r>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 can also write in their own descriptions or shorten some of the previously written descriptions.</a:t>
            </a:r>
            <a:r>
              <a:rPr lang="en-US" baseline="0" dirty="0" smtClean="0"/>
              <a:t>  This is optional.</a:t>
            </a:r>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F655B9-F4A4-4CBD-9E01-71E104498C3C}" type="slidenum">
              <a:rPr lang="en-US" smtClean="0"/>
              <a:pPr/>
              <a:t>43</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F86C71-F84C-4E9D-9F5E-BF18F51174AB}" type="slidenum">
              <a:rPr lang="en-US" smtClean="0"/>
              <a:pPr/>
              <a:t>44</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69CF6B-3F31-432C-B3ED-A5EE4D0CE81D}" type="slidenum">
              <a:rPr lang="en-US" smtClean="0"/>
              <a:pPr/>
              <a:t>45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69CF6B-3F31-432C-B3ED-A5EE4D0CE81D}" type="slidenum">
              <a:rPr lang="en-US" smtClean="0"/>
              <a:pPr/>
              <a:t>46</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might want to have students circle,</a:t>
            </a:r>
            <a:r>
              <a:rPr lang="en-US" baseline="0" dirty="0" smtClean="0"/>
              <a:t> underline, or highlight key words that best describe each feature.  Students can also rewrite criteria if they wish.</a:t>
            </a:r>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47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760233-3E26-467C-97C5-3EC39B6B90F0}" type="slidenum">
              <a:rPr lang="en-US" smtClean="0"/>
              <a:pPr/>
              <a:t>13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52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Show students this example prior to having them begin.  They </a:t>
            </a:r>
            <a:r>
              <a:rPr lang="en-US" b="1" dirty="0" smtClean="0"/>
              <a:t>MUST</a:t>
            </a:r>
            <a:r>
              <a:rPr lang="en-US" dirty="0" smtClean="0"/>
              <a:t> list identification criteria (from the identification criteria lists) to determine what the feature and geologic process is being illustrated in the image.</a:t>
            </a:r>
          </a:p>
          <a:p>
            <a:endParaRPr lang="en-US" dirty="0" smtClean="0"/>
          </a:p>
          <a:p>
            <a:r>
              <a:rPr lang="en-US" dirty="0" smtClean="0"/>
              <a:t>You can decide if you want students to complete all 16 images or if you wish to have students complete this exercise for at least 8 images.  This depends on how much reinforcement you think students need to reinforce using the identification criteria to decide on what the feature and process is in each image.  </a:t>
            </a:r>
          </a:p>
          <a:p>
            <a:endParaRPr lang="en-US" dirty="0"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7A7D27-FC3D-470A-9CAA-CF28C316DD3E}" type="slidenum">
              <a:rPr lang="en-US" smtClean="0"/>
              <a:pPr/>
              <a:t>54</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Show students this example prior to having them begin.  We recommend they first identify the geologic process, followed by the criteria (from the identification criteria lists) before they determine the specific geologic feature.  </a:t>
            </a:r>
          </a:p>
          <a:p>
            <a:endParaRPr lang="en-US" dirty="0" smtClean="0"/>
          </a:p>
          <a:p>
            <a:r>
              <a:rPr lang="en-US" dirty="0" smtClean="0"/>
              <a:t>You can decide if you want students to complete all 16 images or if you wish to have students complete this exercise for at least 8 images.  This depends on how much reinforcement you think students need to reinforce using the identification criteria to decide on what the feature and process is in each image.  </a:t>
            </a:r>
          </a:p>
          <a:p>
            <a:endParaRPr lang="en-US" dirty="0"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7A7D27-FC3D-470A-9CAA-CF28C316DD3E}" type="slidenum">
              <a:rPr lang="en-US" smtClean="0"/>
              <a:pPr/>
              <a:t>55</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Only after students have listed the identification criteria, should they determine and</a:t>
            </a:r>
            <a:r>
              <a:rPr lang="en-US" baseline="0" dirty="0" smtClean="0"/>
              <a:t> list the main geologic feature.</a:t>
            </a:r>
            <a:endParaRPr lang="en-US" dirty="0" smtClean="0"/>
          </a:p>
        </p:txBody>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A6F0FE-ED13-4219-9C66-95A3DF8C2BD9}" type="slidenum">
              <a:rPr lang="en-US" smtClean="0"/>
              <a:pPr/>
              <a:t>56</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recommend they first identify the geologic process, followed by the criteria (from the identification criteria lists) before they determine the specific geologic feature. </a:t>
            </a:r>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6E2D13-B083-438A-9250-9C463C161CDA}" type="slidenum">
              <a:rPr lang="en-US" smtClean="0"/>
              <a:pPr/>
              <a:t>57</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6E2D13-B083-438A-9250-9C463C161CDA}" type="slidenum">
              <a:rPr lang="en-US" smtClean="0"/>
              <a:pPr/>
              <a:t>58</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6E2D13-B083-438A-9250-9C463C161CDA}" type="slidenum">
              <a:rPr lang="en-US" smtClean="0"/>
              <a:pPr/>
              <a:t>59</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recommend they first identify the geologic process, followed by the criteria (from the identification criteria lists) before they determine the specific geologic feature. </a:t>
            </a:r>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6E2D13-B083-438A-9250-9C463C161CDA}" type="slidenum">
              <a:rPr lang="en-US" smtClean="0"/>
              <a:pPr/>
              <a:t>60</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6E2D13-B083-438A-9250-9C463C161CDA}" type="slidenum">
              <a:rPr lang="en-US" smtClean="0"/>
              <a:pPr/>
              <a:t>61</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6E2D13-B083-438A-9250-9C463C161CDA}" type="slidenum">
              <a:rPr lang="en-US" smtClean="0"/>
              <a:pPr/>
              <a:t>62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760233-3E26-467C-97C5-3EC39B6B90F0}" type="slidenum">
              <a:rPr lang="en-US" smtClean="0"/>
              <a:pPr/>
              <a:t>14</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One alternative or</a:t>
            </a:r>
            <a:r>
              <a:rPr lang="en-US" baseline="0" dirty="0" smtClean="0"/>
              <a:t> additional reinforcement to Part 3 (Review) is to have students reexamine the initial image they wrote a </a:t>
            </a:r>
            <a:r>
              <a:rPr lang="en-US" baseline="0" dirty="0" smtClean="0"/>
              <a:t>description of </a:t>
            </a:r>
            <a:r>
              <a:rPr lang="en-US" baseline="0" dirty="0" smtClean="0"/>
              <a:t>in Part 1 of the activity and begin creating a planetary comparison wall of images.  </a:t>
            </a:r>
          </a:p>
          <a:p>
            <a:endParaRPr lang="en-US" dirty="0" smtClean="0"/>
          </a:p>
          <a:p>
            <a:r>
              <a:rPr lang="en-US" dirty="0" smtClean="0"/>
              <a:t>If you wish to have your students begin creating the “planetary comparison wall” with the image(s) used in Part 1 of the activity, use this slide</a:t>
            </a:r>
            <a:r>
              <a:rPr lang="en-US" baseline="0" dirty="0" smtClean="0"/>
              <a:t> as instructions.</a:t>
            </a:r>
            <a:endParaRPr lang="en-US" dirty="0"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26C4B2-353B-431C-ACB3-CB8247127914}" type="slidenum">
              <a:rPr lang="en-US" smtClean="0"/>
              <a:pPr/>
              <a:t>65</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students have their criteria/key</a:t>
            </a:r>
            <a:r>
              <a:rPr lang="en-US" baseline="0" dirty="0" smtClean="0"/>
              <a:t> words</a:t>
            </a:r>
            <a:r>
              <a:rPr lang="en-US" dirty="0" smtClean="0"/>
              <a:t> listed</a:t>
            </a:r>
            <a:r>
              <a:rPr lang="en-US" baseline="0" dirty="0" smtClean="0"/>
              <a:t> and the feature named, they should tape their image onto the “planetary comparison wall”.</a:t>
            </a:r>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66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students have their criteria/key words listed</a:t>
            </a:r>
            <a:r>
              <a:rPr lang="en-US" baseline="0" dirty="0" smtClean="0"/>
              <a:t> and the feature named, they should tape their image onto the “planetary comparison wall”.</a:t>
            </a:r>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67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next slides show common crater characteristics (central peak/uplift and </a:t>
            </a:r>
            <a:r>
              <a:rPr lang="en-US" dirty="0" err="1" smtClean="0"/>
              <a:t>ejecta</a:t>
            </a:r>
            <a:r>
              <a:rPr lang="en-US" baseline="0" dirty="0" smtClean="0"/>
              <a:t> blanket) that are difficult to observe in image of craters on Earth, but are commonly seen in images of craters on other planetary worlds.</a:t>
            </a:r>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68</a:t>
            </a:fld>
            <a:endParaRPr lang="en-US"/>
          </a:p>
        </p:txBody>
      </p:sp>
    </p:spTree>
    <p:extLst>
      <p:ext uri="{BB962C8B-B14F-4D97-AF65-F5344CB8AC3E}">
        <p14:creationId xmlns:p14="http://schemas.microsoft.com/office/powerpoint/2010/main" val="2264460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77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Division</a:t>
            </a:r>
            <a:r>
              <a:rPr lang="en-US" baseline="0" dirty="0" smtClean="0"/>
              <a:t> of 8 images of Mars into the 4 different geologic processes.</a:t>
            </a:r>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78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80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81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82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83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BBA491-A59B-46C9-8C21-F8085193FDF1}" type="slidenum">
              <a:rPr lang="en-US" smtClean="0"/>
              <a:pPr/>
              <a:t>15</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View of “planetary comparison </a:t>
            </a:r>
            <a:r>
              <a:rPr lang="en-US" smtClean="0"/>
              <a:t>wall”</a:t>
            </a:r>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84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Make sure students realize that even though the feature in this image matches the criteria to be a channel (fluvial feature) on Earth, they must realize that knowledge of the planetary body itself can “trump” the matching of the criteria.  In this case, the Moon has never had water flow across the surface.  Ask students what else can flow across the surface of a planetary surface….for example, lava.  </a:t>
            </a:r>
          </a:p>
          <a:p>
            <a:endParaRPr lang="en-US" baseline="0" dirty="0" smtClean="0"/>
          </a:p>
          <a:p>
            <a:r>
              <a:rPr lang="en-US" baseline="0" dirty="0" smtClean="0"/>
              <a:t>This is the only card I recommend you “correct” with students.  The other features students would be “correct” as long as they can discuss, defend, and justify their answers.   </a:t>
            </a:r>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85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Division</a:t>
            </a:r>
            <a:r>
              <a:rPr lang="en-US" baseline="0" dirty="0" smtClean="0"/>
              <a:t> of 8 images of Mars into the 4 different geologic processes.</a:t>
            </a:r>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86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may decide to complete this activity focusing on only 1 planetary comparison at a time.  You can choose to focus on Mars….(or any of the other planetary bodies provided).  </a:t>
            </a:r>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87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 you can choose to</a:t>
            </a:r>
            <a:r>
              <a:rPr lang="en-US" baseline="0" dirty="0" smtClean="0"/>
              <a:t> focus on Earth's Moon, Venus, Mercury, or Jovian Moons (Moons of Jupiter).    </a:t>
            </a:r>
          </a:p>
          <a:p>
            <a:endParaRPr lang="en-US" baseline="0" dirty="0" smtClean="0"/>
          </a:p>
          <a:p>
            <a:r>
              <a:rPr lang="en-US" baseline="0" dirty="0" smtClean="0"/>
              <a:t>Please note – some of the images included in the Jovian Moon Feature Chart contain features that are not related to wind, water, volcanic, or impacts….this is included to allow students to realize that there are other processes occurring in our Solar Systems (such as ice related processes).</a:t>
            </a:r>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88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91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slide show shows the information provided on the back of each image.  Note</a:t>
            </a:r>
            <a:r>
              <a:rPr lang="en-US" baseline="0" dirty="0" smtClean="0"/>
              <a:t> how at the very top of the image the main feature in the image is clearly identified.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 should</a:t>
            </a:r>
            <a:r>
              <a:rPr lang="en-US" baseline="0" dirty="0" smtClean="0"/>
              <a:t> be aware of how each</a:t>
            </a:r>
            <a:r>
              <a:rPr lang="en-US" dirty="0" smtClean="0"/>
              <a:t> feature chart is organized.  Each feature chart:	</a:t>
            </a:r>
          </a:p>
          <a:p>
            <a:pPr>
              <a:buFontTx/>
              <a:buChar char="•"/>
            </a:pPr>
            <a:r>
              <a:rPr lang="en-US" dirty="0" smtClean="0"/>
              <a:t>Focuses on features related to a specific process</a:t>
            </a:r>
          </a:p>
          <a:p>
            <a:pPr>
              <a:buFontTx/>
              <a:buChar char="•"/>
            </a:pPr>
            <a:r>
              <a:rPr lang="en-US" dirty="0" smtClean="0"/>
              <a:t>Information is provided on the back to ensure they know what feature is visible in each image.  (note:  students should not try to guess what feature is being shown – they should focus on identifying common characteristics that they can use to help describe each feature.</a:t>
            </a:r>
          </a:p>
          <a:p>
            <a:pPr>
              <a:buFontTx/>
              <a:buChar char="•"/>
            </a:pPr>
            <a:r>
              <a:rPr lang="en-US" dirty="0" smtClean="0"/>
              <a:t>Features are “grouped”.  For example, the first 3 images on the Aeolian Feature chart are sand dunes, the next 3 images are </a:t>
            </a:r>
            <a:r>
              <a:rPr lang="en-US" dirty="0" err="1" smtClean="0"/>
              <a:t>yardangs</a:t>
            </a:r>
            <a:r>
              <a:rPr lang="en-US" dirty="0" smtClean="0"/>
              <a:t> and the last 2 images are showing wind streaks.   This enables students to look at the images showing the same feature to identify common characteristics.  </a:t>
            </a:r>
          </a:p>
          <a:p>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Show the next few slides to students to help reinforce the following:</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They</a:t>
            </a:r>
            <a:r>
              <a:rPr lang="en-US" baseline="0" dirty="0" smtClean="0"/>
              <a:t> will be looking for criteria to identify each geologic feature.  Geologic features on given on the right.  In this example there are 3 features (sand dunes, wind streaks, and </a:t>
            </a:r>
            <a:r>
              <a:rPr lang="en-US" baseline="0" dirty="0" err="1" smtClean="0"/>
              <a:t>yardangs</a:t>
            </a:r>
            <a:r>
              <a:rPr lang="en-US" baseline="0" dirty="0" smtClean="0"/>
              <a:t>).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Show the next few slides to students to help reinforce the following:</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They</a:t>
            </a:r>
            <a:r>
              <a:rPr lang="en-US" baseline="0" dirty="0" smtClean="0"/>
              <a:t> will be looking for criteria to identify each geologic feature.  Geologic features on given on the right.  In this example there are 3 features (sand dunes, wind streaks, and </a:t>
            </a:r>
            <a:r>
              <a:rPr lang="en-US" baseline="0" dirty="0" err="1" smtClean="0"/>
              <a:t>yardangs</a:t>
            </a:r>
            <a:r>
              <a:rPr lang="en-US" baseline="0" dirty="0" smtClean="0"/>
              <a:t>).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1F9612-93CF-4616-BCE5-CBB404F9B403}" type="slidenum">
              <a:rPr lang="en-US" smtClean="0"/>
              <a:pPr>
                <a:defRPr/>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 name="Title 9"/>
          <p:cNvSpPr>
            <a:spLocks noGrp="1"/>
          </p:cNvSpPr>
          <p:nvPr>
            <p:ph type="title"/>
          </p:nvPr>
        </p:nvSpPr>
        <p:spPr>
          <a:xfrm>
            <a:off x="304800" y="2286000"/>
            <a:ext cx="8382000" cy="1143000"/>
          </a:xfrm>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2BC2F86B-3175-4B99-A7CB-9D94DBF41EDC}" type="datetime1">
              <a:rPr lang="en-US"/>
              <a:pPr>
                <a:defRPr/>
              </a:pPr>
              <a:t>2/11/2013</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6A14F2DA-7E3A-4058-A5E9-D5ACCD35DAFC}" type="datetime1">
              <a:rPr lang="en-US"/>
              <a:pPr>
                <a:defRPr/>
              </a:pPr>
              <a:t>2/11/2013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charset="0"/>
              </a:defRPr>
            </a:lvl1pPr>
          </a:lstStyle>
          <a:p>
            <a:pPr>
              <a:defRPr/>
            </a:pPr>
            <a:fld id="{72E0F4B6-AF86-4BF4-9F48-649674125DD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2D41448D-FDBF-4851-981D-22885F992BCC}" type="datetime1">
              <a:rPr lang="en-US"/>
              <a:pPr>
                <a:defRPr/>
              </a:pPr>
              <a:t>2/11/2013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charset="0"/>
              </a:defRPr>
            </a:lvl1pPr>
          </a:lstStyle>
          <a:p>
            <a:pPr>
              <a:defRPr/>
            </a:pPr>
            <a:fld id="{8CCF69EE-B6F1-401B-ACBB-D6AC61C8FC6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9027E242-D0E2-4A7B-B6DA-A6D58A1C7F73}" type="datetime1">
              <a:rPr lang="en-US"/>
              <a:pPr>
                <a:defRPr/>
              </a:pPr>
              <a:t>2/11/2013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charset="0"/>
              </a:defRPr>
            </a:lvl1pPr>
          </a:lstStyle>
          <a:p>
            <a:pPr>
              <a:defRPr/>
            </a:pPr>
            <a:fld id="{B1828171-35C4-4928-9373-8AB66D86323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B488A6E1-1F72-43AE-A181-19AB7D624B0C}" type="datetime1">
              <a:rPr lang="en-US"/>
              <a:pPr>
                <a:defRPr/>
              </a:pPr>
              <a:t>2/11/2013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charset="0"/>
              </a:defRPr>
            </a:lvl1pPr>
          </a:lstStyle>
          <a:p>
            <a:pPr>
              <a:defRPr/>
            </a:pPr>
            <a:fld id="{895694F4-6D77-48EC-9B6B-D76CA482CBA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88E5828B-22C6-4569-A3E0-FDDFDDC526B9}" type="datetime1">
              <a:rPr lang="en-US"/>
              <a:pPr>
                <a:defRPr/>
              </a:pPr>
              <a:t>2/11/2013</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charset="0"/>
              </a:defRPr>
            </a:lvl1pPr>
          </a:lstStyle>
          <a:p>
            <a:pPr>
              <a:defRPr/>
            </a:pPr>
            <a:fld id="{3929F44A-5AF3-4417-B7E4-BC45E19EB76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E63D9060-A133-4884-8D67-55139845BD03}" type="datetime1">
              <a:rPr lang="en-US"/>
              <a:pPr>
                <a:defRPr/>
              </a:pPr>
              <a:t>2/11/2013</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defRPr/>
            </a:pPr>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charset="0"/>
              </a:defRPr>
            </a:lvl1pPr>
          </a:lstStyle>
          <a:p>
            <a:pPr>
              <a:defRPr/>
            </a:pPr>
            <a:fld id="{FC29F0AE-311F-4F49-84C9-CB06029FD8E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66BCCD85-ADB3-478A-887C-29DF558B2556}" type="datetime1">
              <a:rPr lang="en-US"/>
              <a:pPr>
                <a:defRPr/>
              </a:pPr>
              <a:t>2/11/2013</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charset="0"/>
              </a:defRPr>
            </a:lvl1pPr>
          </a:lstStyle>
          <a:p>
            <a:pPr>
              <a:defRPr/>
            </a:pPr>
            <a:fld id="{175168EE-5390-440B-B242-3BEB54392BD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76B1AF28-73F9-42C6-BF6A-44B63119BD69}" type="datetime1">
              <a:rPr lang="en-US"/>
              <a:pPr>
                <a:defRPr/>
              </a:pPr>
              <a:t>2/11/2013</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charset="0"/>
              </a:defRPr>
            </a:lvl1pPr>
          </a:lstStyle>
          <a:p>
            <a:pPr>
              <a:defRPr/>
            </a:pPr>
            <a:fld id="{E592A15D-82F4-4878-9484-E05E1848DB6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9923BB06-CF5D-4FB7-96C2-75C1896E4608}" type="datetime1">
              <a:rPr lang="en-US"/>
              <a:pPr>
                <a:defRPr/>
              </a:pPr>
              <a:t>2/11/2013</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charset="0"/>
              </a:defRPr>
            </a:lvl1pPr>
          </a:lstStyle>
          <a:p>
            <a:pPr>
              <a:defRPr/>
            </a:pPr>
            <a:fld id="{34E6311A-3A6F-489B-B57F-CFEC9891580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42F117D9-F18C-4E5C-AA40-8E3ABB3E8DEF}" type="datetime1">
              <a:rPr lang="en-US"/>
              <a:pPr>
                <a:defRPr/>
              </a:pPr>
              <a:t>2/11/2013</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charset="0"/>
              </a:defRPr>
            </a:lvl1pPr>
          </a:lstStyle>
          <a:p>
            <a:pPr>
              <a:defRPr/>
            </a:pPr>
            <a:fld id="{C9B14BB7-9417-428E-B871-DD2287DBA82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25" descr="NASA insigniaCMYK"/>
          <p:cNvPicPr preferRelativeResize="0">
            <a:picLocks noChangeAspect="1" noChangeArrowheads="1"/>
          </p:cNvPicPr>
          <p:nvPr userDrawn="1"/>
        </p:nvPicPr>
        <p:blipFill>
          <a:blip r:embed="rId13" cstate="email"/>
          <a:srcRect/>
          <a:stretch>
            <a:fillRect/>
          </a:stretch>
        </p:blipFill>
        <p:spPr bwMode="auto">
          <a:xfrm>
            <a:off x="8418513" y="76200"/>
            <a:ext cx="666750" cy="533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png"/></Relationships>
</file>

<file path=ppt/slides/_rels/slide7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6.png"/></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png"/></Relationships>
</file>

<file path=ppt/slides/_rels/slide83.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jpe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22.jpeg"/><Relationship Id="rId11" Type="http://schemas.openxmlformats.org/officeDocument/2006/relationships/image" Target="../media/image127.png"/><Relationship Id="rId5" Type="http://schemas.openxmlformats.org/officeDocument/2006/relationships/image" Target="../media/image121.jpe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8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8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88.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35.png"/><Relationship Id="rId7" Type="http://schemas.openxmlformats.org/officeDocument/2006/relationships/image" Target="../media/image107.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36.jpeg"/></Relationships>
</file>

<file path=ppt/slides/_rels/slide8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9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38.jpe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91.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9.jpeg"/><Relationship Id="rId18" Type="http://schemas.openxmlformats.org/officeDocument/2006/relationships/hyperlink" Target="mailto:paige.v.graff@nasa.gov" TargetMode="External"/><Relationship Id="rId3" Type="http://schemas.openxmlformats.org/officeDocument/2006/relationships/image" Target="../media/image139.jpeg"/><Relationship Id="rId7" Type="http://schemas.openxmlformats.org/officeDocument/2006/relationships/image" Target="../media/image143.jpeg"/><Relationship Id="rId12" Type="http://schemas.openxmlformats.org/officeDocument/2006/relationships/image" Target="../media/image148.png"/><Relationship Id="rId17" Type="http://schemas.openxmlformats.org/officeDocument/2006/relationships/hyperlink" Target="http://eol.jsc.nasa.gov/" TargetMode="External"/><Relationship Id="rId2" Type="http://schemas.openxmlformats.org/officeDocument/2006/relationships/notesSlide" Target="../notesSlides/notesSlide45.xml"/><Relationship Id="rId16" Type="http://schemas.openxmlformats.org/officeDocument/2006/relationships/hyperlink" Target="http://eeabteachers.wikispaces.com/" TargetMode="External"/><Relationship Id="rId1" Type="http://schemas.openxmlformats.org/officeDocument/2006/relationships/slideLayout" Target="../slideLayouts/slideLayout7.xml"/><Relationship Id="rId6" Type="http://schemas.openxmlformats.org/officeDocument/2006/relationships/image" Target="../media/image142.jpeg"/><Relationship Id="rId11" Type="http://schemas.openxmlformats.org/officeDocument/2006/relationships/image" Target="../media/image147.jpeg"/><Relationship Id="rId5" Type="http://schemas.openxmlformats.org/officeDocument/2006/relationships/image" Target="../media/image141.jpeg"/><Relationship Id="rId15" Type="http://schemas.openxmlformats.org/officeDocument/2006/relationships/hyperlink" Target="http://ares.jsc.nasa.gov/ares/eeab" TargetMode="External"/><Relationship Id="rId10" Type="http://schemas.openxmlformats.org/officeDocument/2006/relationships/image" Target="../media/image146.jpeg"/><Relationship Id="rId4" Type="http://schemas.openxmlformats.org/officeDocument/2006/relationships/image" Target="../media/image140.png"/><Relationship Id="rId9" Type="http://schemas.openxmlformats.org/officeDocument/2006/relationships/image" Target="../media/image145.png"/><Relationship Id="rId14"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990600"/>
            <a:ext cx="9144000" cy="1477328"/>
          </a:xfrm>
          <a:prstGeom prst="rect">
            <a:avLst/>
          </a:prstGeom>
          <a:ln w="19050">
            <a:noFill/>
          </a:ln>
        </p:spPr>
        <p:txBody>
          <a:bodyPr wrap="square">
            <a:spAutoFit/>
          </a:bodyPr>
          <a:lstStyle/>
          <a:p>
            <a:pPr algn="ctr"/>
            <a:r>
              <a:rPr lang="en-US" sz="5400" b="1" kern="0" dirty="0" smtClean="0">
                <a:effectLst>
                  <a:outerShdw blurRad="38100" dist="38100" dir="2700000" algn="tl">
                    <a:srgbClr val="000000">
                      <a:alpha val="43137"/>
                    </a:srgbClr>
                  </a:outerShdw>
                </a:effectLst>
                <a:cs typeface="ＭＳ Ｐゴシック" pitchFamily="-110" charset="-128"/>
              </a:rPr>
              <a:t>Blue Marble Matches:  </a:t>
            </a:r>
          </a:p>
          <a:p>
            <a:pPr algn="ctr"/>
            <a:r>
              <a:rPr lang="en-US" sz="3600" b="1" kern="0" dirty="0" smtClean="0">
                <a:effectLst>
                  <a:outerShdw blurRad="38100" dist="38100" dir="2700000" algn="tl">
                    <a:srgbClr val="000000">
                      <a:alpha val="43137"/>
                    </a:srgbClr>
                  </a:outerShdw>
                </a:effectLst>
                <a:cs typeface="ＭＳ Ｐゴシック" pitchFamily="-110" charset="-128"/>
              </a:rPr>
              <a:t>Using Earth for Planetary Comparisons</a:t>
            </a:r>
            <a:endParaRPr lang="en-US" sz="3600" dirty="0">
              <a:effectLst>
                <a:outerShdw blurRad="38100" dist="38100" dir="2700000" algn="tl">
                  <a:srgbClr val="000000">
                    <a:alpha val="43137"/>
                  </a:srgbClr>
                </a:outerShdw>
              </a:effectLst>
            </a:endParaRPr>
          </a:p>
        </p:txBody>
      </p:sp>
      <p:pic>
        <p:nvPicPr>
          <p:cNvPr id="15" name="Picture 14" descr="C:\Documents and Settings\Paige Graff\My Documents\DesktopWorking_09_18_2009\EEAB\EEB_ISS_2.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1" y="77392"/>
            <a:ext cx="1828800" cy="608733"/>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bwMode="auto">
          <a:xfrm>
            <a:off x="0" y="5867400"/>
            <a:ext cx="9144000" cy="1015663"/>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a:spAutoFit/>
          </a:bodyPr>
          <a:lstStyle/>
          <a:p>
            <a:pPr algn="ctr">
              <a:defRPr/>
            </a:pPr>
            <a:r>
              <a:rPr lang="en-US" sz="2000" b="1" dirty="0" smtClean="0">
                <a:effectLst>
                  <a:outerShdw blurRad="38100" dist="38100" dir="2700000" algn="tl">
                    <a:srgbClr val="000000">
                      <a:alpha val="43137"/>
                    </a:srgbClr>
                  </a:outerShdw>
                </a:effectLst>
                <a:latin typeface="Arial" pitchFamily="34" charset="0"/>
                <a:cs typeface="Arial" pitchFamily="34" charset="0"/>
              </a:rPr>
              <a:t>PRESENTERS:</a:t>
            </a:r>
            <a:r>
              <a:rPr lang="en-US" sz="2000" b="1" dirty="0">
                <a:effectLst>
                  <a:outerShdw blurRad="38100" dist="38100" dir="2700000" algn="tl">
                    <a:srgbClr val="000000">
                      <a:alpha val="43137"/>
                    </a:srgbClr>
                  </a:outerShdw>
                </a:effectLst>
                <a:latin typeface="Arial" pitchFamily="34" charset="0"/>
                <a:cs typeface="Arial" pitchFamily="34" charset="0"/>
              </a:rPr>
              <a:t> </a:t>
            </a:r>
            <a:r>
              <a:rPr lang="en-US" sz="2000" b="1" dirty="0" smtClean="0">
                <a:effectLst>
                  <a:outerShdw blurRad="38100" dist="38100" dir="2700000" algn="tl">
                    <a:srgbClr val="000000">
                      <a:alpha val="43137"/>
                    </a:srgbClr>
                  </a:outerShdw>
                </a:effectLst>
                <a:latin typeface="Arial" pitchFamily="34" charset="0"/>
                <a:cs typeface="Arial" pitchFamily="34" charset="0"/>
              </a:rPr>
              <a:t> </a:t>
            </a:r>
            <a:endParaRPr lang="en-US" sz="400" b="1" dirty="0" smtClean="0">
              <a:effectLst>
                <a:outerShdw blurRad="38100" dist="38100" dir="2700000" algn="tl">
                  <a:srgbClr val="000000">
                    <a:alpha val="43137"/>
                  </a:srgbClr>
                </a:outerShdw>
              </a:effectLst>
              <a:latin typeface="Arial" pitchFamily="34" charset="0"/>
              <a:cs typeface="Arial" pitchFamily="34" charset="0"/>
            </a:endParaRPr>
          </a:p>
          <a:p>
            <a:pPr algn="ctr">
              <a:defRPr/>
            </a:pPr>
            <a:r>
              <a:rPr lang="en-US" sz="2000" dirty="0" smtClean="0">
                <a:effectLst>
                  <a:outerShdw blurRad="38100" dist="38100" dir="2700000" algn="tl">
                    <a:srgbClr val="000000">
                      <a:alpha val="43137"/>
                    </a:srgbClr>
                  </a:outerShdw>
                </a:effectLst>
                <a:latin typeface="Arial" pitchFamily="34" charset="0"/>
                <a:cs typeface="Arial" pitchFamily="34" charset="0"/>
              </a:rPr>
              <a:t>Paige </a:t>
            </a:r>
            <a:r>
              <a:rPr lang="en-US" sz="2000" dirty="0" err="1" smtClean="0">
                <a:effectLst>
                  <a:outerShdw blurRad="38100" dist="38100" dir="2700000" algn="tl">
                    <a:srgbClr val="000000">
                      <a:alpha val="43137"/>
                    </a:srgbClr>
                  </a:outerShdw>
                </a:effectLst>
                <a:latin typeface="Arial" pitchFamily="34" charset="0"/>
                <a:cs typeface="Arial" pitchFamily="34" charset="0"/>
              </a:rPr>
              <a:t>Valderrama</a:t>
            </a:r>
            <a:r>
              <a:rPr lang="en-US" sz="2000" dirty="0" smtClean="0">
                <a:effectLst>
                  <a:outerShdw blurRad="38100" dist="38100" dir="2700000" algn="tl">
                    <a:srgbClr val="000000">
                      <a:alpha val="43137"/>
                    </a:srgbClr>
                  </a:outerShdw>
                </a:effectLst>
                <a:latin typeface="Arial" pitchFamily="34" charset="0"/>
                <a:cs typeface="Arial" pitchFamily="34" charset="0"/>
              </a:rPr>
              <a:t> Graff and Jackie Allen</a:t>
            </a:r>
            <a:endParaRPr lang="en-US" sz="1200" dirty="0" smtClean="0">
              <a:effectLst>
                <a:outerShdw blurRad="38100" dist="38100" dir="2700000" algn="tl">
                  <a:srgbClr val="000000">
                    <a:alpha val="43137"/>
                  </a:srgbClr>
                </a:outerShdw>
              </a:effectLst>
              <a:latin typeface="Arial" pitchFamily="34" charset="0"/>
              <a:cs typeface="Arial" pitchFamily="34" charset="0"/>
            </a:endParaRPr>
          </a:p>
          <a:p>
            <a:pPr algn="ctr">
              <a:defRPr/>
            </a:pPr>
            <a:r>
              <a:rPr lang="en-US" sz="2000" dirty="0" smtClean="0">
                <a:effectLst>
                  <a:outerShdw blurRad="38100" dist="38100" dir="2700000" algn="tl">
                    <a:srgbClr val="000000">
                      <a:alpha val="43137"/>
                    </a:srgbClr>
                  </a:outerShdw>
                </a:effectLst>
                <a:latin typeface="Arial" pitchFamily="34" charset="0"/>
                <a:cs typeface="Arial" pitchFamily="34" charset="0"/>
              </a:rPr>
              <a:t>Jacobs/ESCG </a:t>
            </a:r>
            <a:r>
              <a:rPr lang="en-US" sz="2000" dirty="0">
                <a:effectLst>
                  <a:outerShdw blurRad="38100" dist="38100" dir="2700000" algn="tl">
                    <a:srgbClr val="000000">
                      <a:alpha val="43137"/>
                    </a:srgbClr>
                  </a:outerShdw>
                </a:effectLst>
                <a:latin typeface="Arial" pitchFamily="34" charset="0"/>
                <a:cs typeface="Arial" pitchFamily="34" charset="0"/>
              </a:rPr>
              <a:t>@ NASA </a:t>
            </a:r>
            <a:r>
              <a:rPr lang="en-US" sz="2000" dirty="0" smtClean="0">
                <a:effectLst>
                  <a:outerShdw blurRad="38100" dist="38100" dir="2700000" algn="tl">
                    <a:srgbClr val="000000">
                      <a:alpha val="43137"/>
                    </a:srgbClr>
                  </a:outerShdw>
                </a:effectLst>
                <a:latin typeface="Arial" pitchFamily="34" charset="0"/>
                <a:cs typeface="Arial" pitchFamily="34" charset="0"/>
              </a:rPr>
              <a:t>Johnson Space Center</a:t>
            </a:r>
            <a:endParaRPr lang="en-US" sz="800" dirty="0">
              <a:effectLst>
                <a:outerShdw blurRad="38100" dist="38100" dir="2700000" algn="tl">
                  <a:srgbClr val="000000">
                    <a:alpha val="43137"/>
                  </a:srgbClr>
                </a:outerShdw>
              </a:effectLst>
              <a:latin typeface="Arial" pitchFamily="34" charset="0"/>
              <a:cs typeface="Arial" pitchFamily="34" charset="0"/>
            </a:endParaRPr>
          </a:p>
        </p:txBody>
      </p:sp>
      <p:grpSp>
        <p:nvGrpSpPr>
          <p:cNvPr id="6" name="Group 5"/>
          <p:cNvGrpSpPr/>
          <p:nvPr/>
        </p:nvGrpSpPr>
        <p:grpSpPr>
          <a:xfrm>
            <a:off x="1109334" y="2514600"/>
            <a:ext cx="6891666" cy="3023858"/>
            <a:chOff x="493339" y="2590800"/>
            <a:chExt cx="7602029" cy="3335544"/>
          </a:xfrm>
        </p:grpSpPr>
        <p:pic>
          <p:nvPicPr>
            <p:cNvPr id="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339" y="2590800"/>
              <a:ext cx="2568752" cy="3335544"/>
            </a:xfrm>
            <a:prstGeom prst="rect">
              <a:avLst/>
            </a:prstGeom>
            <a:ln>
              <a:solidFill>
                <a:schemeClr val="tx1"/>
              </a:solidFill>
            </a:ln>
            <a:effectLst>
              <a:outerShdw blurRad="292100" dist="139700" dir="2700000" algn="tl" rotWithShape="0">
                <a:srgbClr val="333333">
                  <a:alpha val="65000"/>
                </a:srgbClr>
              </a:outerShdw>
            </a:effectLst>
          </p:spPr>
        </p:pic>
        <p:grpSp>
          <p:nvGrpSpPr>
            <p:cNvPr id="32" name="Group 14"/>
            <p:cNvGrpSpPr>
              <a:grpSpLocks/>
            </p:cNvGrpSpPr>
            <p:nvPr/>
          </p:nvGrpSpPr>
          <p:grpSpPr bwMode="auto">
            <a:xfrm>
              <a:off x="3532340" y="2855721"/>
              <a:ext cx="4105827" cy="1394223"/>
              <a:chOff x="-338207" y="1919386"/>
              <a:chExt cx="9095635" cy="3088621"/>
            </a:xfrm>
          </p:grpSpPr>
          <p:pic>
            <p:nvPicPr>
              <p:cNvPr id="3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32991" y="1919386"/>
                <a:ext cx="1924437" cy="3074957"/>
              </a:xfrm>
              <a:prstGeom prst="rect">
                <a:avLst/>
              </a:prstGeom>
              <a:ln>
                <a:solidFill>
                  <a:schemeClr val="tx1"/>
                </a:solidFill>
              </a:ln>
              <a:effectLst>
                <a:outerShdw blurRad="292100" dist="139700" dir="2700000" algn="tl" rotWithShape="0">
                  <a:srgbClr val="333333">
                    <a:alpha val="65000"/>
                  </a:srgbClr>
                </a:outerShdw>
              </a:effectLst>
            </p:spPr>
          </p:pic>
          <p:grpSp>
            <p:nvGrpSpPr>
              <p:cNvPr id="35" name="Group 13"/>
              <p:cNvGrpSpPr>
                <a:grpSpLocks/>
              </p:cNvGrpSpPr>
              <p:nvPr/>
            </p:nvGrpSpPr>
            <p:grpSpPr bwMode="auto">
              <a:xfrm>
                <a:off x="-338207" y="1924149"/>
                <a:ext cx="6696036" cy="3083858"/>
                <a:chOff x="-338207" y="1924149"/>
                <a:chExt cx="6696036" cy="3083858"/>
              </a:xfrm>
            </p:grpSpPr>
            <p:pic>
              <p:nvPicPr>
                <p:cNvPr id="36" name="Picture 2"/>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8207" y="1928912"/>
                  <a:ext cx="1917536" cy="3070819"/>
                </a:xfrm>
                <a:prstGeom prst="rect">
                  <a:avLst/>
                </a:prstGeom>
                <a:ln>
                  <a:solidFill>
                    <a:schemeClr val="tx1"/>
                  </a:solidFill>
                </a:ln>
                <a:effectLst>
                  <a:outerShdw blurRad="292100" dist="139700" dir="2700000" algn="tl" rotWithShape="0">
                    <a:srgbClr val="333333">
                      <a:alpha val="65000"/>
                    </a:srgbClr>
                  </a:outerShdw>
                </a:effectLst>
              </p:spPr>
            </p:pic>
            <p:pic>
              <p:nvPicPr>
                <p:cNvPr id="37"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54491" y="1924149"/>
                  <a:ext cx="1916158" cy="3083233"/>
                </a:xfrm>
                <a:prstGeom prst="rect">
                  <a:avLst/>
                </a:prstGeom>
                <a:ln>
                  <a:solidFill>
                    <a:schemeClr val="tx1"/>
                  </a:solidFill>
                </a:ln>
                <a:effectLst>
                  <a:outerShdw blurRad="292100" dist="139700" dir="2700000" algn="tl" rotWithShape="0">
                    <a:srgbClr val="333333">
                      <a:alpha val="65000"/>
                    </a:srgbClr>
                  </a:outerShdw>
                </a:effectLst>
              </p:spPr>
            </p:pic>
            <p:pic>
              <p:nvPicPr>
                <p:cNvPr id="38"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45811" y="1928914"/>
                  <a:ext cx="1912018" cy="3079093"/>
                </a:xfrm>
                <a:prstGeom prst="rect">
                  <a:avLst/>
                </a:prstGeom>
                <a:ln>
                  <a:solidFill>
                    <a:schemeClr val="tx1"/>
                  </a:solidFill>
                </a:ln>
                <a:effectLst>
                  <a:outerShdw blurRad="292100" dist="139700" dir="2700000" algn="tl" rotWithShape="0">
                    <a:srgbClr val="333333">
                      <a:alpha val="65000"/>
                    </a:srgbClr>
                  </a:outerShdw>
                </a:effectLst>
              </p:spPr>
            </p:pic>
          </p:grpSp>
        </p:grpSp>
        <p:grpSp>
          <p:nvGrpSpPr>
            <p:cNvPr id="4" name="Group 3"/>
            <p:cNvGrpSpPr/>
            <p:nvPr/>
          </p:nvGrpSpPr>
          <p:grpSpPr>
            <a:xfrm>
              <a:off x="3151340" y="4419598"/>
              <a:ext cx="4944028" cy="1215115"/>
              <a:chOff x="3320906" y="4656539"/>
              <a:chExt cx="4919554" cy="1209100"/>
            </a:xfrm>
          </p:grpSpPr>
          <p:grpSp>
            <p:nvGrpSpPr>
              <p:cNvPr id="40" name="Group 15"/>
              <p:cNvGrpSpPr>
                <a:grpSpLocks/>
              </p:cNvGrpSpPr>
              <p:nvPr/>
            </p:nvGrpSpPr>
            <p:grpSpPr bwMode="auto">
              <a:xfrm>
                <a:off x="4989318" y="4656539"/>
                <a:ext cx="3251142" cy="1198192"/>
                <a:chOff x="2961369" y="2353568"/>
                <a:chExt cx="5199267" cy="1916257"/>
              </a:xfrm>
            </p:grpSpPr>
            <p:pic>
              <p:nvPicPr>
                <p:cNvPr id="41" name="Picture 1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962346" y="2353568"/>
                  <a:ext cx="1198290" cy="1912745"/>
                </a:xfrm>
                <a:prstGeom prst="rect">
                  <a:avLst/>
                </a:prstGeom>
                <a:ln>
                  <a:noFill/>
                </a:ln>
                <a:effectLst>
                  <a:outerShdw blurRad="292100" dist="139700" dir="2700000" algn="tl" rotWithShape="0">
                    <a:srgbClr val="333333">
                      <a:alpha val="65000"/>
                    </a:srgbClr>
                  </a:outerShdw>
                </a:effectLst>
              </p:spPr>
            </p:pic>
            <p:pic>
              <p:nvPicPr>
                <p:cNvPr id="42" name="Picture 1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22996" y="2354052"/>
                  <a:ext cx="1191130" cy="1915773"/>
                </a:xfrm>
                <a:prstGeom prst="rect">
                  <a:avLst/>
                </a:prstGeom>
                <a:ln>
                  <a:noFill/>
                </a:ln>
                <a:effectLst>
                  <a:outerShdw blurRad="292100" dist="139700" dir="2700000" algn="tl" rotWithShape="0">
                    <a:srgbClr val="333333">
                      <a:alpha val="65000"/>
                    </a:srgbClr>
                  </a:outerShdw>
                </a:effectLst>
              </p:spPr>
            </p:pic>
            <p:pic>
              <p:nvPicPr>
                <p:cNvPr id="43" name="Picture 1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289929" y="2362200"/>
                  <a:ext cx="1184852" cy="1905676"/>
                </a:xfrm>
                <a:prstGeom prst="rect">
                  <a:avLst/>
                </a:prstGeom>
                <a:ln>
                  <a:noFill/>
                </a:ln>
                <a:effectLst>
                  <a:outerShdw blurRad="292100" dist="139700" dir="2700000" algn="tl" rotWithShape="0">
                    <a:srgbClr val="333333">
                      <a:alpha val="65000"/>
                    </a:srgbClr>
                  </a:outerShdw>
                </a:effectLst>
              </p:spPr>
            </p:pic>
            <p:pic>
              <p:nvPicPr>
                <p:cNvPr id="44" name="Picture 1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961369" y="2360645"/>
                  <a:ext cx="1180346" cy="1905674"/>
                </a:xfrm>
                <a:prstGeom prst="rect">
                  <a:avLst/>
                </a:prstGeom>
                <a:ln>
                  <a:noFill/>
                </a:ln>
                <a:effectLst>
                  <a:outerShdw blurRad="292100" dist="139700" dir="2700000" algn="tl" rotWithShape="0">
                    <a:srgbClr val="333333">
                      <a:alpha val="65000"/>
                    </a:srgbClr>
                  </a:outerShdw>
                </a:effectLst>
              </p:spPr>
            </p:pic>
          </p:grpSp>
          <p:grpSp>
            <p:nvGrpSpPr>
              <p:cNvPr id="45" name="Group 16"/>
              <p:cNvGrpSpPr>
                <a:grpSpLocks/>
              </p:cNvGrpSpPr>
              <p:nvPr/>
            </p:nvGrpSpPr>
            <p:grpSpPr bwMode="auto">
              <a:xfrm>
                <a:off x="3320906" y="4663861"/>
                <a:ext cx="1575732" cy="1201778"/>
                <a:chOff x="120400" y="2362918"/>
                <a:chExt cx="2578744" cy="1966545"/>
              </a:xfrm>
            </p:grpSpPr>
            <p:pic>
              <p:nvPicPr>
                <p:cNvPr id="46" name="Picture 1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0400" y="2378561"/>
                  <a:ext cx="1211226" cy="1950902"/>
                </a:xfrm>
                <a:prstGeom prst="rect">
                  <a:avLst/>
                </a:prstGeom>
                <a:ln>
                  <a:noFill/>
                </a:ln>
                <a:effectLst>
                  <a:outerShdw blurRad="292100" dist="139700" dir="2700000" algn="tl" rotWithShape="0">
                    <a:srgbClr val="333333">
                      <a:alpha val="65000"/>
                    </a:srgbClr>
                  </a:outerShdw>
                </a:effectLst>
              </p:spPr>
            </p:pic>
            <p:pic>
              <p:nvPicPr>
                <p:cNvPr id="47" name="Picture 15"/>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483300" y="2362918"/>
                  <a:ext cx="1215844" cy="1955525"/>
                </a:xfrm>
                <a:prstGeom prst="rect">
                  <a:avLst/>
                </a:prstGeom>
                <a:ln>
                  <a:noFill/>
                </a:ln>
                <a:effectLst>
                  <a:outerShdw blurRad="292100" dist="139700" dir="2700000" algn="tl" rotWithShape="0">
                    <a:srgbClr val="333333">
                      <a:alpha val="65000"/>
                    </a:srgbClr>
                  </a:outerShdw>
                </a:effectLst>
              </p:spPr>
            </p:pic>
          </p:grpSp>
        </p:grpSp>
      </p:grpSp>
      <p:pic>
        <p:nvPicPr>
          <p:cNvPr id="7" name="Picture 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5912" y="5833913"/>
            <a:ext cx="825215" cy="1100287"/>
          </a:xfrm>
          <a:prstGeom prst="rect">
            <a:avLst/>
          </a:prstGeom>
        </p:spPr>
      </p:pic>
      <p:pic>
        <p:nvPicPr>
          <p:cNvPr id="2051" name="Picture 3"/>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8434062" y="5867399"/>
            <a:ext cx="709938" cy="1015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8382000" y="0"/>
            <a:ext cx="76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38400" y="228600"/>
            <a:ext cx="6629400" cy="646331"/>
          </a:xfrm>
          <a:prstGeom prst="rect">
            <a:avLst/>
          </a:prstGeom>
        </p:spPr>
        <p:txBody>
          <a:bodyPr wrap="square">
            <a:spAutoFit/>
          </a:bodyPr>
          <a:lstStyle/>
          <a:p>
            <a:r>
              <a:rPr lang="en-US" sz="3600" b="1" kern="0" dirty="0" smtClean="0">
                <a:solidFill>
                  <a:srgbClr val="C00000"/>
                </a:solidFill>
                <a:effectLst>
                  <a:outerShdw blurRad="38100" dist="38100" dir="2700000" algn="tl">
                    <a:srgbClr val="000000">
                      <a:alpha val="43137"/>
                    </a:srgbClr>
                  </a:outerShdw>
                </a:effectLst>
                <a:cs typeface="ＭＳ Ｐゴシック" pitchFamily="-110" charset="-128"/>
              </a:rPr>
              <a:t>AGU-NESTA GIFT Workshop</a:t>
            </a:r>
            <a:endParaRPr lang="en-US" sz="36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9490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5418" y="96982"/>
            <a:ext cx="5105400" cy="6629400"/>
          </a:xfrm>
          <a:prstGeom prst="rect">
            <a:avLst/>
          </a:prstGeom>
          <a:ln>
            <a:solidFill>
              <a:schemeClr val="tx1"/>
            </a:solidFill>
          </a:ln>
          <a:effectLst>
            <a:outerShdw blurRad="292100" dist="139700" dir="2700000" algn="tl" rotWithShape="0">
              <a:srgbClr val="333333">
                <a:alpha val="65000"/>
              </a:srgbClr>
            </a:outerShdw>
          </a:effectLst>
        </p:spPr>
      </p:pic>
      <p:sp>
        <p:nvSpPr>
          <p:cNvPr id="5" name="Content Placeholder 2"/>
          <p:cNvSpPr txBox="1">
            <a:spLocks/>
          </p:cNvSpPr>
          <p:nvPr/>
        </p:nvSpPr>
        <p:spPr>
          <a:xfrm>
            <a:off x="5202382" y="762000"/>
            <a:ext cx="3886201" cy="5638800"/>
          </a:xfrm>
          <a:prstGeom prst="rect">
            <a:avLst/>
          </a:prstGeom>
          <a:solidFill>
            <a:schemeClr val="bg1">
              <a:lumMod val="85000"/>
            </a:schemeClr>
          </a:solidFill>
          <a:ln>
            <a:solidFill>
              <a:schemeClr val="tx1"/>
            </a:solidFill>
          </a:ln>
        </p:spPr>
        <p:txBody>
          <a:bodyPr/>
          <a:lstStyle/>
          <a:p>
            <a:pPr marL="342900" indent="-342900" eaLnBrk="0" hangingPunct="0">
              <a:spcBef>
                <a:spcPct val="20000"/>
              </a:spcBef>
              <a:buFont typeface="Arial" charset="0"/>
              <a:buNone/>
              <a:defRPr/>
            </a:pPr>
            <a:r>
              <a:rPr lang="en-US" sz="2000" b="1" dirty="0" smtClean="0">
                <a:latin typeface="Arial" pitchFamily="34" charset="0"/>
                <a:cs typeface="Arial" pitchFamily="34" charset="0"/>
              </a:rPr>
              <a:t>Today we will:</a:t>
            </a:r>
            <a:endParaRPr lang="en-US" sz="2000" dirty="0">
              <a:latin typeface="Arial" pitchFamily="34" charset="0"/>
              <a:cs typeface="Arial" pitchFamily="34" charset="0"/>
            </a:endParaRPr>
          </a:p>
          <a:p>
            <a:pPr marL="342900" indent="-342900" eaLnBrk="0" hangingPunct="0">
              <a:spcBef>
                <a:spcPct val="20000"/>
              </a:spcBef>
              <a:buFont typeface="Wingdings" pitchFamily="2" charset="2"/>
              <a:buChar char="Ø"/>
              <a:defRPr/>
            </a:pPr>
            <a:r>
              <a:rPr lang="en-US" sz="2000" dirty="0">
                <a:latin typeface="Arial" pitchFamily="34" charset="0"/>
                <a:cs typeface="Arial" pitchFamily="34" charset="0"/>
              </a:rPr>
              <a:t>Identify common </a:t>
            </a:r>
            <a:r>
              <a:rPr lang="en-US" sz="2000" b="1" dirty="0">
                <a:solidFill>
                  <a:srgbClr val="FF0000"/>
                </a:solidFill>
                <a:latin typeface="Arial" pitchFamily="34" charset="0"/>
                <a:cs typeface="Arial" pitchFamily="34" charset="0"/>
              </a:rPr>
              <a:t>characteristics</a:t>
            </a:r>
            <a:r>
              <a:rPr lang="en-US" sz="2000" dirty="0">
                <a:latin typeface="Arial" pitchFamily="34" charset="0"/>
                <a:cs typeface="Arial" pitchFamily="34" charset="0"/>
              </a:rPr>
              <a:t> to describe features in images.</a:t>
            </a:r>
          </a:p>
          <a:p>
            <a:pPr marL="342900" indent="-342900" eaLnBrk="0" hangingPunct="0">
              <a:spcBef>
                <a:spcPct val="20000"/>
              </a:spcBef>
              <a:buFont typeface="Wingdings" pitchFamily="2" charset="2"/>
              <a:buChar char="Ø"/>
              <a:defRPr/>
            </a:pPr>
            <a:endParaRPr lang="en-US" sz="800" dirty="0">
              <a:latin typeface="Arial" pitchFamily="34" charset="0"/>
              <a:cs typeface="Arial" pitchFamily="34" charset="0"/>
            </a:endParaRPr>
          </a:p>
          <a:p>
            <a:pPr marL="342900" indent="-342900" eaLnBrk="0" hangingPunct="0">
              <a:spcBef>
                <a:spcPct val="20000"/>
              </a:spcBef>
              <a:buFont typeface="Wingdings" pitchFamily="2" charset="2"/>
              <a:buChar char="Ø"/>
              <a:defRPr/>
            </a:pPr>
            <a:r>
              <a:rPr lang="en-US" sz="2000" dirty="0">
                <a:latin typeface="Arial" pitchFamily="34" charset="0"/>
                <a:cs typeface="Arial" pitchFamily="34" charset="0"/>
              </a:rPr>
              <a:t>Identify </a:t>
            </a:r>
            <a:r>
              <a:rPr lang="en-US" sz="2000" b="1" dirty="0">
                <a:solidFill>
                  <a:srgbClr val="FF0000"/>
                </a:solidFill>
                <a:latin typeface="Arial" pitchFamily="34" charset="0"/>
                <a:cs typeface="Arial" pitchFamily="34" charset="0"/>
              </a:rPr>
              <a:t>geologic</a:t>
            </a:r>
            <a:r>
              <a:rPr lang="en-US" sz="2000" dirty="0">
                <a:latin typeface="Arial" pitchFamily="34" charset="0"/>
                <a:cs typeface="Arial" pitchFamily="34" charset="0"/>
              </a:rPr>
              <a:t> </a:t>
            </a:r>
            <a:r>
              <a:rPr lang="en-US" sz="2000" b="1" dirty="0" smtClean="0">
                <a:solidFill>
                  <a:srgbClr val="FF0000"/>
                </a:solidFill>
                <a:latin typeface="Arial" pitchFamily="34" charset="0"/>
                <a:cs typeface="Arial" pitchFamily="34" charset="0"/>
              </a:rPr>
              <a:t>processes</a:t>
            </a:r>
            <a:r>
              <a:rPr lang="en-US" sz="2000" dirty="0" smtClean="0">
                <a:latin typeface="Arial" pitchFamily="34" charset="0"/>
                <a:cs typeface="Arial" pitchFamily="34" charset="0"/>
              </a:rPr>
              <a:t> and </a:t>
            </a:r>
            <a:r>
              <a:rPr lang="en-US" sz="2000" b="1" dirty="0" smtClean="0">
                <a:solidFill>
                  <a:srgbClr val="FF0000"/>
                </a:solidFill>
                <a:latin typeface="Arial" pitchFamily="34" charset="0"/>
                <a:cs typeface="Arial" pitchFamily="34" charset="0"/>
              </a:rPr>
              <a:t>features</a:t>
            </a:r>
            <a:r>
              <a:rPr lang="en-US" sz="2000" dirty="0" smtClean="0">
                <a:latin typeface="Arial" pitchFamily="34" charset="0"/>
                <a:cs typeface="Arial" pitchFamily="34" charset="0"/>
              </a:rPr>
              <a:t> </a:t>
            </a:r>
            <a:r>
              <a:rPr lang="en-US" sz="2000" dirty="0">
                <a:latin typeface="Arial" pitchFamily="34" charset="0"/>
                <a:cs typeface="Arial" pitchFamily="34" charset="0"/>
              </a:rPr>
              <a:t>and how they form on Earth.</a:t>
            </a:r>
          </a:p>
          <a:p>
            <a:pPr marL="342900" indent="-342900" eaLnBrk="0" hangingPunct="0">
              <a:spcBef>
                <a:spcPct val="20000"/>
              </a:spcBef>
              <a:buFont typeface="Wingdings" pitchFamily="2" charset="2"/>
              <a:buChar char="Ø"/>
              <a:defRPr/>
            </a:pPr>
            <a:endParaRPr lang="en-US" sz="800" dirty="0">
              <a:latin typeface="Arial" pitchFamily="34" charset="0"/>
              <a:cs typeface="Arial" pitchFamily="34" charset="0"/>
            </a:endParaRPr>
          </a:p>
          <a:p>
            <a:pPr marL="342900" indent="-342900" eaLnBrk="0" hangingPunct="0">
              <a:spcBef>
                <a:spcPct val="20000"/>
              </a:spcBef>
              <a:buFont typeface="Wingdings" pitchFamily="2" charset="2"/>
              <a:buChar char="Ø"/>
              <a:defRPr/>
            </a:pPr>
            <a:r>
              <a:rPr lang="en-US" sz="2000" dirty="0" smtClean="0">
                <a:latin typeface="Arial" pitchFamily="34" charset="0"/>
                <a:cs typeface="Arial" pitchFamily="34" charset="0"/>
              </a:rPr>
              <a:t>Create a list of</a:t>
            </a:r>
            <a:r>
              <a:rPr lang="en-US" sz="2000" b="1" dirty="0" smtClean="0">
                <a:solidFill>
                  <a:srgbClr val="FF0000"/>
                </a:solidFill>
                <a:latin typeface="Arial" pitchFamily="34" charset="0"/>
                <a:cs typeface="Arial" pitchFamily="34" charset="0"/>
              </a:rPr>
              <a:t> </a:t>
            </a:r>
            <a:r>
              <a:rPr lang="en-US" sz="2000" b="1" u="sng" dirty="0" smtClean="0">
                <a:solidFill>
                  <a:srgbClr val="FF0000"/>
                </a:solidFill>
                <a:latin typeface="Arial" pitchFamily="34" charset="0"/>
                <a:cs typeface="Arial" pitchFamily="34" charset="0"/>
              </a:rPr>
              <a:t>criteria</a:t>
            </a:r>
            <a:r>
              <a:rPr lang="en-US" sz="2000" b="1" dirty="0" smtClean="0">
                <a:solidFill>
                  <a:srgbClr val="FF0000"/>
                </a:solidFill>
                <a:latin typeface="Arial" pitchFamily="34" charset="0"/>
                <a:cs typeface="Arial" pitchFamily="34" charset="0"/>
              </a:rPr>
              <a:t> </a:t>
            </a:r>
            <a:r>
              <a:rPr lang="en-US" sz="2000" dirty="0" smtClean="0">
                <a:latin typeface="Arial" pitchFamily="34" charset="0"/>
                <a:cs typeface="Arial" pitchFamily="34" charset="0"/>
              </a:rPr>
              <a:t>to identify geologic features.</a:t>
            </a:r>
          </a:p>
          <a:p>
            <a:pPr marL="342900" indent="-342900" eaLnBrk="0" hangingPunct="0">
              <a:spcBef>
                <a:spcPct val="20000"/>
              </a:spcBef>
              <a:buFont typeface="Wingdings" pitchFamily="2" charset="2"/>
              <a:buChar char="Ø"/>
              <a:defRPr/>
            </a:pPr>
            <a:endParaRPr lang="en-US" sz="800" dirty="0" smtClean="0">
              <a:latin typeface="Arial" pitchFamily="34" charset="0"/>
              <a:cs typeface="Arial" pitchFamily="34" charset="0"/>
            </a:endParaRPr>
          </a:p>
          <a:p>
            <a:pPr marL="342900" indent="-342900" eaLnBrk="0" hangingPunct="0">
              <a:spcBef>
                <a:spcPct val="20000"/>
              </a:spcBef>
              <a:buFont typeface="Wingdings" pitchFamily="2" charset="2"/>
              <a:buChar char="Ø"/>
              <a:defRPr/>
            </a:pPr>
            <a:r>
              <a:rPr lang="en-US" sz="2000" dirty="0" smtClean="0">
                <a:latin typeface="Arial" pitchFamily="34" charset="0"/>
                <a:cs typeface="Arial" pitchFamily="34" charset="0"/>
              </a:rPr>
              <a:t>Use </a:t>
            </a:r>
            <a:r>
              <a:rPr lang="en-US" sz="2000" b="1" u="sng" dirty="0" smtClean="0">
                <a:solidFill>
                  <a:srgbClr val="FF0000"/>
                </a:solidFill>
                <a:latin typeface="Arial" pitchFamily="34" charset="0"/>
                <a:cs typeface="Arial" pitchFamily="34" charset="0"/>
              </a:rPr>
              <a:t>criteria</a:t>
            </a:r>
            <a:r>
              <a:rPr lang="en-US" sz="2000" b="1" dirty="0" smtClean="0">
                <a:solidFill>
                  <a:srgbClr val="FF0000"/>
                </a:solidFill>
                <a:latin typeface="Arial" pitchFamily="34" charset="0"/>
                <a:cs typeface="Arial" pitchFamily="34" charset="0"/>
              </a:rPr>
              <a:t> </a:t>
            </a:r>
            <a:r>
              <a:rPr lang="en-US" sz="2000" dirty="0" smtClean="0">
                <a:latin typeface="Arial" pitchFamily="34" charset="0"/>
                <a:cs typeface="Arial" pitchFamily="34" charset="0"/>
              </a:rPr>
              <a:t>to identify features on other planetary bodies.</a:t>
            </a:r>
          </a:p>
          <a:p>
            <a:pPr marL="342900" indent="-342900" eaLnBrk="0" hangingPunct="0">
              <a:spcBef>
                <a:spcPct val="20000"/>
              </a:spcBef>
              <a:buFont typeface="Wingdings" pitchFamily="2" charset="2"/>
              <a:buChar char="Ø"/>
              <a:defRPr/>
            </a:pPr>
            <a:endParaRPr lang="en-US" sz="800" dirty="0" smtClean="0">
              <a:latin typeface="Arial" pitchFamily="34" charset="0"/>
              <a:cs typeface="Arial" pitchFamily="34" charset="0"/>
            </a:endParaRPr>
          </a:p>
          <a:p>
            <a:pPr marL="342900" indent="-342900" eaLnBrk="0" hangingPunct="0">
              <a:spcBef>
                <a:spcPct val="20000"/>
              </a:spcBef>
              <a:buFont typeface="Wingdings" pitchFamily="2" charset="2"/>
              <a:buChar char="Ø"/>
              <a:defRPr/>
            </a:pPr>
            <a:r>
              <a:rPr lang="en-US" sz="2000" dirty="0" smtClean="0">
                <a:latin typeface="Arial" pitchFamily="34" charset="0"/>
                <a:cs typeface="Arial" pitchFamily="34" charset="0"/>
              </a:rPr>
              <a:t>“Build” a </a:t>
            </a:r>
            <a:r>
              <a:rPr lang="en-US" sz="2000" b="1" dirty="0" smtClean="0">
                <a:solidFill>
                  <a:srgbClr val="FF0000"/>
                </a:solidFill>
                <a:latin typeface="Arial" pitchFamily="34" charset="0"/>
                <a:cs typeface="Arial" pitchFamily="34" charset="0"/>
              </a:rPr>
              <a:t>planetary comparison </a:t>
            </a:r>
            <a:r>
              <a:rPr lang="en-US" sz="2000" dirty="0" smtClean="0">
                <a:latin typeface="Arial" pitchFamily="34" charset="0"/>
                <a:cs typeface="Arial" pitchFamily="34" charset="0"/>
              </a:rPr>
              <a:t>feature wall.</a:t>
            </a:r>
          </a:p>
          <a:p>
            <a:pPr marL="342900" indent="-342900" eaLnBrk="0" hangingPunct="0">
              <a:spcBef>
                <a:spcPct val="20000"/>
              </a:spcBef>
              <a:buFont typeface="Wingdings" pitchFamily="2" charset="2"/>
              <a:buChar char="Ø"/>
              <a:defRPr/>
            </a:pPr>
            <a:endParaRPr lang="en-US" sz="800" dirty="0" smtClean="0">
              <a:latin typeface="Arial" pitchFamily="34" charset="0"/>
              <a:cs typeface="Arial" pitchFamily="34" charset="0"/>
            </a:endParaRPr>
          </a:p>
          <a:p>
            <a:pPr marL="342900" indent="-342900" eaLnBrk="0" hangingPunct="0">
              <a:spcBef>
                <a:spcPct val="20000"/>
              </a:spcBef>
              <a:buFont typeface="Wingdings" pitchFamily="2" charset="2"/>
              <a:buChar char="Ø"/>
              <a:defRPr/>
            </a:pPr>
            <a:endParaRPr lang="en-US" sz="1000" dirty="0">
              <a:latin typeface="Arial" pitchFamily="34" charset="0"/>
              <a:cs typeface="Arial" pitchFamily="34" charset="0"/>
            </a:endParaRPr>
          </a:p>
        </p:txBody>
      </p:sp>
      <p:sp>
        <p:nvSpPr>
          <p:cNvPr id="4" name="Rectangle 3"/>
          <p:cNvSpPr/>
          <p:nvPr/>
        </p:nvSpPr>
        <p:spPr>
          <a:xfrm>
            <a:off x="5638800" y="6096000"/>
            <a:ext cx="2839303" cy="701731"/>
          </a:xfrm>
          <a:prstGeom prst="rect">
            <a:avLst/>
          </a:prstGeom>
          <a:solidFill>
            <a:srgbClr val="FFFF00"/>
          </a:solidFill>
          <a:ln>
            <a:solidFill>
              <a:srgbClr val="0000FF"/>
            </a:solidFill>
          </a:ln>
        </p:spPr>
        <p:txBody>
          <a:bodyPr wrap="none">
            <a:spAutoFit/>
          </a:bodyPr>
          <a:lstStyle/>
          <a:p>
            <a:pPr marL="342900" indent="-342900" algn="ctr" eaLnBrk="0" hangingPunct="0">
              <a:spcBef>
                <a:spcPct val="20000"/>
              </a:spcBef>
              <a:defRPr/>
            </a:pPr>
            <a:r>
              <a:rPr lang="en-US" b="1" dirty="0" smtClean="0">
                <a:latin typeface="Arial" pitchFamily="34" charset="0"/>
                <a:cs typeface="Arial" pitchFamily="34" charset="0"/>
              </a:rPr>
              <a:t>Designed using the </a:t>
            </a:r>
          </a:p>
          <a:p>
            <a:pPr marL="342900" indent="-342900" algn="ctr" eaLnBrk="0" hangingPunct="0">
              <a:spcBef>
                <a:spcPct val="20000"/>
              </a:spcBef>
              <a:defRPr/>
            </a:pPr>
            <a:r>
              <a:rPr lang="en-US" b="1" dirty="0" smtClean="0">
                <a:latin typeface="Arial" pitchFamily="34" charset="0"/>
                <a:cs typeface="Arial" pitchFamily="34" charset="0"/>
              </a:rPr>
              <a:t>5-E MODEL OF INQUIRY</a:t>
            </a:r>
          </a:p>
        </p:txBody>
      </p:sp>
    </p:spTree>
    <p:extLst>
      <p:ext uri="{BB962C8B-B14F-4D97-AF65-F5344CB8AC3E}">
        <p14:creationId xmlns:p14="http://schemas.microsoft.com/office/powerpoint/2010/main" val="609236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533400" y="304800"/>
            <a:ext cx="8001000" cy="838200"/>
          </a:xfrm>
          <a:prstGeom prst="rect">
            <a:avLst/>
          </a:prstGeom>
        </p:spPr>
        <p:txBody>
          <a:bodyPr>
            <a:normAutofit/>
          </a:bodyPr>
          <a:lstStyle/>
          <a:p>
            <a:pPr algn="ctr" fontAlgn="auto">
              <a:spcAft>
                <a:spcPts val="0"/>
              </a:spcAft>
              <a:defRPr/>
            </a:pPr>
            <a:r>
              <a:rPr lang="en-US" sz="4800" b="1" dirty="0">
                <a:latin typeface="Berlin Sans FB" pitchFamily="34" charset="0"/>
                <a:ea typeface="+mj-ea"/>
                <a:cs typeface="+mj-cs"/>
              </a:rPr>
              <a:t>BLUE MARBLE MATCHES</a:t>
            </a:r>
            <a:endParaRPr lang="en-US" sz="4800" dirty="0">
              <a:solidFill>
                <a:srgbClr val="6699FF"/>
              </a:solidFill>
              <a:latin typeface="+mn-lt"/>
              <a:ea typeface="+mj-ea"/>
              <a:cs typeface="+mj-cs"/>
            </a:endParaRPr>
          </a:p>
        </p:txBody>
      </p:sp>
      <p:sp>
        <p:nvSpPr>
          <p:cNvPr id="4" name="TextBox 3"/>
          <p:cNvSpPr txBox="1"/>
          <p:nvPr/>
        </p:nvSpPr>
        <p:spPr>
          <a:xfrm>
            <a:off x="152400" y="1501438"/>
            <a:ext cx="8915400" cy="3908762"/>
          </a:xfrm>
          <a:prstGeom prst="rect">
            <a:avLst/>
          </a:prstGeom>
          <a:noFill/>
        </p:spPr>
        <p:txBody>
          <a:bodyPr>
            <a:spAutoFit/>
          </a:bodyPr>
          <a:lstStyle/>
          <a:p>
            <a:pPr>
              <a:defRPr/>
            </a:pPr>
            <a:r>
              <a:rPr lang="en-US" sz="2400" b="1" dirty="0">
                <a:latin typeface="Arial" pitchFamily="34" charset="0"/>
                <a:cs typeface="Arial" pitchFamily="34" charset="0"/>
              </a:rPr>
              <a:t>CONTEXT FOR ACTIVITY:</a:t>
            </a:r>
          </a:p>
          <a:p>
            <a:pPr marL="228600" lvl="1">
              <a:buFont typeface="Arial" pitchFamily="34" charset="0"/>
              <a:buChar char="•"/>
              <a:defRPr/>
            </a:pPr>
            <a:r>
              <a:rPr lang="en-US" sz="2400" dirty="0">
                <a:latin typeface="Arial" pitchFamily="34" charset="0"/>
                <a:cs typeface="Arial" pitchFamily="34" charset="0"/>
              </a:rPr>
              <a:t>NASA explores planetary bodies, including Earth, to better  </a:t>
            </a:r>
          </a:p>
          <a:p>
            <a:pPr marL="569913" indent="-173038">
              <a:defRPr/>
            </a:pPr>
            <a:r>
              <a:rPr lang="en-US" sz="2400" dirty="0">
                <a:latin typeface="Arial" pitchFamily="34" charset="0"/>
                <a:cs typeface="Arial" pitchFamily="34" charset="0"/>
              </a:rPr>
              <a:t>understand our Solar System. </a:t>
            </a:r>
          </a:p>
          <a:p>
            <a:pPr>
              <a:defRPr/>
            </a:pPr>
            <a:endParaRPr lang="en-US" sz="1400" dirty="0">
              <a:latin typeface="Arial" pitchFamily="34" charset="0"/>
              <a:cs typeface="Arial" pitchFamily="34" charset="0"/>
            </a:endParaRPr>
          </a:p>
          <a:p>
            <a:pPr>
              <a:defRPr/>
            </a:pPr>
            <a:endParaRPr lang="en-US" sz="1400" dirty="0">
              <a:latin typeface="Arial" pitchFamily="34" charset="0"/>
              <a:cs typeface="Arial" pitchFamily="34" charset="0"/>
            </a:endParaRPr>
          </a:p>
          <a:p>
            <a:pPr marL="344488" lvl="1" indent="-115888">
              <a:buFont typeface="Arial" pitchFamily="34" charset="0"/>
              <a:buChar char="•"/>
              <a:defRPr/>
            </a:pPr>
            <a:r>
              <a:rPr lang="en-US" sz="2400" dirty="0">
                <a:latin typeface="Arial" pitchFamily="34" charset="0"/>
                <a:cs typeface="Arial" pitchFamily="34" charset="0"/>
              </a:rPr>
              <a:t>How do scientists determine what geologic features exist on other planets? This activity will help you understand part of that process. </a:t>
            </a:r>
          </a:p>
          <a:p>
            <a:pPr>
              <a:defRPr/>
            </a:pPr>
            <a:endParaRPr lang="en-US" sz="1400" dirty="0" smtClean="0">
              <a:latin typeface="Arial" pitchFamily="34" charset="0"/>
              <a:cs typeface="Arial" pitchFamily="34" charset="0"/>
            </a:endParaRPr>
          </a:p>
          <a:p>
            <a:pPr>
              <a:defRPr/>
            </a:pPr>
            <a:endParaRPr lang="en-US" sz="1400" dirty="0">
              <a:latin typeface="Arial" pitchFamily="34" charset="0"/>
              <a:cs typeface="Arial" pitchFamily="34" charset="0"/>
            </a:endParaRPr>
          </a:p>
          <a:p>
            <a:pPr marL="344488" indent="-115888">
              <a:buFont typeface="Arial" pitchFamily="34" charset="0"/>
              <a:buChar char="•"/>
              <a:defRPr/>
            </a:pPr>
            <a:r>
              <a:rPr lang="en-US" sz="2400" b="1" dirty="0">
                <a:latin typeface="Arial" pitchFamily="34" charset="0"/>
                <a:cs typeface="Arial" pitchFamily="34" charset="0"/>
              </a:rPr>
              <a:t>It starts with making </a:t>
            </a:r>
            <a:r>
              <a:rPr lang="en-US" sz="2400" b="1" u="sng" dirty="0">
                <a:latin typeface="Arial" pitchFamily="34" charset="0"/>
                <a:cs typeface="Arial" pitchFamily="34" charset="0"/>
              </a:rPr>
              <a:t>good observations</a:t>
            </a:r>
            <a:r>
              <a:rPr lang="en-US" sz="2400" b="1" dirty="0">
                <a:latin typeface="Arial" pitchFamily="34" charset="0"/>
                <a:cs typeface="Arial" pitchFamily="34" charset="0"/>
              </a:rPr>
              <a:t>, </a:t>
            </a:r>
            <a:r>
              <a:rPr lang="en-US" sz="2400" b="1" u="sng" dirty="0">
                <a:latin typeface="Arial" pitchFamily="34" charset="0"/>
                <a:cs typeface="Arial" pitchFamily="34" charset="0"/>
              </a:rPr>
              <a:t>being descriptive</a:t>
            </a:r>
            <a:r>
              <a:rPr lang="en-US" sz="2400" b="1" dirty="0">
                <a:latin typeface="Arial" pitchFamily="34" charset="0"/>
                <a:cs typeface="Arial" pitchFamily="34" charset="0"/>
              </a:rPr>
              <a:t>, and using what we know about </a:t>
            </a:r>
            <a:r>
              <a:rPr lang="en-US" sz="2400" b="1" u="sng" dirty="0">
                <a:solidFill>
                  <a:srgbClr val="FF0000"/>
                </a:solidFill>
                <a:latin typeface="Arial" pitchFamily="34" charset="0"/>
                <a:cs typeface="Arial" pitchFamily="34" charset="0"/>
              </a:rPr>
              <a:t>Earth</a:t>
            </a:r>
            <a:r>
              <a:rPr lang="en-US" sz="2400" b="1" dirty="0">
                <a:latin typeface="Arial" pitchFamily="34" charset="0"/>
                <a:cs typeface="Arial" pitchFamily="34" charset="0"/>
              </a:rPr>
              <a:t>. </a:t>
            </a:r>
          </a:p>
        </p:txBody>
      </p:sp>
    </p:spTree>
    <p:extLst>
      <p:ext uri="{BB962C8B-B14F-4D97-AF65-F5344CB8AC3E}">
        <p14:creationId xmlns:p14="http://schemas.microsoft.com/office/powerpoint/2010/main" val="41432471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 y="152400"/>
            <a:ext cx="8915400" cy="1371600"/>
          </a:xfrm>
          <a:prstGeom prst="rect">
            <a:avLst/>
          </a:prstGeom>
        </p:spPr>
        <p:txBody>
          <a:bodyPr>
            <a:normAutofit fontScale="92500" lnSpcReduction="10000"/>
          </a:bodyPr>
          <a:lstStyle/>
          <a:p>
            <a:pPr algn="ctr" fontAlgn="auto">
              <a:spcAft>
                <a:spcPts val="0"/>
              </a:spcAft>
              <a:defRPr/>
            </a:pPr>
            <a:r>
              <a:rPr lang="en-US" sz="4900" b="1" dirty="0">
                <a:latin typeface="Berlin Sans FB" pitchFamily="34" charset="0"/>
                <a:ea typeface="+mj-ea"/>
                <a:cs typeface="+mj-cs"/>
              </a:rPr>
              <a:t>BLUE MARBLE MATCHES</a:t>
            </a:r>
          </a:p>
          <a:p>
            <a:pPr algn="ctr" fontAlgn="auto">
              <a:spcAft>
                <a:spcPts val="0"/>
              </a:spcAft>
              <a:defRPr/>
            </a:pPr>
            <a:r>
              <a:rPr lang="en-US" sz="4900" dirty="0">
                <a:solidFill>
                  <a:srgbClr val="C00000"/>
                </a:solidFill>
                <a:latin typeface="Arial" pitchFamily="34" charset="0"/>
                <a:ea typeface="+mj-ea"/>
                <a:cs typeface="Arial" pitchFamily="34" charset="0"/>
              </a:rPr>
              <a:t>Part 1:  Be Descriptive!</a:t>
            </a:r>
            <a:endParaRPr lang="en-US" dirty="0">
              <a:solidFill>
                <a:srgbClr val="C00000"/>
              </a:solidFill>
              <a:latin typeface="Arial" pitchFamily="34" charset="0"/>
              <a:ea typeface="+mj-ea"/>
              <a:cs typeface="Arial" pitchFamily="34" charset="0"/>
            </a:endParaRPr>
          </a:p>
        </p:txBody>
      </p:sp>
      <p:sp>
        <p:nvSpPr>
          <p:cNvPr id="4" name="Content Placeholder 13"/>
          <p:cNvSpPr txBox="1">
            <a:spLocks/>
          </p:cNvSpPr>
          <p:nvPr/>
        </p:nvSpPr>
        <p:spPr>
          <a:xfrm>
            <a:off x="-51955" y="1676400"/>
            <a:ext cx="5233555" cy="40386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itchFamily="2" charset="2"/>
              <a:buChar char="Ø"/>
            </a:pPr>
            <a:r>
              <a:rPr lang="en-US" sz="2400" b="1" dirty="0">
                <a:latin typeface="Arial" charset="0"/>
                <a:cs typeface="Arial" charset="0"/>
              </a:rPr>
              <a:t>OPTION </a:t>
            </a:r>
            <a:r>
              <a:rPr lang="en-US" sz="2400" b="1" dirty="0" smtClean="0">
                <a:latin typeface="Arial" charset="0"/>
                <a:cs typeface="Arial" charset="0"/>
              </a:rPr>
              <a:t>1:  </a:t>
            </a:r>
            <a:r>
              <a:rPr lang="en-US" sz="2400" dirty="0">
                <a:latin typeface="Arial" charset="0"/>
                <a:cs typeface="Arial" charset="0"/>
              </a:rPr>
              <a:t>Students could write their own descriptions </a:t>
            </a:r>
            <a:r>
              <a:rPr lang="en-US" sz="2400" dirty="0" smtClean="0">
                <a:latin typeface="Arial" charset="0"/>
                <a:cs typeface="Arial" charset="0"/>
              </a:rPr>
              <a:t>of a given image in </a:t>
            </a:r>
            <a:r>
              <a:rPr lang="en-US" sz="2400" dirty="0">
                <a:latin typeface="Arial" charset="0"/>
                <a:cs typeface="Arial" charset="0"/>
              </a:rPr>
              <a:t>the space provided.                                              </a:t>
            </a:r>
          </a:p>
          <a:p>
            <a:pPr algn="just">
              <a:buFont typeface="Wingdings" pitchFamily="2" charset="2"/>
              <a:buChar char="Ø"/>
            </a:pPr>
            <a:endParaRPr lang="en-US" sz="1200" b="1" dirty="0" smtClean="0">
              <a:latin typeface="Arial" charset="0"/>
              <a:cs typeface="Arial" charset="0"/>
            </a:endParaRPr>
          </a:p>
          <a:p>
            <a:pPr algn="just">
              <a:buFont typeface="Wingdings" pitchFamily="2" charset="2"/>
              <a:buChar char="Ø"/>
            </a:pPr>
            <a:r>
              <a:rPr lang="en-US" sz="2400" b="1" dirty="0" smtClean="0">
                <a:latin typeface="Arial" charset="0"/>
                <a:cs typeface="Arial" charset="0"/>
              </a:rPr>
              <a:t>OPTION </a:t>
            </a:r>
            <a:r>
              <a:rPr lang="en-US" sz="2400" b="1" dirty="0">
                <a:latin typeface="Arial" charset="0"/>
                <a:cs typeface="Arial" charset="0"/>
              </a:rPr>
              <a:t>2</a:t>
            </a:r>
            <a:r>
              <a:rPr lang="en-US" sz="2400" b="1" dirty="0" smtClean="0">
                <a:latin typeface="Arial" charset="0"/>
                <a:cs typeface="Arial" charset="0"/>
              </a:rPr>
              <a:t>:  </a:t>
            </a:r>
            <a:r>
              <a:rPr lang="en-US" sz="2400" dirty="0" smtClean="0">
                <a:latin typeface="Arial" charset="0"/>
                <a:cs typeface="Arial" charset="0"/>
              </a:rPr>
              <a:t>Listen to a given DESCRIPTION and IDENTIFY which image is being described.    </a:t>
            </a:r>
          </a:p>
          <a:p>
            <a:pPr algn="just">
              <a:buFont typeface="Wingdings" pitchFamily="2" charset="2"/>
              <a:buChar char="Ø"/>
            </a:pPr>
            <a:endParaRPr lang="en-US" sz="1200" dirty="0" smtClean="0">
              <a:latin typeface="Arial" charset="0"/>
              <a:cs typeface="Arial" charset="0"/>
            </a:endParaRPr>
          </a:p>
        </p:txBody>
      </p:sp>
      <p:grpSp>
        <p:nvGrpSpPr>
          <p:cNvPr id="2" name="Group 7"/>
          <p:cNvGrpSpPr>
            <a:grpSpLocks/>
          </p:cNvGrpSpPr>
          <p:nvPr/>
        </p:nvGrpSpPr>
        <p:grpSpPr bwMode="auto">
          <a:xfrm>
            <a:off x="5410200" y="2047146"/>
            <a:ext cx="3612573" cy="4590192"/>
            <a:chOff x="5583063" y="2286001"/>
            <a:chExt cx="3484737" cy="4427666"/>
          </a:xfrm>
        </p:grpSpPr>
        <p:pic>
          <p:nvPicPr>
            <p:cNvPr id="6"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583063" y="2286001"/>
              <a:ext cx="3484737" cy="4427666"/>
            </a:xfrm>
            <a:prstGeom prst="rect">
              <a:avLst/>
            </a:prstGeom>
            <a:ln>
              <a:solidFill>
                <a:schemeClr val="tx1"/>
              </a:solidFill>
            </a:ln>
            <a:effectLst>
              <a:outerShdw blurRad="292100" dist="139700" dir="2700000" algn="tl" rotWithShape="0">
                <a:srgbClr val="333333">
                  <a:alpha val="65000"/>
                </a:srgbClr>
              </a:outerShdw>
            </a:effectLst>
          </p:spPr>
        </p:pic>
        <p:sp>
          <p:nvSpPr>
            <p:cNvPr id="7" name="Rectangle 6"/>
            <p:cNvSpPr/>
            <p:nvPr/>
          </p:nvSpPr>
          <p:spPr>
            <a:xfrm>
              <a:off x="5876765" y="4876876"/>
              <a:ext cx="2895745" cy="10969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14400" y="4443456"/>
            <a:ext cx="3276600" cy="2195470"/>
          </a:xfrm>
          <a:prstGeom prst="rect">
            <a:avLst/>
          </a:prstGeom>
          <a:ln>
            <a:solidFill>
              <a:schemeClr val="tx1"/>
            </a:solidFill>
          </a:ln>
          <a:effectLst>
            <a:outerShdw blurRad="292100" dist="139700" dir="2700000" algn="tl" rotWithShape="0">
              <a:srgbClr val="333333">
                <a:alpha val="65000"/>
              </a:srgbClr>
            </a:outerShdw>
          </a:effectLst>
        </p:spPr>
      </p:pic>
      <p:sp>
        <p:nvSpPr>
          <p:cNvPr id="10" name="TextBox 8"/>
          <p:cNvSpPr txBox="1">
            <a:spLocks noChangeArrowheads="1"/>
          </p:cNvSpPr>
          <p:nvPr/>
        </p:nvSpPr>
        <p:spPr bwMode="auto">
          <a:xfrm>
            <a:off x="6248400" y="5079999"/>
            <a:ext cx="2133600" cy="646331"/>
          </a:xfrm>
          <a:prstGeom prst="rect">
            <a:avLst/>
          </a:prstGeom>
          <a:solidFill>
            <a:srgbClr val="6699FF"/>
          </a:solidFill>
          <a:ln w="9525">
            <a:solidFill>
              <a:srgbClr val="0000FF"/>
            </a:solidFill>
            <a:miter lim="800000"/>
            <a:headEnd/>
            <a:tailEnd/>
          </a:ln>
        </p:spPr>
        <p:txBody>
          <a:bodyPr wrap="square">
            <a:spAutoFit/>
          </a:bodyPr>
          <a:lstStyle/>
          <a:p>
            <a:pPr algn="ctr"/>
            <a:r>
              <a:rPr lang="en-US" b="1" i="1" dirty="0"/>
              <a:t>Write </a:t>
            </a:r>
            <a:r>
              <a:rPr lang="en-US" b="1" i="1" dirty="0" smtClean="0"/>
              <a:t>descriptions </a:t>
            </a:r>
            <a:r>
              <a:rPr lang="en-US" b="1" i="1" dirty="0"/>
              <a:t>here</a:t>
            </a:r>
          </a:p>
        </p:txBody>
      </p:sp>
      <p:sp>
        <p:nvSpPr>
          <p:cNvPr id="9" name="Right Arrow 8"/>
          <p:cNvSpPr/>
          <p:nvPr/>
        </p:nvSpPr>
        <p:spPr>
          <a:xfrm>
            <a:off x="3886200" y="5230813"/>
            <a:ext cx="2209800" cy="48418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4474635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81738" y="4572000"/>
            <a:ext cx="2819400" cy="2214563"/>
          </a:xfrm>
          <a:prstGeom prst="rect">
            <a:avLst/>
          </a:prstGeom>
          <a:ln>
            <a:noFill/>
          </a:ln>
          <a:effectLst>
            <a:outerShdw blurRad="292100" dist="139700" dir="2700000" algn="tl" rotWithShape="0">
              <a:srgbClr val="333333">
                <a:alpha val="65000"/>
              </a:srgbClr>
            </a:outerShdw>
          </a:effectLst>
        </p:spPr>
      </p:pic>
      <p:grpSp>
        <p:nvGrpSpPr>
          <p:cNvPr id="2" name="Group 15"/>
          <p:cNvGrpSpPr>
            <a:grpSpLocks/>
          </p:cNvGrpSpPr>
          <p:nvPr/>
        </p:nvGrpSpPr>
        <p:grpSpPr bwMode="auto">
          <a:xfrm>
            <a:off x="598488" y="26988"/>
            <a:ext cx="8499475" cy="6781800"/>
            <a:chOff x="598713" y="26291"/>
            <a:chExt cx="8499763" cy="6782620"/>
          </a:xfrm>
        </p:grpSpPr>
        <p:pic>
          <p:nvPicPr>
            <p:cNvPr id="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8713" y="2320505"/>
              <a:ext cx="2797270" cy="2216418"/>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80568" y="26291"/>
              <a:ext cx="2817908" cy="2252934"/>
            </a:xfrm>
            <a:prstGeom prst="rect">
              <a:avLst/>
            </a:prstGeom>
            <a:ln>
              <a:noFill/>
            </a:ln>
            <a:effectLst>
              <a:outerShdw blurRad="292100" dist="139700" dir="2700000" algn="tl" rotWithShape="0">
                <a:srgbClr val="333333">
                  <a:alpha val="65000"/>
                </a:srgbClr>
              </a:outerShdw>
            </a:effectLst>
          </p:spPr>
        </p:pic>
        <p:pic>
          <p:nvPicPr>
            <p:cNvPr id="10"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40434" y="32642"/>
              <a:ext cx="2808382" cy="2244996"/>
            </a:xfrm>
            <a:prstGeom prst="rect">
              <a:avLst/>
            </a:prstGeom>
            <a:ln>
              <a:noFill/>
            </a:ln>
            <a:effectLst>
              <a:outerShdw blurRad="292100" dist="139700" dir="2700000" algn="tl" rotWithShape="0">
                <a:srgbClr val="333333">
                  <a:alpha val="65000"/>
                </a:srgbClr>
              </a:outerShdw>
            </a:effectLst>
          </p:spPr>
        </p:pic>
        <p:pic>
          <p:nvPicPr>
            <p:cNvPr id="11"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435671" y="4576616"/>
              <a:ext cx="2808383" cy="2229119"/>
            </a:xfrm>
            <a:prstGeom prst="rect">
              <a:avLst/>
            </a:prstGeom>
            <a:ln>
              <a:noFill/>
            </a:ln>
            <a:effectLst>
              <a:outerShdw blurRad="292100" dist="139700" dir="2700000" algn="tl" rotWithShape="0">
                <a:srgbClr val="333333">
                  <a:alpha val="65000"/>
                </a:srgbClr>
              </a:outerShdw>
            </a:effectLst>
          </p:spPr>
        </p:pic>
        <p:pic>
          <p:nvPicPr>
            <p:cNvPr id="12"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98713" y="4582967"/>
              <a:ext cx="2806795" cy="2225944"/>
            </a:xfrm>
            <a:prstGeom prst="rect">
              <a:avLst/>
            </a:prstGeom>
            <a:ln>
              <a:noFill/>
            </a:ln>
            <a:effectLst>
              <a:outerShdw blurRad="292100" dist="139700" dir="2700000" algn="tl" rotWithShape="0">
                <a:srgbClr val="333333">
                  <a:alpha val="65000"/>
                </a:srgbClr>
              </a:outerShdw>
            </a:effectLst>
          </p:spPr>
        </p:pic>
        <p:pic>
          <p:nvPicPr>
            <p:cNvPr id="13"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283743" y="2320505"/>
              <a:ext cx="2784569" cy="2229119"/>
            </a:xfrm>
            <a:prstGeom prst="rect">
              <a:avLst/>
            </a:prstGeom>
            <a:ln>
              <a:noFill/>
            </a:ln>
            <a:effectLst>
              <a:outerShdw blurRad="292100" dist="139700" dir="2700000" algn="tl" rotWithShape="0">
                <a:srgbClr val="333333">
                  <a:alpha val="65000"/>
                </a:srgbClr>
              </a:outerShdw>
            </a:effectLst>
          </p:spPr>
        </p:pic>
        <p:pic>
          <p:nvPicPr>
            <p:cNvPr id="14"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451547" y="2322094"/>
              <a:ext cx="2797270" cy="2227531"/>
            </a:xfrm>
            <a:prstGeom prst="rect">
              <a:avLst/>
            </a:prstGeom>
            <a:ln>
              <a:noFill/>
            </a:ln>
            <a:effectLst>
              <a:outerShdw blurRad="292100" dist="139700" dir="2700000" algn="tl" rotWithShape="0">
                <a:srgbClr val="333333">
                  <a:alpha val="65000"/>
                </a:srgbClr>
              </a:outerShdw>
            </a:effectLst>
          </p:spPr>
        </p:pic>
      </p:grpSp>
      <p:sp>
        <p:nvSpPr>
          <p:cNvPr id="15" name="Content Placeholder 2"/>
          <p:cNvSpPr txBox="1">
            <a:spLocks/>
          </p:cNvSpPr>
          <p:nvPr/>
        </p:nvSpPr>
        <p:spPr>
          <a:xfrm>
            <a:off x="33338" y="53975"/>
            <a:ext cx="3341687" cy="2189163"/>
          </a:xfrm>
          <a:prstGeom prst="rect">
            <a:avLst/>
          </a:prstGeom>
          <a:solidFill>
            <a:srgbClr val="6699FF"/>
          </a:solidFill>
          <a:ln w="28575">
            <a:solidFill>
              <a:srgbClr val="0000FF"/>
            </a:solidFill>
          </a:ln>
          <a:effectLst>
            <a:outerShdw blurRad="50800" dist="38100" dir="2700000" algn="tl" rotWithShape="0">
              <a:prstClr val="black">
                <a:alpha val="40000"/>
              </a:prstClr>
            </a:outerShdw>
          </a:effectLst>
        </p:spPr>
        <p:txBody>
          <a:bodyPr/>
          <a:lstStyle/>
          <a:p>
            <a:pPr algn="ctr" eaLnBrk="0" hangingPunct="0">
              <a:spcBef>
                <a:spcPct val="20000"/>
              </a:spcBef>
              <a:defRPr/>
            </a:pPr>
            <a:r>
              <a:rPr lang="en-US" sz="2400" b="1" dirty="0" smtClean="0">
                <a:solidFill>
                  <a:srgbClr val="C00000"/>
                </a:solidFill>
                <a:cs typeface="Arial" charset="0"/>
              </a:rPr>
              <a:t>BEING DESCRIPTIVE</a:t>
            </a:r>
            <a:endParaRPr lang="en-US" sz="2400" b="1" dirty="0">
              <a:solidFill>
                <a:srgbClr val="C00000"/>
              </a:solidFill>
              <a:cs typeface="Arial" charset="0"/>
            </a:endParaRPr>
          </a:p>
          <a:p>
            <a:pPr marL="228600" indent="-228600" eaLnBrk="0" hangingPunct="0">
              <a:spcBef>
                <a:spcPct val="20000"/>
              </a:spcBef>
              <a:buFont typeface="Wingdings" pitchFamily="2" charset="2"/>
              <a:buChar char="Ø"/>
              <a:defRPr/>
            </a:pPr>
            <a:r>
              <a:rPr lang="en-US" sz="2400" dirty="0">
                <a:cs typeface="Arial" charset="0"/>
              </a:rPr>
              <a:t>Listen to the image description and try to identify the image being described.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81738" y="4572000"/>
            <a:ext cx="2819400" cy="2214563"/>
          </a:xfrm>
          <a:prstGeom prst="rect">
            <a:avLst/>
          </a:prstGeom>
          <a:ln>
            <a:noFill/>
          </a:ln>
          <a:effectLst>
            <a:outerShdw blurRad="292100" dist="139700" dir="2700000" algn="tl" rotWithShape="0">
              <a:srgbClr val="333333">
                <a:alpha val="65000"/>
              </a:srgbClr>
            </a:outerShdw>
          </a:effectLst>
        </p:spPr>
      </p:pic>
      <p:grpSp>
        <p:nvGrpSpPr>
          <p:cNvPr id="2" name="Group 15"/>
          <p:cNvGrpSpPr>
            <a:grpSpLocks/>
          </p:cNvGrpSpPr>
          <p:nvPr/>
        </p:nvGrpSpPr>
        <p:grpSpPr bwMode="auto">
          <a:xfrm>
            <a:off x="598488" y="26988"/>
            <a:ext cx="8499475" cy="6781800"/>
            <a:chOff x="598713" y="26291"/>
            <a:chExt cx="8499763" cy="6782620"/>
          </a:xfrm>
        </p:grpSpPr>
        <p:pic>
          <p:nvPicPr>
            <p:cNvPr id="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8713" y="2320505"/>
              <a:ext cx="2797270" cy="2216418"/>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80568" y="26291"/>
              <a:ext cx="2817908" cy="2252934"/>
            </a:xfrm>
            <a:prstGeom prst="rect">
              <a:avLst/>
            </a:prstGeom>
            <a:ln>
              <a:noFill/>
            </a:ln>
            <a:effectLst>
              <a:outerShdw blurRad="292100" dist="139700" dir="2700000" algn="tl" rotWithShape="0">
                <a:srgbClr val="333333">
                  <a:alpha val="65000"/>
                </a:srgbClr>
              </a:outerShdw>
            </a:effectLst>
          </p:spPr>
        </p:pic>
        <p:pic>
          <p:nvPicPr>
            <p:cNvPr id="10"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40434" y="32642"/>
              <a:ext cx="2808382" cy="2244996"/>
            </a:xfrm>
            <a:prstGeom prst="rect">
              <a:avLst/>
            </a:prstGeom>
            <a:ln>
              <a:noFill/>
            </a:ln>
            <a:effectLst>
              <a:outerShdw blurRad="292100" dist="139700" dir="2700000" algn="tl" rotWithShape="0">
                <a:srgbClr val="333333">
                  <a:alpha val="65000"/>
                </a:srgbClr>
              </a:outerShdw>
            </a:effectLst>
          </p:spPr>
        </p:pic>
        <p:pic>
          <p:nvPicPr>
            <p:cNvPr id="11"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435671" y="4576616"/>
              <a:ext cx="2808383" cy="2229119"/>
            </a:xfrm>
            <a:prstGeom prst="rect">
              <a:avLst/>
            </a:prstGeom>
            <a:ln>
              <a:noFill/>
            </a:ln>
            <a:effectLst>
              <a:outerShdw blurRad="292100" dist="139700" dir="2700000" algn="tl" rotWithShape="0">
                <a:srgbClr val="333333">
                  <a:alpha val="65000"/>
                </a:srgbClr>
              </a:outerShdw>
            </a:effectLst>
          </p:spPr>
        </p:pic>
        <p:pic>
          <p:nvPicPr>
            <p:cNvPr id="12"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98713" y="4582967"/>
              <a:ext cx="2806795" cy="2225944"/>
            </a:xfrm>
            <a:prstGeom prst="rect">
              <a:avLst/>
            </a:prstGeom>
            <a:ln>
              <a:noFill/>
            </a:ln>
            <a:effectLst>
              <a:outerShdw blurRad="292100" dist="139700" dir="2700000" algn="tl" rotWithShape="0">
                <a:srgbClr val="333333">
                  <a:alpha val="65000"/>
                </a:srgbClr>
              </a:outerShdw>
            </a:effectLst>
          </p:spPr>
        </p:pic>
        <p:pic>
          <p:nvPicPr>
            <p:cNvPr id="13"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283743" y="2320505"/>
              <a:ext cx="2784569" cy="2229119"/>
            </a:xfrm>
            <a:prstGeom prst="rect">
              <a:avLst/>
            </a:prstGeom>
            <a:ln>
              <a:noFill/>
            </a:ln>
            <a:effectLst>
              <a:outerShdw blurRad="292100" dist="139700" dir="2700000" algn="tl" rotWithShape="0">
                <a:srgbClr val="333333">
                  <a:alpha val="65000"/>
                </a:srgbClr>
              </a:outerShdw>
            </a:effectLst>
          </p:spPr>
        </p:pic>
        <p:pic>
          <p:nvPicPr>
            <p:cNvPr id="14"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451547" y="2322094"/>
              <a:ext cx="2797270" cy="2227531"/>
            </a:xfrm>
            <a:prstGeom prst="rect">
              <a:avLst/>
            </a:prstGeom>
            <a:ln>
              <a:noFill/>
            </a:ln>
            <a:effectLst>
              <a:outerShdw blurRad="292100" dist="139700" dir="2700000" algn="tl" rotWithShape="0">
                <a:srgbClr val="333333">
                  <a:alpha val="65000"/>
                </a:srgbClr>
              </a:outerShdw>
            </a:effectLst>
          </p:spPr>
        </p:pic>
      </p:grpSp>
      <p:sp>
        <p:nvSpPr>
          <p:cNvPr id="15" name="Content Placeholder 2"/>
          <p:cNvSpPr txBox="1">
            <a:spLocks/>
          </p:cNvSpPr>
          <p:nvPr/>
        </p:nvSpPr>
        <p:spPr>
          <a:xfrm>
            <a:off x="33338" y="53975"/>
            <a:ext cx="3341687" cy="2189163"/>
          </a:xfrm>
          <a:prstGeom prst="rect">
            <a:avLst/>
          </a:prstGeom>
          <a:solidFill>
            <a:srgbClr val="6699FF"/>
          </a:solidFill>
          <a:ln w="28575">
            <a:solidFill>
              <a:srgbClr val="0000FF"/>
            </a:solidFill>
          </a:ln>
          <a:effectLst>
            <a:outerShdw blurRad="50800" dist="38100" dir="2700000" algn="tl" rotWithShape="0">
              <a:prstClr val="black">
                <a:alpha val="40000"/>
              </a:prstClr>
            </a:outerShdw>
          </a:effectLst>
        </p:spPr>
        <p:txBody>
          <a:bodyPr/>
          <a:lstStyle/>
          <a:p>
            <a:pPr marL="342900" indent="-342900" eaLnBrk="0" hangingPunct="0">
              <a:spcBef>
                <a:spcPct val="20000"/>
              </a:spcBef>
              <a:defRPr/>
            </a:pPr>
            <a:r>
              <a:rPr lang="en-US" sz="2400" b="1" dirty="0">
                <a:solidFill>
                  <a:srgbClr val="C00000"/>
                </a:solidFill>
                <a:cs typeface="Arial" charset="0"/>
              </a:rPr>
              <a:t>BEING DESCRIPTIVE</a:t>
            </a:r>
          </a:p>
          <a:p>
            <a:pPr marL="228600" indent="-228600" eaLnBrk="0" hangingPunct="0">
              <a:spcBef>
                <a:spcPct val="20000"/>
              </a:spcBef>
              <a:buFont typeface="Wingdings" pitchFamily="2" charset="2"/>
              <a:buChar char="Ø"/>
              <a:defRPr/>
            </a:pPr>
            <a:r>
              <a:rPr lang="en-US" sz="2000" dirty="0" smtClean="0">
                <a:cs typeface="Arial" charset="0"/>
              </a:rPr>
              <a:t>What were good descriptive characteristics (descriptors) or good ways </a:t>
            </a:r>
            <a:r>
              <a:rPr lang="en-US" sz="2000" dirty="0">
                <a:cs typeface="Arial" charset="0"/>
              </a:rPr>
              <a:t>to describe the features in these images</a:t>
            </a:r>
            <a:r>
              <a:rPr lang="en-US" sz="2400" dirty="0">
                <a:cs typeface="Arial" charset="0"/>
              </a:rPr>
              <a:t>.</a:t>
            </a:r>
          </a:p>
        </p:txBody>
      </p:sp>
    </p:spTree>
    <p:extLst>
      <p:ext uri="{BB962C8B-B14F-4D97-AF65-F5344CB8AC3E}">
        <p14:creationId xmlns:p14="http://schemas.microsoft.com/office/powerpoint/2010/main" val="27311688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76200" y="76200"/>
            <a:ext cx="4724400" cy="4724400"/>
            <a:chOff x="76200" y="76200"/>
            <a:chExt cx="4724400" cy="4724400"/>
          </a:xfrm>
        </p:grpSpPr>
        <p:pic>
          <p:nvPicPr>
            <p:cNvPr id="56327"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76200"/>
              <a:ext cx="3810000" cy="4724400"/>
            </a:xfrm>
            <a:prstGeom prst="rect">
              <a:avLst/>
            </a:prstGeom>
            <a:ln>
              <a:solidFill>
                <a:schemeClr val="tx1"/>
              </a:solidFill>
            </a:ln>
            <a:effectLst>
              <a:outerShdw blurRad="292100" dist="139700" dir="2700000" algn="tl" rotWithShape="0">
                <a:srgbClr val="333333">
                  <a:alpha val="65000"/>
                </a:srgbClr>
              </a:outerShdw>
            </a:effectLst>
          </p:spPr>
        </p:pic>
        <p:grpSp>
          <p:nvGrpSpPr>
            <p:cNvPr id="3" name="Group 7"/>
            <p:cNvGrpSpPr>
              <a:grpSpLocks/>
            </p:cNvGrpSpPr>
            <p:nvPr/>
          </p:nvGrpSpPr>
          <p:grpSpPr bwMode="auto">
            <a:xfrm>
              <a:off x="323850" y="2774950"/>
              <a:ext cx="4476750" cy="1111250"/>
              <a:chOff x="323850" y="2774950"/>
              <a:chExt cx="4476750" cy="1111250"/>
            </a:xfrm>
          </p:grpSpPr>
          <p:sp>
            <p:nvSpPr>
              <p:cNvPr id="5" name="Right Arrow 4"/>
              <p:cNvSpPr/>
              <p:nvPr/>
            </p:nvSpPr>
            <p:spPr>
              <a:xfrm rot="10800000">
                <a:off x="3733800" y="2971800"/>
                <a:ext cx="1066800" cy="48418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323850" y="2774950"/>
                <a:ext cx="2343150" cy="11112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pic>
        <p:nvPicPr>
          <p:cNvPr id="5632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37113" y="38100"/>
            <a:ext cx="4230687" cy="6781800"/>
          </a:xfrm>
          <a:prstGeom prst="rect">
            <a:avLst/>
          </a:prstGeom>
          <a:noFill/>
          <a:ln w="9525">
            <a:noFill/>
            <a:miter lim="800000"/>
            <a:headEnd/>
            <a:tailEnd/>
          </a:ln>
        </p:spPr>
      </p:pic>
      <p:sp>
        <p:nvSpPr>
          <p:cNvPr id="9" name="TextBox 8"/>
          <p:cNvSpPr txBox="1"/>
          <p:nvPr/>
        </p:nvSpPr>
        <p:spPr>
          <a:xfrm>
            <a:off x="1828800" y="685800"/>
            <a:ext cx="2743200" cy="830263"/>
          </a:xfrm>
          <a:prstGeom prst="rect">
            <a:avLst/>
          </a:prstGeom>
          <a:solidFill>
            <a:srgbClr val="6699FF"/>
          </a:solidFill>
          <a:ln>
            <a:solidFill>
              <a:srgbClr val="0000FF"/>
            </a:solidFill>
          </a:ln>
          <a:effectLst>
            <a:outerShdw blurRad="50800" dist="38100" dir="2700000" algn="tl" rotWithShape="0">
              <a:prstClr val="black">
                <a:alpha val="40000"/>
              </a:prstClr>
            </a:outerShdw>
          </a:effectLst>
        </p:spPr>
        <p:txBody>
          <a:bodyPr>
            <a:spAutoFit/>
          </a:bodyPr>
          <a:lstStyle/>
          <a:p>
            <a:pPr>
              <a:defRPr/>
            </a:pPr>
            <a:r>
              <a:rPr lang="en-US" sz="2400" dirty="0"/>
              <a:t>So what are these images all about?</a:t>
            </a:r>
          </a:p>
        </p:txBody>
      </p:sp>
      <p:sp>
        <p:nvSpPr>
          <p:cNvPr id="56325" name="Content Placeholder 11"/>
          <p:cNvSpPr txBox="1">
            <a:spLocks/>
          </p:cNvSpPr>
          <p:nvPr/>
        </p:nvSpPr>
        <p:spPr bwMode="auto">
          <a:xfrm>
            <a:off x="76200" y="5205413"/>
            <a:ext cx="4419600" cy="1271587"/>
          </a:xfrm>
          <a:prstGeom prst="rect">
            <a:avLst/>
          </a:prstGeom>
          <a:solidFill>
            <a:srgbClr val="6699FF"/>
          </a:solidFill>
          <a:ln w="25400">
            <a:solidFill>
              <a:srgbClr val="0000FF"/>
            </a:solidFill>
            <a:miter lim="800000"/>
            <a:headEnd/>
            <a:tailEnd/>
          </a:ln>
        </p:spPr>
        <p:txBody>
          <a:bodyPr/>
          <a:lstStyle/>
          <a:p>
            <a:pPr marL="342900" indent="-342900" eaLnBrk="0" hangingPunct="0">
              <a:spcBef>
                <a:spcPct val="20000"/>
              </a:spcBef>
              <a:buFont typeface="Wingdings" pitchFamily="2" charset="2"/>
              <a:buChar char="Ø"/>
            </a:pPr>
            <a:r>
              <a:rPr lang="en-US" sz="2400">
                <a:cs typeface="Arial" charset="0"/>
              </a:rPr>
              <a:t>Which images would you pair together that represent the same geologic process.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76200" y="76200"/>
            <a:ext cx="4724400" cy="4724400"/>
            <a:chOff x="76200" y="76200"/>
            <a:chExt cx="4725092" cy="4724400"/>
          </a:xfrm>
        </p:grpSpPr>
        <p:pic>
          <p:nvPicPr>
            <p:cNvPr id="4"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3810558" cy="4724400"/>
            </a:xfrm>
            <a:prstGeom prst="rect">
              <a:avLst/>
            </a:prstGeom>
            <a:ln>
              <a:solidFill>
                <a:schemeClr val="tx1"/>
              </a:solidFill>
            </a:ln>
            <a:effectLst>
              <a:outerShdw blurRad="292100" dist="139700" dir="2700000" algn="tl" rotWithShape="0">
                <a:srgbClr val="333333">
                  <a:alpha val="65000"/>
                </a:srgbClr>
              </a:outerShdw>
            </a:effectLst>
          </p:spPr>
        </p:pic>
        <p:grpSp>
          <p:nvGrpSpPr>
            <p:cNvPr id="3" name="Group 7"/>
            <p:cNvGrpSpPr>
              <a:grpSpLocks/>
            </p:cNvGrpSpPr>
            <p:nvPr/>
          </p:nvGrpSpPr>
          <p:grpSpPr bwMode="auto">
            <a:xfrm>
              <a:off x="323886" y="2774950"/>
              <a:ext cx="4477406" cy="1111250"/>
              <a:chOff x="323886" y="2774950"/>
              <a:chExt cx="4477406" cy="1111250"/>
            </a:xfrm>
          </p:grpSpPr>
          <p:sp>
            <p:nvSpPr>
              <p:cNvPr id="6" name="Right Arrow 5"/>
              <p:cNvSpPr/>
              <p:nvPr/>
            </p:nvSpPr>
            <p:spPr>
              <a:xfrm rot="10800000">
                <a:off x="3721634" y="2847975"/>
                <a:ext cx="1079658" cy="48418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323886" y="2774950"/>
                <a:ext cx="2343493" cy="11112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pic>
        <p:nvPicPr>
          <p:cNvPr id="5734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37113" y="38100"/>
            <a:ext cx="4230687" cy="6781800"/>
          </a:xfrm>
          <a:prstGeom prst="rect">
            <a:avLst/>
          </a:prstGeom>
          <a:noFill/>
          <a:ln w="9525">
            <a:noFill/>
            <a:miter lim="800000"/>
            <a:headEnd/>
            <a:tailEnd/>
          </a:ln>
        </p:spPr>
      </p:pic>
      <p:sp>
        <p:nvSpPr>
          <p:cNvPr id="9" name="TextBox 8"/>
          <p:cNvSpPr txBox="1"/>
          <p:nvPr/>
        </p:nvSpPr>
        <p:spPr>
          <a:xfrm>
            <a:off x="1600200" y="7620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57349" name="TextBox 10"/>
          <p:cNvSpPr txBox="1">
            <a:spLocks noChangeArrowheads="1"/>
          </p:cNvSpPr>
          <p:nvPr/>
        </p:nvSpPr>
        <p:spPr bwMode="auto">
          <a:xfrm>
            <a:off x="647700" y="2906713"/>
            <a:ext cx="736600" cy="369887"/>
          </a:xfrm>
          <a:prstGeom prst="rect">
            <a:avLst/>
          </a:prstGeom>
          <a:noFill/>
          <a:ln w="9525">
            <a:noFill/>
            <a:miter lim="800000"/>
            <a:headEnd/>
            <a:tailEnd/>
          </a:ln>
        </p:spPr>
        <p:txBody>
          <a:bodyPr wrap="none">
            <a:spAutoFit/>
          </a:bodyPr>
          <a:lstStyle/>
          <a:p>
            <a:r>
              <a:rPr lang="en-US" b="1">
                <a:solidFill>
                  <a:srgbClr val="FF0000"/>
                </a:solidFill>
              </a:rPr>
              <a:t>3 &amp; 8</a:t>
            </a:r>
          </a:p>
        </p:txBody>
      </p:sp>
      <p:sp>
        <p:nvSpPr>
          <p:cNvPr id="57350" name="TextBox 11"/>
          <p:cNvSpPr txBox="1">
            <a:spLocks noChangeArrowheads="1"/>
          </p:cNvSpPr>
          <p:nvPr/>
        </p:nvSpPr>
        <p:spPr bwMode="auto">
          <a:xfrm>
            <a:off x="1408113" y="2900363"/>
            <a:ext cx="1219200" cy="368300"/>
          </a:xfrm>
          <a:prstGeom prst="rect">
            <a:avLst/>
          </a:prstGeom>
          <a:noFill/>
          <a:ln w="9525">
            <a:noFill/>
            <a:miter lim="800000"/>
            <a:headEnd/>
            <a:tailEnd/>
          </a:ln>
        </p:spPr>
        <p:txBody>
          <a:bodyPr>
            <a:spAutoFit/>
          </a:bodyPr>
          <a:lstStyle/>
          <a:p>
            <a:r>
              <a:rPr lang="en-US" b="1">
                <a:solidFill>
                  <a:srgbClr val="FF0000"/>
                </a:solidFill>
              </a:rPr>
              <a:t>Impact</a:t>
            </a:r>
          </a:p>
        </p:txBody>
      </p:sp>
      <p:sp>
        <p:nvSpPr>
          <p:cNvPr id="57351" name="Content Placeholder 11"/>
          <p:cNvSpPr txBox="1">
            <a:spLocks/>
          </p:cNvSpPr>
          <p:nvPr/>
        </p:nvSpPr>
        <p:spPr bwMode="auto">
          <a:xfrm>
            <a:off x="76200" y="5205413"/>
            <a:ext cx="4419600" cy="1271587"/>
          </a:xfrm>
          <a:prstGeom prst="rect">
            <a:avLst/>
          </a:prstGeom>
          <a:solidFill>
            <a:srgbClr val="6699FF"/>
          </a:solidFill>
          <a:ln w="25400">
            <a:solidFill>
              <a:srgbClr val="0000FF"/>
            </a:solidFill>
            <a:miter lim="800000"/>
            <a:headEnd/>
            <a:tailEnd/>
          </a:ln>
        </p:spPr>
        <p:txBody>
          <a:bodyPr/>
          <a:lstStyle/>
          <a:p>
            <a:pPr marL="342900" indent="-342900" eaLnBrk="0" hangingPunct="0">
              <a:spcBef>
                <a:spcPct val="20000"/>
              </a:spcBef>
              <a:buFont typeface="Wingdings" pitchFamily="2" charset="2"/>
              <a:buChar char="Ø"/>
            </a:pPr>
            <a:r>
              <a:rPr lang="en-US" sz="2400">
                <a:cs typeface="Arial" charset="0"/>
              </a:rPr>
              <a:t>Which images would you pair together that represent the same geologic process.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57200" y="76200"/>
            <a:ext cx="8229600" cy="868363"/>
          </a:xfrm>
          <a:prstGeom prst="rect">
            <a:avLst/>
          </a:prstGeom>
          <a:noFill/>
          <a:ln w="9525">
            <a:noFill/>
            <a:miter lim="800000"/>
            <a:headEnd/>
            <a:tailEnd/>
          </a:ln>
        </p:spPr>
        <p:txBody>
          <a:bodyPr anchor="ctr"/>
          <a:lstStyle/>
          <a:p>
            <a:pPr algn="ctr">
              <a:defRPr/>
            </a:pPr>
            <a:r>
              <a:rPr lang="en-US" sz="4400" b="1" dirty="0">
                <a:latin typeface="Berlin Sans FB" pitchFamily="34" charset="0"/>
                <a:ea typeface="+mj-ea"/>
                <a:cs typeface="+mj-cs"/>
              </a:rPr>
              <a:t>BLUE MARBLE MATCHES </a:t>
            </a:r>
          </a:p>
        </p:txBody>
      </p:sp>
      <p:grpSp>
        <p:nvGrpSpPr>
          <p:cNvPr id="2" name="Group 15"/>
          <p:cNvGrpSpPr>
            <a:grpSpLocks/>
          </p:cNvGrpSpPr>
          <p:nvPr/>
        </p:nvGrpSpPr>
        <p:grpSpPr bwMode="auto">
          <a:xfrm>
            <a:off x="19050" y="1714500"/>
            <a:ext cx="9053513" cy="4457700"/>
            <a:chOff x="19050" y="1595438"/>
            <a:chExt cx="9053513" cy="4457699"/>
          </a:xfrm>
        </p:grpSpPr>
        <p:grpSp>
          <p:nvGrpSpPr>
            <p:cNvPr id="4" name="Group 14"/>
            <p:cNvGrpSpPr>
              <a:grpSpLocks/>
            </p:cNvGrpSpPr>
            <p:nvPr/>
          </p:nvGrpSpPr>
          <p:grpSpPr bwMode="auto">
            <a:xfrm>
              <a:off x="19050" y="1595438"/>
              <a:ext cx="9053513" cy="3552824"/>
              <a:chOff x="19050" y="1595438"/>
              <a:chExt cx="9053513" cy="3552824"/>
            </a:xfrm>
          </p:grpSpPr>
          <p:pic>
            <p:nvPicPr>
              <p:cNvPr id="9"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58000" y="1595438"/>
                <a:ext cx="2214563" cy="3538537"/>
              </a:xfrm>
              <a:prstGeom prst="rect">
                <a:avLst/>
              </a:prstGeom>
              <a:ln>
                <a:solidFill>
                  <a:schemeClr val="tx1"/>
                </a:solidFill>
              </a:ln>
              <a:effectLst>
                <a:outerShdw blurRad="292100" dist="139700" dir="2700000" algn="tl" rotWithShape="0">
                  <a:srgbClr val="333333">
                    <a:alpha val="65000"/>
                  </a:srgbClr>
                </a:outerShdw>
              </a:effectLst>
            </p:spPr>
          </p:pic>
          <p:grpSp>
            <p:nvGrpSpPr>
              <p:cNvPr id="5" name="Group 13"/>
              <p:cNvGrpSpPr>
                <a:grpSpLocks/>
              </p:cNvGrpSpPr>
              <p:nvPr/>
            </p:nvGrpSpPr>
            <p:grpSpPr bwMode="auto">
              <a:xfrm>
                <a:off x="19050" y="1600200"/>
                <a:ext cx="6762750" cy="3548062"/>
                <a:chOff x="19050" y="1600200"/>
                <a:chExt cx="6762750" cy="3548062"/>
              </a:xfrm>
            </p:grpSpPr>
            <p:pic>
              <p:nvPicPr>
                <p:cNvPr id="22" name="Picture 2"/>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050" y="1604963"/>
                  <a:ext cx="2206625" cy="3533774"/>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05050" y="1600201"/>
                  <a:ext cx="2205038" cy="3548061"/>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81525" y="1604963"/>
                  <a:ext cx="2200275" cy="3543299"/>
                </a:xfrm>
                <a:prstGeom prst="rect">
                  <a:avLst/>
                </a:prstGeom>
                <a:ln>
                  <a:solidFill>
                    <a:schemeClr val="tx1"/>
                  </a:solidFill>
                </a:ln>
                <a:effectLst>
                  <a:outerShdw blurRad="292100" dist="139700" dir="2700000" algn="tl" rotWithShape="0">
                    <a:srgbClr val="333333">
                      <a:alpha val="65000"/>
                    </a:srgbClr>
                  </a:outerShdw>
                </a:effectLst>
              </p:spPr>
            </p:pic>
          </p:grpSp>
        </p:grpSp>
        <p:sp>
          <p:nvSpPr>
            <p:cNvPr id="10" name="Content Placeholder 2"/>
            <p:cNvSpPr txBox="1">
              <a:spLocks/>
            </p:cNvSpPr>
            <p:nvPr/>
          </p:nvSpPr>
          <p:spPr bwMode="auto">
            <a:xfrm>
              <a:off x="76200" y="5178425"/>
              <a:ext cx="8915400" cy="874712"/>
            </a:xfrm>
            <a:prstGeom prst="rect">
              <a:avLst/>
            </a:prstGeom>
            <a:noFill/>
            <a:ln w="9525">
              <a:noFill/>
              <a:miter lim="800000"/>
              <a:headEnd/>
              <a:tailEnd/>
            </a:ln>
          </p:spPr>
          <p:txBody>
            <a:bodyPr/>
            <a:lstStyle/>
            <a:p>
              <a:pPr marL="342900" indent="-342900" algn="just">
                <a:spcBef>
                  <a:spcPct val="20000"/>
                </a:spcBef>
                <a:buFont typeface="Arial" charset="0"/>
                <a:buNone/>
                <a:defRPr/>
              </a:pPr>
              <a:r>
                <a:rPr lang="en-US" sz="2400" b="1" i="1" dirty="0">
                  <a:latin typeface="+mn-lt"/>
                </a:rPr>
                <a:t>      </a:t>
              </a:r>
              <a:r>
                <a:rPr lang="en-US" sz="2400" b="1" i="1" dirty="0">
                  <a:latin typeface="Arial" pitchFamily="34" charset="0"/>
                  <a:cs typeface="Arial" pitchFamily="34" charset="0"/>
                </a:rPr>
                <a:t>Aeolian		 Fluvial               Impact		 Volcanic</a:t>
              </a:r>
              <a:endParaRPr lang="en-US" sz="2000" i="1" dirty="0">
                <a:latin typeface="Arial" pitchFamily="34" charset="0"/>
                <a:cs typeface="Arial" pitchFamily="34" charset="0"/>
              </a:endParaRPr>
            </a:p>
            <a:p>
              <a:pPr marL="342900" indent="-342900" algn="just">
                <a:spcBef>
                  <a:spcPct val="20000"/>
                </a:spcBef>
                <a:buFont typeface="Arial" charset="0"/>
                <a:buNone/>
                <a:defRPr/>
              </a:pPr>
              <a:r>
                <a:rPr lang="en-US" sz="2000" i="1" dirty="0">
                  <a:latin typeface="Arial" pitchFamily="34" charset="0"/>
                  <a:cs typeface="Arial" pitchFamily="34" charset="0"/>
                </a:rPr>
                <a:t>	 (Wind)		  (Water)			</a:t>
              </a:r>
            </a:p>
          </p:txBody>
        </p:sp>
      </p:grpSp>
      <p:sp>
        <p:nvSpPr>
          <p:cNvPr id="11" name="Title 1"/>
          <p:cNvSpPr txBox="1">
            <a:spLocks/>
          </p:cNvSpPr>
          <p:nvPr/>
        </p:nvSpPr>
        <p:spPr>
          <a:xfrm>
            <a:off x="152400" y="838200"/>
            <a:ext cx="8915400" cy="609600"/>
          </a:xfrm>
          <a:prstGeom prst="rect">
            <a:avLst/>
          </a:prstGeom>
        </p:spPr>
        <p:txBody>
          <a:bodyPr>
            <a:normAutofit fontScale="77500" lnSpcReduction="20000"/>
          </a:bodyPr>
          <a:lstStyle/>
          <a:p>
            <a:pPr algn="ctr" fontAlgn="auto">
              <a:spcAft>
                <a:spcPts val="0"/>
              </a:spcAft>
              <a:defRPr/>
            </a:pPr>
            <a:r>
              <a:rPr lang="en-US" sz="4900" dirty="0">
                <a:solidFill>
                  <a:srgbClr val="C00000"/>
                </a:solidFill>
                <a:latin typeface="Arial" pitchFamily="34" charset="0"/>
                <a:ea typeface="+mj-ea"/>
                <a:cs typeface="Arial" pitchFamily="34" charset="0"/>
              </a:rPr>
              <a:t>Part 2:  Developing Identification Criteria</a:t>
            </a:r>
            <a:endParaRPr lang="en-US" dirty="0">
              <a:solidFill>
                <a:srgbClr val="C00000"/>
              </a:solidFill>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1"/>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60BC9026-F229-42C8-94FB-CE4E8E858229}" type="slidenum">
              <a:rPr lang="en-US" smtClean="0"/>
              <a:pPr/>
              <a:t>18</a:t>
            </a:fld>
            <a:endParaRPr lang="en-US" smtClean="0"/>
          </a:p>
        </p:txBody>
      </p:sp>
      <p:pic>
        <p:nvPicPr>
          <p:cNvPr id="104450" name="Picture 2"/>
          <p:cNvPicPr preferRelativeResize="0">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2238" y="76200"/>
            <a:ext cx="4224337" cy="6723063"/>
          </a:xfrm>
          <a:prstGeom prst="rect">
            <a:avLst/>
          </a:prstGeom>
          <a:ln>
            <a:solidFill>
              <a:schemeClr val="tx1"/>
            </a:solidFill>
          </a:ln>
          <a:effectLst>
            <a:outerShdw blurRad="292100" dist="139700" dir="2700000" algn="tl" rotWithShape="0">
              <a:srgbClr val="333333">
                <a:alpha val="65000"/>
              </a:srgbClr>
            </a:outerShdw>
          </a:effectLst>
        </p:spPr>
      </p:pic>
      <p:pic>
        <p:nvPicPr>
          <p:cNvPr id="104451" name="Picture 3"/>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67250" y="46038"/>
            <a:ext cx="4308475" cy="67960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1"/>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6584F367-421D-4532-996C-F6DD316A624A}" type="slidenum">
              <a:rPr lang="en-US" smtClean="0"/>
              <a:pPr/>
              <a:t>19</a:t>
            </a:fld>
            <a:endParaRPr lang="en-US" smtClean="0"/>
          </a:p>
        </p:txBody>
      </p:sp>
      <p:pic>
        <p:nvPicPr>
          <p:cNvPr id="104450" name="Picture 2"/>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2238" y="76200"/>
            <a:ext cx="4240212" cy="6723063"/>
          </a:xfrm>
          <a:prstGeom prst="rect">
            <a:avLst/>
          </a:prstGeom>
          <a:ln>
            <a:solidFill>
              <a:schemeClr val="tx1"/>
            </a:solidFill>
          </a:ln>
          <a:effectLst>
            <a:outerShdw blurRad="292100" dist="139700" dir="2700000" algn="tl" rotWithShape="0">
              <a:srgbClr val="333333">
                <a:alpha val="65000"/>
              </a:srgbClr>
            </a:outerShdw>
          </a:effectLst>
        </p:spPr>
      </p:pic>
      <p:pic>
        <p:nvPicPr>
          <p:cNvPr id="104451" name="Picture 3"/>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67250" y="46038"/>
            <a:ext cx="4308475" cy="6796087"/>
          </a:xfrm>
          <a:prstGeom prst="rect">
            <a:avLst/>
          </a:prstGeom>
          <a:ln>
            <a:noFill/>
          </a:ln>
          <a:effectLst>
            <a:outerShdw blurRad="292100" dist="139700" dir="2700000" algn="tl" rotWithShape="0">
              <a:srgbClr val="333333">
                <a:alpha val="65000"/>
              </a:srgbClr>
            </a:outerShdw>
          </a:effectLst>
        </p:spPr>
      </p:pic>
      <p:pic>
        <p:nvPicPr>
          <p:cNvPr id="61445"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62200" y="1401763"/>
            <a:ext cx="5867400" cy="4056062"/>
          </a:xfrm>
          <a:prstGeom prst="rect">
            <a:avLst/>
          </a:prstGeom>
          <a:noFill/>
          <a:ln w="9525">
            <a:noFill/>
            <a:miter lim="800000"/>
            <a:headEnd/>
            <a:tailEnd/>
          </a:ln>
        </p:spPr>
      </p:pic>
      <p:sp>
        <p:nvSpPr>
          <p:cNvPr id="2" name="Rectangle 1"/>
          <p:cNvSpPr/>
          <p:nvPr/>
        </p:nvSpPr>
        <p:spPr>
          <a:xfrm>
            <a:off x="3200400" y="1447800"/>
            <a:ext cx="4267200" cy="3810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8652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28800"/>
            <a:ext cx="9144000" cy="3785652"/>
          </a:xfrm>
          <a:prstGeom prst="rect">
            <a:avLst/>
          </a:prstGeom>
          <a:noFill/>
        </p:spPr>
        <p:txBody>
          <a:bodyPr wrap="square" rtlCol="0">
            <a:spAutoFit/>
          </a:bodyPr>
          <a:lstStyle/>
          <a:p>
            <a:pPr algn="ctr"/>
            <a:r>
              <a:rPr lang="en-US" sz="5400" dirty="0" smtClean="0"/>
              <a:t>ARES</a:t>
            </a:r>
          </a:p>
          <a:p>
            <a:endParaRPr lang="en-US" sz="5400" dirty="0"/>
          </a:p>
          <a:p>
            <a:pPr algn="ctr"/>
            <a:r>
              <a:rPr lang="en-US" sz="4200" dirty="0" smtClean="0"/>
              <a:t>Astromaterials Research </a:t>
            </a:r>
          </a:p>
          <a:p>
            <a:pPr algn="ctr"/>
            <a:r>
              <a:rPr lang="en-US" sz="4200" dirty="0" smtClean="0"/>
              <a:t>and Exploration Science </a:t>
            </a:r>
          </a:p>
          <a:p>
            <a:pPr algn="ctr"/>
            <a:r>
              <a:rPr lang="en-US" sz="4200" dirty="0" smtClean="0"/>
              <a:t>  </a:t>
            </a:r>
            <a:r>
              <a:rPr lang="en-US" sz="4000" dirty="0" smtClean="0"/>
              <a:t>Directorate at Johnson Space Center</a:t>
            </a:r>
            <a:endParaRPr lang="en-US" sz="4000" dirty="0"/>
          </a:p>
        </p:txBody>
      </p:sp>
    </p:spTree>
    <p:extLst>
      <p:ext uri="{BB962C8B-B14F-4D97-AF65-F5344CB8AC3E}">
        <p14:creationId xmlns:p14="http://schemas.microsoft.com/office/powerpoint/2010/main" val="22552975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1"/>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60BC9026-F229-42C8-94FB-CE4E8E858229}" type="slidenum">
              <a:rPr lang="en-US" smtClean="0"/>
              <a:pPr/>
              <a:t>20</a:t>
            </a:fld>
            <a:endParaRPr lang="en-US" smtClean="0"/>
          </a:p>
        </p:txBody>
      </p:sp>
      <p:pic>
        <p:nvPicPr>
          <p:cNvPr id="104450" name="Picture 2"/>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2238" y="76200"/>
            <a:ext cx="4224337" cy="6723063"/>
          </a:xfrm>
          <a:prstGeom prst="rect">
            <a:avLst/>
          </a:prstGeom>
          <a:ln>
            <a:solidFill>
              <a:schemeClr val="tx1"/>
            </a:solidFill>
          </a:ln>
          <a:effectLst>
            <a:outerShdw blurRad="292100" dist="139700" dir="2700000" algn="tl" rotWithShape="0">
              <a:srgbClr val="333333">
                <a:alpha val="65000"/>
              </a:srgbClr>
            </a:outerShdw>
          </a:effectLst>
        </p:spPr>
      </p:pic>
      <p:pic>
        <p:nvPicPr>
          <p:cNvPr id="104451" name="Picture 3"/>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67250" y="46038"/>
            <a:ext cx="4308475" cy="679608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867400" y="76200"/>
            <a:ext cx="685800" cy="190500"/>
          </a:xfrm>
          <a:prstGeom prst="rect">
            <a:avLst/>
          </a:prstGeom>
          <a:solidFill>
            <a:srgbClr val="FFFF00">
              <a:alpha val="45000"/>
            </a:srgb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981750" y="1542850"/>
            <a:ext cx="685800" cy="190500"/>
          </a:xfrm>
          <a:prstGeom prst="rect">
            <a:avLst/>
          </a:prstGeom>
          <a:solidFill>
            <a:srgbClr val="FFFF00">
              <a:alpha val="45000"/>
            </a:srgb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001000" y="72189"/>
            <a:ext cx="685800" cy="190500"/>
          </a:xfrm>
          <a:prstGeom prst="rect">
            <a:avLst/>
          </a:prstGeom>
          <a:solidFill>
            <a:srgbClr val="FFFF00">
              <a:alpha val="45000"/>
            </a:srgb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67400" y="1555282"/>
            <a:ext cx="685800" cy="190500"/>
          </a:xfrm>
          <a:prstGeom prst="rect">
            <a:avLst/>
          </a:prstGeom>
          <a:solidFill>
            <a:schemeClr val="accent5">
              <a:lumMod val="75000"/>
              <a:alpha val="45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01000" y="3866950"/>
            <a:ext cx="685800" cy="190500"/>
          </a:xfrm>
          <a:prstGeom prst="rect">
            <a:avLst/>
          </a:prstGeom>
          <a:solidFill>
            <a:schemeClr val="accent5">
              <a:lumMod val="75000"/>
              <a:alpha val="45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7801" y="3866950"/>
            <a:ext cx="685800" cy="190500"/>
          </a:xfrm>
          <a:prstGeom prst="rect">
            <a:avLst/>
          </a:prstGeom>
          <a:solidFill>
            <a:schemeClr val="accent5">
              <a:lumMod val="75000"/>
              <a:alpha val="45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829700" y="5362875"/>
            <a:ext cx="733526" cy="190500"/>
          </a:xfrm>
          <a:prstGeom prst="rect">
            <a:avLst/>
          </a:prstGeom>
          <a:solidFill>
            <a:srgbClr val="FF0000">
              <a:alpha val="45000"/>
            </a:srgb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72125" y="5362875"/>
            <a:ext cx="733526" cy="190500"/>
          </a:xfrm>
          <a:prstGeom prst="rect">
            <a:avLst/>
          </a:prstGeom>
          <a:solidFill>
            <a:srgbClr val="FF0000">
              <a:alpha val="45000"/>
            </a:srgb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686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57200" y="76200"/>
            <a:ext cx="8229600" cy="868363"/>
          </a:xfrm>
          <a:prstGeom prst="rect">
            <a:avLst/>
          </a:prstGeom>
          <a:noFill/>
          <a:ln w="9525">
            <a:noFill/>
            <a:miter lim="800000"/>
            <a:headEnd/>
            <a:tailEnd/>
          </a:ln>
        </p:spPr>
        <p:txBody>
          <a:bodyPr anchor="ctr"/>
          <a:lstStyle/>
          <a:p>
            <a:pPr algn="ctr">
              <a:defRPr/>
            </a:pPr>
            <a:r>
              <a:rPr lang="en-US" sz="4400" b="1" dirty="0">
                <a:latin typeface="Berlin Sans FB" pitchFamily="34" charset="0"/>
                <a:ea typeface="+mj-ea"/>
                <a:cs typeface="+mj-cs"/>
              </a:rPr>
              <a:t>BLUE MARBLE MATCHES </a:t>
            </a:r>
          </a:p>
        </p:txBody>
      </p:sp>
      <p:sp>
        <p:nvSpPr>
          <p:cNvPr id="4" name="Content Placeholder 2"/>
          <p:cNvSpPr txBox="1">
            <a:spLocks/>
          </p:cNvSpPr>
          <p:nvPr/>
        </p:nvSpPr>
        <p:spPr bwMode="auto">
          <a:xfrm>
            <a:off x="0" y="1947334"/>
            <a:ext cx="9144000" cy="1447800"/>
          </a:xfrm>
          <a:prstGeom prst="rect">
            <a:avLst/>
          </a:prstGeom>
          <a:solidFill>
            <a:schemeClr val="bg1">
              <a:lumMod val="85000"/>
            </a:schemeClr>
          </a:solidFill>
          <a:ln w="9525">
            <a:solidFill>
              <a:schemeClr val="tx1"/>
            </a:solidFill>
            <a:miter lim="800000"/>
            <a:headEnd/>
            <a:tailEnd/>
          </a:ln>
        </p:spPr>
        <p:txBody>
          <a:bodyPr/>
          <a:lstStyle/>
          <a:p>
            <a:pPr marL="342900" indent="-342900">
              <a:spcBef>
                <a:spcPct val="20000"/>
              </a:spcBef>
              <a:buFont typeface="+mj-lt"/>
              <a:buAutoNum type="arabicPeriod"/>
              <a:tabLst>
                <a:tab pos="234950" algn="l"/>
              </a:tabLst>
              <a:defRPr/>
            </a:pPr>
            <a:r>
              <a:rPr lang="en-US" sz="2400" dirty="0">
                <a:latin typeface="Arial" pitchFamily="34" charset="0"/>
                <a:cs typeface="Arial" pitchFamily="34" charset="0"/>
              </a:rPr>
              <a:t>Make observations of images related to each geologic process.</a:t>
            </a:r>
          </a:p>
          <a:p>
            <a:pPr marL="342900" indent="-342900">
              <a:spcBef>
                <a:spcPct val="20000"/>
              </a:spcBef>
              <a:buFont typeface="+mj-lt"/>
              <a:buAutoNum type="arabicPeriod"/>
              <a:tabLst>
                <a:tab pos="234950" algn="l"/>
              </a:tabLst>
              <a:defRPr/>
            </a:pPr>
            <a:endParaRPr lang="en-US" sz="600" dirty="0">
              <a:latin typeface="Arial" pitchFamily="34" charset="0"/>
              <a:cs typeface="Arial" pitchFamily="34" charset="0"/>
            </a:endParaRPr>
          </a:p>
          <a:p>
            <a:pPr marL="342900" indent="-342900">
              <a:spcBef>
                <a:spcPct val="20000"/>
              </a:spcBef>
              <a:buFont typeface="+mj-lt"/>
              <a:buAutoNum type="arabicPeriod"/>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(Use Identification Criteria  tables in your handout.)</a:t>
            </a:r>
            <a:endParaRPr lang="en-US" dirty="0">
              <a:latin typeface="+mn-lt"/>
            </a:endParaRPr>
          </a:p>
          <a:p>
            <a:pPr marL="342900" indent="-342900" algn="just">
              <a:spcBef>
                <a:spcPct val="20000"/>
              </a:spcBef>
              <a:buFont typeface="Arial" charset="0"/>
              <a:buNone/>
              <a:defRPr/>
            </a:pPr>
            <a:endParaRPr lang="en-US" sz="2000" i="1" dirty="0">
              <a:latin typeface="+mn-lt"/>
            </a:endParaRPr>
          </a:p>
          <a:p>
            <a:pPr marL="342900" indent="-342900" algn="just">
              <a:spcBef>
                <a:spcPct val="20000"/>
              </a:spcBef>
              <a:buFont typeface="Arial" charset="0"/>
              <a:buNone/>
              <a:defRPr/>
            </a:pPr>
            <a:endParaRPr lang="en-US" sz="2000" i="1" dirty="0">
              <a:latin typeface="+mn-lt"/>
            </a:endParaRPr>
          </a:p>
        </p:txBody>
      </p:sp>
      <p:pic>
        <p:nvPicPr>
          <p:cNvPr id="22" name="Picture 2"/>
          <p:cNvPicPr preferRelativeResize="0">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67000" y="3792537"/>
            <a:ext cx="1522413" cy="2413000"/>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81488" y="3778250"/>
            <a:ext cx="1555750" cy="2455862"/>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81688" y="3778250"/>
            <a:ext cx="1565275" cy="2470150"/>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524750" y="3781425"/>
            <a:ext cx="1568450" cy="2466975"/>
          </a:xfrm>
          <a:prstGeom prst="rect">
            <a:avLst/>
          </a:prstGeom>
          <a:ln>
            <a:noFill/>
          </a:ln>
          <a:effectLst>
            <a:outerShdw blurRad="292100" dist="139700" dir="2700000" algn="tl" rotWithShape="0">
              <a:srgbClr val="333333">
                <a:alpha val="65000"/>
              </a:srgbClr>
            </a:outerShdw>
          </a:effectLst>
        </p:spPr>
      </p:pic>
      <p:sp>
        <p:nvSpPr>
          <p:cNvPr id="10" name="Title 1"/>
          <p:cNvSpPr txBox="1">
            <a:spLocks/>
          </p:cNvSpPr>
          <p:nvPr/>
        </p:nvSpPr>
        <p:spPr>
          <a:xfrm>
            <a:off x="152400" y="838200"/>
            <a:ext cx="8915400" cy="609600"/>
          </a:xfrm>
          <a:prstGeom prst="rect">
            <a:avLst/>
          </a:prstGeom>
        </p:spPr>
        <p:txBody>
          <a:bodyPr>
            <a:normAutofit fontScale="77500" lnSpcReduction="20000"/>
          </a:bodyPr>
          <a:lstStyle/>
          <a:p>
            <a:pPr algn="ctr" fontAlgn="auto">
              <a:spcAft>
                <a:spcPts val="0"/>
              </a:spcAft>
              <a:defRPr/>
            </a:pPr>
            <a:r>
              <a:rPr lang="en-US" sz="4900" dirty="0">
                <a:solidFill>
                  <a:srgbClr val="C00000"/>
                </a:solidFill>
                <a:latin typeface="Arial" pitchFamily="34" charset="0"/>
                <a:ea typeface="+mj-ea"/>
                <a:cs typeface="Arial" pitchFamily="34" charset="0"/>
              </a:rPr>
              <a:t>Part 2:  Developing Identification Criteria</a:t>
            </a:r>
            <a:endParaRPr lang="en-US" dirty="0">
              <a:solidFill>
                <a:srgbClr val="C00000"/>
              </a:solidFill>
              <a:latin typeface="Arial" pitchFamily="34" charset="0"/>
              <a:ea typeface="+mj-ea"/>
              <a:cs typeface="Arial" pitchFamily="34" charset="0"/>
            </a:endParaRPr>
          </a:p>
        </p:txBody>
      </p:sp>
      <p:pic>
        <p:nvPicPr>
          <p:cNvPr id="12"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52400" y="3340100"/>
            <a:ext cx="2057400" cy="2586037"/>
          </a:xfrm>
          <a:prstGeom prst="rect">
            <a:avLst/>
          </a:prstGeom>
          <a:ln w="3175">
            <a:solidFill>
              <a:schemeClr val="tx1"/>
            </a:solidFill>
          </a:ln>
          <a:effectLst>
            <a:outerShdw blurRad="292100" dist="139700" dir="2700000" algn="tl" rotWithShape="0">
              <a:srgbClr val="333333">
                <a:alpha val="65000"/>
              </a:srgbClr>
            </a:outerShdw>
          </a:effectLst>
        </p:spPr>
      </p:pic>
      <p:pic>
        <p:nvPicPr>
          <p:cNvPr id="11"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63600" y="4002087"/>
            <a:ext cx="2184400" cy="2779713"/>
          </a:xfrm>
          <a:prstGeom prst="rect">
            <a:avLst/>
          </a:prstGeom>
          <a:ln>
            <a:solidFill>
              <a:schemeClr val="tx1"/>
            </a:solidFill>
          </a:ln>
          <a:effectLst>
            <a:outerShdw blurRad="292100" dist="139700" dir="2700000" algn="tl" rotWithShape="0">
              <a:srgbClr val="333333">
                <a:alpha val="65000"/>
              </a:srgbClr>
            </a:outerShdw>
          </a:effectLst>
        </p:spPr>
      </p:pic>
      <p:sp>
        <p:nvSpPr>
          <p:cNvPr id="13" name="Rectangle 12"/>
          <p:cNvSpPr/>
          <p:nvPr/>
        </p:nvSpPr>
        <p:spPr>
          <a:xfrm>
            <a:off x="76200" y="1490134"/>
            <a:ext cx="3310202" cy="461665"/>
          </a:xfrm>
          <a:prstGeom prst="rect">
            <a:avLst/>
          </a:prstGeom>
        </p:spPr>
        <p:txBody>
          <a:bodyPr wrap="none">
            <a:spAutoFit/>
          </a:bodyPr>
          <a:lstStyle/>
          <a:p>
            <a:r>
              <a:rPr lang="en-US" sz="2400" b="1" dirty="0" smtClean="0">
                <a:solidFill>
                  <a:srgbClr val="0000FF"/>
                </a:solidFill>
              </a:rPr>
              <a:t>WHAT YOU WILL DO: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0" name="Rectangle 9"/>
          <p:cNvSpPr/>
          <p:nvPr/>
        </p:nvSpPr>
        <p:spPr bwMode="auto">
          <a:xfrm>
            <a:off x="628650"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10"/>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2" name="TextBox 11"/>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0" name="Rectangle 9"/>
          <p:cNvSpPr/>
          <p:nvPr/>
        </p:nvSpPr>
        <p:spPr bwMode="auto">
          <a:xfrm>
            <a:off x="628650"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10"/>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2" name="TextBox 11"/>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grpSp>
        <p:nvGrpSpPr>
          <p:cNvPr id="15" name="Group 14"/>
          <p:cNvGrpSpPr/>
          <p:nvPr/>
        </p:nvGrpSpPr>
        <p:grpSpPr>
          <a:xfrm>
            <a:off x="76200" y="838200"/>
            <a:ext cx="5181600" cy="1724025"/>
            <a:chOff x="76200" y="838200"/>
            <a:chExt cx="5181600" cy="1724025"/>
          </a:xfrm>
        </p:grpSpPr>
        <p:sp>
          <p:nvSpPr>
            <p:cNvPr id="13" name="Content Placeholder 2"/>
            <p:cNvSpPr txBox="1">
              <a:spLocks/>
            </p:cNvSpPr>
            <p:nvPr/>
          </p:nvSpPr>
          <p:spPr bwMode="auto">
            <a:xfrm>
              <a:off x="76200" y="83820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grpSp>
          <p:nvGrpSpPr>
            <p:cNvPr id="8" name="Group 7"/>
            <p:cNvGrpSpPr/>
            <p:nvPr/>
          </p:nvGrpSpPr>
          <p:grpSpPr>
            <a:xfrm>
              <a:off x="3203864" y="1601931"/>
              <a:ext cx="1167245" cy="910936"/>
              <a:chOff x="3203864" y="1633104"/>
              <a:chExt cx="1167245" cy="910936"/>
            </a:xfrm>
          </p:grpSpPr>
          <p:cxnSp>
            <p:nvCxnSpPr>
              <p:cNvPr id="4" name="Straight Arrow Connector 3"/>
              <p:cNvCxnSpPr/>
              <p:nvPr/>
            </p:nvCxnSpPr>
            <p:spPr>
              <a:xfrm>
                <a:off x="3505200" y="1643495"/>
                <a:ext cx="865909" cy="838200"/>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505200" y="1633104"/>
                <a:ext cx="425161" cy="890155"/>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203864" y="1643495"/>
                <a:ext cx="301336" cy="900545"/>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flipH="1">
              <a:off x="1600200" y="1285875"/>
              <a:ext cx="606136" cy="127635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02278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0" name="Rectangle 9"/>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11"/>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3" name="TextBox 12"/>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cxnSp>
        <p:nvCxnSpPr>
          <p:cNvPr id="14" name="Straight Arrow Connector 13"/>
          <p:cNvCxnSpPr/>
          <p:nvPr/>
        </p:nvCxnSpPr>
        <p:spPr>
          <a:xfrm>
            <a:off x="1984663" y="2854036"/>
            <a:ext cx="4191000" cy="2818190"/>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extLst>
      <p:ext uri="{BB962C8B-B14F-4D97-AF65-F5344CB8AC3E}">
        <p14:creationId xmlns:p14="http://schemas.microsoft.com/office/powerpoint/2010/main" val="26633388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0" name="Rectangle 9"/>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11"/>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3" name="TextBox 12"/>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cxnSp>
        <p:nvCxnSpPr>
          <p:cNvPr id="14" name="Straight Arrow Connector 13"/>
          <p:cNvCxnSpPr/>
          <p:nvPr/>
        </p:nvCxnSpPr>
        <p:spPr>
          <a:xfrm>
            <a:off x="1984663" y="2854036"/>
            <a:ext cx="4191000" cy="2818190"/>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84663" y="2854036"/>
            <a:ext cx="5635337" cy="2937164"/>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extLst>
      <p:ext uri="{BB962C8B-B14F-4D97-AF65-F5344CB8AC3E}">
        <p14:creationId xmlns:p14="http://schemas.microsoft.com/office/powerpoint/2010/main" val="22558665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1" name="Rectangle 10"/>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12"/>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4" name="TextBox 13"/>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cxnSp>
        <p:nvCxnSpPr>
          <p:cNvPr id="15" name="Straight Arrow Connector 14"/>
          <p:cNvCxnSpPr/>
          <p:nvPr/>
        </p:nvCxnSpPr>
        <p:spPr>
          <a:xfrm>
            <a:off x="1984663" y="2854036"/>
            <a:ext cx="4191000" cy="2818190"/>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84663" y="2854036"/>
            <a:ext cx="5635337" cy="2937164"/>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8"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2" name="Rectangle 11"/>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13"/>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sp>
        <p:nvSpPr>
          <p:cNvPr id="17"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2" name="Rectangle 11"/>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13"/>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sp>
        <p:nvSpPr>
          <p:cNvPr id="17"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cxnSp>
        <p:nvCxnSpPr>
          <p:cNvPr id="18" name="Straight Arrow Connector 17"/>
          <p:cNvCxnSpPr/>
          <p:nvPr/>
        </p:nvCxnSpPr>
        <p:spPr>
          <a:xfrm flipV="1">
            <a:off x="1686791" y="1066800"/>
            <a:ext cx="5780809" cy="1923618"/>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3008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2" name="Rectangle 11"/>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13"/>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sp>
        <p:nvSpPr>
          <p:cNvPr id="17"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cxnSp>
        <p:nvCxnSpPr>
          <p:cNvPr id="22" name="Straight Arrow Connector 21"/>
          <p:cNvCxnSpPr/>
          <p:nvPr/>
        </p:nvCxnSpPr>
        <p:spPr>
          <a:xfrm flipV="1">
            <a:off x="1686791" y="1066800"/>
            <a:ext cx="5780809" cy="1923618"/>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686791" y="1219200"/>
            <a:ext cx="4272251" cy="1771218"/>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406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0"/>
            <a:ext cx="7968143" cy="769441"/>
          </a:xfrm>
          <a:prstGeom prst="rect">
            <a:avLst/>
          </a:prstGeom>
          <a:noFill/>
        </p:spPr>
        <p:txBody>
          <a:bodyPr wrap="none" rtlCol="0">
            <a:spAutoFit/>
          </a:bodyPr>
          <a:lstStyle/>
          <a:p>
            <a:r>
              <a:rPr lang="en-US" sz="4400" dirty="0" smtClean="0"/>
              <a:t>ARES Acquisition and Curation</a:t>
            </a:r>
            <a:endParaRPr lang="en-US" sz="4400" dirty="0"/>
          </a:p>
        </p:txBody>
      </p:sp>
      <p:grpSp>
        <p:nvGrpSpPr>
          <p:cNvPr id="11" name="Group 10"/>
          <p:cNvGrpSpPr/>
          <p:nvPr/>
        </p:nvGrpSpPr>
        <p:grpSpPr>
          <a:xfrm>
            <a:off x="0" y="1295400"/>
            <a:ext cx="9299575" cy="5757334"/>
            <a:chOff x="0" y="1310252"/>
            <a:chExt cx="9299575" cy="5757334"/>
          </a:xfrm>
        </p:grpSpPr>
        <p:sp>
          <p:nvSpPr>
            <p:cNvPr id="4" name="Rectangle 3"/>
            <p:cNvSpPr/>
            <p:nvPr/>
          </p:nvSpPr>
          <p:spPr bwMode="auto">
            <a:xfrm>
              <a:off x="0" y="1310252"/>
              <a:ext cx="9143999" cy="5547748"/>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pitchFamily="-110" charset="0"/>
                </a:rPr>
                <a:t>             </a:t>
              </a:r>
              <a:r>
                <a:rPr kumimoji="0" lang="en-US" sz="2000" b="0" i="0" u="none" strike="noStrike" cap="none" normalizeH="0" baseline="0" dirty="0" smtClean="0">
                  <a:ln>
                    <a:noFill/>
                  </a:ln>
                  <a:solidFill>
                    <a:srgbClr val="FFC000"/>
                  </a:solidFill>
                  <a:effectLst/>
                  <a:latin typeface="Arial" pitchFamily="-110" charset="0"/>
                </a:rPr>
                <a:t>6 Curation Collections                                                            </a:t>
              </a:r>
              <a:r>
                <a:rPr kumimoji="0" lang="en-US" sz="2000" b="0" i="0" u="none" strike="noStrike" cap="none" normalizeH="0" baseline="0" dirty="0" smtClean="0">
                  <a:ln>
                    <a:noFill/>
                  </a:ln>
                  <a:solidFill>
                    <a:schemeClr val="bg1"/>
                  </a:solidFill>
                  <a:effectLst/>
                  <a:latin typeface="Arial" pitchFamily="-110" charset="0"/>
                </a:rPr>
                <a:t>Antarctic</a:t>
              </a:r>
            </a:p>
            <a:p>
              <a:pPr marL="0" marR="0" indent="0" algn="l" defTabSz="914400" rtl="0" eaLnBrk="0" fontAlgn="base" latinLnBrk="0" hangingPunct="0">
                <a:lnSpc>
                  <a:spcPct val="100000"/>
                </a:lnSpc>
                <a:spcBef>
                  <a:spcPct val="0"/>
                </a:spcBef>
                <a:spcAft>
                  <a:spcPct val="0"/>
                </a:spcAft>
                <a:buClrTx/>
                <a:buSzTx/>
                <a:buFontTx/>
                <a:buNone/>
                <a:tabLst/>
              </a:pPr>
              <a:r>
                <a:rPr lang="en-US" sz="2000" dirty="0">
                  <a:solidFill>
                    <a:schemeClr val="bg1"/>
                  </a:solidFill>
                  <a:latin typeface="Arial" pitchFamily="-110" charset="0"/>
                </a:rPr>
                <a:t>	</a:t>
              </a:r>
              <a:r>
                <a:rPr lang="en-US" sz="2000" dirty="0" smtClean="0">
                  <a:solidFill>
                    <a:schemeClr val="bg1"/>
                  </a:solidFill>
                  <a:latin typeface="Arial" pitchFamily="-110" charset="0"/>
                </a:rPr>
                <a:t>							    Meteorites</a:t>
              </a:r>
            </a:p>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Arial" pitchFamily="-110" charset="0"/>
                </a:rPr>
                <a:t> </a:t>
              </a:r>
              <a:r>
                <a:rPr kumimoji="0" lang="en-US" sz="2000" b="0" i="0" u="none" strike="noStrike" cap="none" normalizeH="0" baseline="0" dirty="0" smtClean="0">
                  <a:ln>
                    <a:noFill/>
                  </a:ln>
                  <a:solidFill>
                    <a:schemeClr val="bg1"/>
                  </a:solidFill>
                  <a:effectLst/>
                  <a:latin typeface="Arial" pitchFamily="-110" charset="0"/>
                </a:rPr>
                <a:t>                                             </a:t>
              </a:r>
            </a:p>
            <a:p>
              <a:pPr marL="0" marR="0" indent="0" algn="l" defTabSz="914400" rtl="0" eaLnBrk="0" fontAlgn="base" latinLnBrk="0" hangingPunct="0">
                <a:lnSpc>
                  <a:spcPct val="100000"/>
                </a:lnSpc>
                <a:spcBef>
                  <a:spcPct val="0"/>
                </a:spcBef>
                <a:spcAft>
                  <a:spcPct val="0"/>
                </a:spcAft>
                <a:buClrTx/>
                <a:buSzTx/>
                <a:buFontTx/>
                <a:buNone/>
                <a:tabLst/>
              </a:pPr>
              <a:r>
                <a:rPr lang="en-US" sz="2000" dirty="0">
                  <a:solidFill>
                    <a:schemeClr val="bg1"/>
                  </a:solidFill>
                  <a:latin typeface="Arial" pitchFamily="-110" charset="0"/>
                </a:rPr>
                <a:t>	</a:t>
              </a:r>
              <a:r>
                <a:rPr lang="en-US" sz="2000" dirty="0" smtClean="0">
                  <a:solidFill>
                    <a:schemeClr val="bg1"/>
                  </a:solidFill>
                  <a:latin typeface="Arial" pitchFamily="-110" charset="0"/>
                </a:rPr>
                <a:t>		       </a:t>
              </a:r>
              <a:r>
                <a:rPr kumimoji="0" lang="en-US" b="0" i="0" u="none" strike="noStrike" cap="none" normalizeH="0" baseline="0" dirty="0" smtClean="0">
                  <a:ln>
                    <a:noFill/>
                  </a:ln>
                  <a:solidFill>
                    <a:schemeClr val="bg1"/>
                  </a:solidFill>
                  <a:effectLst/>
                  <a:latin typeface="Arial" pitchFamily="-110" charset="0"/>
                </a:rPr>
                <a:t>Stardust &amp;</a:t>
              </a:r>
            </a:p>
            <a:p>
              <a:pPr marL="0" marR="0" indent="0" algn="l"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Arial" pitchFamily="-110" charset="0"/>
                </a:rPr>
                <a:t>	</a:t>
              </a:r>
              <a:r>
                <a:rPr lang="en-US" dirty="0" smtClean="0">
                  <a:solidFill>
                    <a:schemeClr val="bg1"/>
                  </a:solidFill>
                  <a:latin typeface="Arial" pitchFamily="-110" charset="0"/>
                </a:rPr>
                <a:t>	                      Cosmic Dust</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bg1"/>
                </a:solidFill>
                <a:effectLst/>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smtClean="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bg1"/>
                </a:solidFill>
                <a:effectLst/>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smtClean="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bg1"/>
                </a:solidFill>
                <a:effectLst/>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chemeClr val="bg1"/>
                  </a:solidFill>
                  <a:latin typeface="Arial" pitchFamily="-110" charset="0"/>
                </a:rPr>
                <a:t>					Hayabusa</a:t>
              </a:r>
            </a:p>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latin typeface="Arial" pitchFamily="-110" charset="0"/>
                </a:rPr>
                <a:t>	</a:t>
              </a:r>
              <a:r>
                <a:rPr kumimoji="0" lang="en-US" b="0" i="0" u="none" strike="noStrike" cap="none" normalizeH="0" baseline="0" dirty="0" smtClean="0">
                  <a:ln>
                    <a:noFill/>
                  </a:ln>
                  <a:solidFill>
                    <a:schemeClr val="bg1"/>
                  </a:solidFill>
                  <a:effectLst/>
                  <a:latin typeface="Arial" pitchFamily="-110" charset="0"/>
                </a:rPr>
                <a:t>	Apollo</a:t>
              </a:r>
            </a:p>
            <a:p>
              <a:pPr marL="0" marR="0" indent="0" algn="l" defTabSz="914400" rtl="0" eaLnBrk="0" fontAlgn="base" latinLnBrk="0" hangingPunct="0">
                <a:lnSpc>
                  <a:spcPct val="100000"/>
                </a:lnSpc>
                <a:spcBef>
                  <a:spcPct val="0"/>
                </a:spcBef>
                <a:spcAft>
                  <a:spcPct val="0"/>
                </a:spcAft>
                <a:buClrTx/>
                <a:buSzTx/>
                <a:buFontTx/>
                <a:buNone/>
                <a:tabLst/>
              </a:pPr>
              <a:endParaRPr lang="en-US" dirty="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bg1"/>
                </a:solidFill>
                <a:effectLst/>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bg1"/>
                </a:solidFill>
                <a:effectLst/>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Arial" pitchFamily="-110" charset="0"/>
                </a:rPr>
                <a:t>	</a:t>
              </a:r>
              <a:r>
                <a:rPr lang="en-US" dirty="0" smtClean="0">
                  <a:solidFill>
                    <a:schemeClr val="bg1"/>
                  </a:solidFill>
                  <a:latin typeface="Arial" pitchFamily="-110" charset="0"/>
                </a:rPr>
                <a:t>					       Genesis</a:t>
              </a:r>
              <a:endParaRPr kumimoji="0" lang="en-US" b="0" i="0" u="none" strike="noStrike" cap="none" normalizeH="0" baseline="0" dirty="0" smtClean="0">
                <a:ln>
                  <a:noFill/>
                </a:ln>
                <a:solidFill>
                  <a:schemeClr val="bg1"/>
                </a:solidFill>
                <a:effectLst/>
                <a:latin typeface="Arial" pitchFamily="-110" charset="0"/>
              </a:endParaRP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4779" y="1818266"/>
              <a:ext cx="3166849" cy="243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msotw9_temp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29200" y="1524000"/>
              <a:ext cx="2450406"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8" name="Picture 2" descr="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63686" y="3354765"/>
              <a:ext cx="2395057" cy="179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38200" y="5194300"/>
              <a:ext cx="2718228"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804413" y="4648200"/>
              <a:ext cx="2109708" cy="1713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AS11-40-5878H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73559" y="4457700"/>
              <a:ext cx="1274241" cy="98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58000" y="5175250"/>
              <a:ext cx="2441575" cy="1892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9315571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2" name="Rectangle 11"/>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13"/>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sp>
        <p:nvSpPr>
          <p:cNvPr id="17"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cxnSp>
        <p:nvCxnSpPr>
          <p:cNvPr id="23" name="Straight Arrow Connector 22"/>
          <p:cNvCxnSpPr/>
          <p:nvPr/>
        </p:nvCxnSpPr>
        <p:spPr>
          <a:xfrm flipV="1">
            <a:off x="1686791" y="1066800"/>
            <a:ext cx="5780809" cy="1923618"/>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686791" y="1219200"/>
            <a:ext cx="4272251" cy="1771218"/>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686791" y="2782888"/>
            <a:ext cx="4272251" cy="207530"/>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2690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11" name="Multiply 10"/>
            <p:cNvSpPr/>
            <p:nvPr/>
          </p:nvSpPr>
          <p:spPr bwMode="auto">
            <a:xfrm>
              <a:off x="5029229" y="2880662"/>
              <a:ext cx="152419" cy="1525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2" name="Rectangle 11"/>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13"/>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sp>
        <p:nvSpPr>
          <p:cNvPr id="23"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cxnSp>
        <p:nvCxnSpPr>
          <p:cNvPr id="17" name="Straight Arrow Connector 16"/>
          <p:cNvCxnSpPr/>
          <p:nvPr/>
        </p:nvCxnSpPr>
        <p:spPr>
          <a:xfrm flipV="1">
            <a:off x="1686791" y="1066800"/>
            <a:ext cx="5780809" cy="1923618"/>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686791" y="1219200"/>
            <a:ext cx="4272251" cy="1771218"/>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686791" y="2782888"/>
            <a:ext cx="4272251" cy="207530"/>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67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11" name="Multiply 10"/>
            <p:cNvSpPr/>
            <p:nvPr/>
          </p:nvSpPr>
          <p:spPr bwMode="auto">
            <a:xfrm>
              <a:off x="5029229" y="2880662"/>
              <a:ext cx="152419" cy="1525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2" name="Rectangle 11"/>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13"/>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sp>
        <p:nvSpPr>
          <p:cNvPr id="17"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extLst>
      <p:ext uri="{BB962C8B-B14F-4D97-AF65-F5344CB8AC3E}">
        <p14:creationId xmlns:p14="http://schemas.microsoft.com/office/powerpoint/2010/main" val="37717997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11" name="Multiply 10"/>
            <p:cNvSpPr/>
            <p:nvPr/>
          </p:nvSpPr>
          <p:spPr bwMode="auto">
            <a:xfrm>
              <a:off x="5029229" y="2880662"/>
              <a:ext cx="152419" cy="1525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2" name="Rectangle 11"/>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13"/>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cxnSp>
        <p:nvCxnSpPr>
          <p:cNvPr id="22" name="Straight Arrow Connector 21"/>
          <p:cNvCxnSpPr/>
          <p:nvPr/>
        </p:nvCxnSpPr>
        <p:spPr>
          <a:xfrm>
            <a:off x="1676400" y="3219018"/>
            <a:ext cx="4038600" cy="1352982"/>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extLst>
      <p:ext uri="{BB962C8B-B14F-4D97-AF65-F5344CB8AC3E}">
        <p14:creationId xmlns:p14="http://schemas.microsoft.com/office/powerpoint/2010/main" val="2345091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11" name="Multiply 10"/>
            <p:cNvSpPr/>
            <p:nvPr/>
          </p:nvSpPr>
          <p:spPr bwMode="auto">
            <a:xfrm>
              <a:off x="5029229" y="2880662"/>
              <a:ext cx="152419" cy="1525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2" name="Rectangle 11"/>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13"/>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cxnSp>
        <p:nvCxnSpPr>
          <p:cNvPr id="17" name="Straight Arrow Connector 16"/>
          <p:cNvCxnSpPr/>
          <p:nvPr/>
        </p:nvCxnSpPr>
        <p:spPr>
          <a:xfrm>
            <a:off x="1676400" y="3219018"/>
            <a:ext cx="4038600" cy="1352982"/>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676400" y="3219018"/>
            <a:ext cx="5791200" cy="1200582"/>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2"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extLst>
      <p:ext uri="{BB962C8B-B14F-4D97-AF65-F5344CB8AC3E}">
        <p14:creationId xmlns:p14="http://schemas.microsoft.com/office/powerpoint/2010/main" val="42775366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11" name="Multiply 10"/>
            <p:cNvSpPr/>
            <p:nvPr/>
          </p:nvSpPr>
          <p:spPr bwMode="auto">
            <a:xfrm>
              <a:off x="5029229" y="2880662"/>
              <a:ext cx="152419" cy="1525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2" name="Rectangle 11"/>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13"/>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5" name="TextBox 14"/>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cxnSp>
        <p:nvCxnSpPr>
          <p:cNvPr id="17" name="Straight Arrow Connector 16"/>
          <p:cNvCxnSpPr/>
          <p:nvPr/>
        </p:nvCxnSpPr>
        <p:spPr>
          <a:xfrm>
            <a:off x="1676400" y="3219018"/>
            <a:ext cx="4038600" cy="1352982"/>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676400" y="3219018"/>
            <a:ext cx="5791200" cy="1200582"/>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676400" y="2862264"/>
            <a:ext cx="6096000" cy="363536"/>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3"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extLst>
      <p:ext uri="{BB962C8B-B14F-4D97-AF65-F5344CB8AC3E}">
        <p14:creationId xmlns:p14="http://schemas.microsoft.com/office/powerpoint/2010/main" val="9492254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11" name="Multiply 10"/>
            <p:cNvSpPr/>
            <p:nvPr/>
          </p:nvSpPr>
          <p:spPr bwMode="auto">
            <a:xfrm>
              <a:off x="5029229" y="2880662"/>
              <a:ext cx="152419" cy="1525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27" name="Multiply 26"/>
            <p:cNvSpPr/>
            <p:nvPr/>
          </p:nvSpPr>
          <p:spPr bwMode="auto">
            <a:xfrm>
              <a:off x="6308910" y="3061761"/>
              <a:ext cx="152419" cy="152504"/>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7030A0"/>
                  </a:solidFill>
                </a:ln>
                <a:solidFill>
                  <a:srgbClr val="7030A0"/>
                </a:solidFill>
              </a:endParaRPr>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3" name="Rectangle 12"/>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 name="Picture 14"/>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18" name="TextBox 17"/>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cxnSp>
        <p:nvCxnSpPr>
          <p:cNvPr id="17" name="Straight Arrow Connector 16"/>
          <p:cNvCxnSpPr/>
          <p:nvPr/>
        </p:nvCxnSpPr>
        <p:spPr>
          <a:xfrm>
            <a:off x="1676400" y="3219018"/>
            <a:ext cx="4038600" cy="1352982"/>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676400" y="3219018"/>
            <a:ext cx="5791200" cy="1200582"/>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676400" y="2862264"/>
            <a:ext cx="6096000" cy="363536"/>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6"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11" name="Multiply 10"/>
            <p:cNvSpPr/>
            <p:nvPr/>
          </p:nvSpPr>
          <p:spPr bwMode="auto">
            <a:xfrm>
              <a:off x="5029229" y="2880662"/>
              <a:ext cx="152419" cy="1525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13" name="Multiply 12"/>
            <p:cNvSpPr/>
            <p:nvPr/>
          </p:nvSpPr>
          <p:spPr bwMode="auto">
            <a:xfrm>
              <a:off x="5038755" y="3323877"/>
              <a:ext cx="152419" cy="1525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27" name="Multiply 26"/>
            <p:cNvSpPr/>
            <p:nvPr/>
          </p:nvSpPr>
          <p:spPr bwMode="auto">
            <a:xfrm>
              <a:off x="6308910" y="3061761"/>
              <a:ext cx="152419" cy="152504"/>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7030A0"/>
                  </a:solidFill>
                </a:ln>
                <a:solidFill>
                  <a:srgbClr val="7030A0"/>
                </a:solidFill>
              </a:endParaRPr>
            </a:p>
          </p:txBody>
        </p:sp>
      </p:gr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8" name="Rectangle 17"/>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 name="Picture 22"/>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29" name="TextBox 28"/>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sp>
        <p:nvSpPr>
          <p:cNvPr id="17"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11" name="Multiply 10"/>
            <p:cNvSpPr/>
            <p:nvPr/>
          </p:nvSpPr>
          <p:spPr bwMode="auto">
            <a:xfrm>
              <a:off x="5029229" y="2880662"/>
              <a:ext cx="152419" cy="1525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13" name="Multiply 12"/>
            <p:cNvSpPr/>
            <p:nvPr/>
          </p:nvSpPr>
          <p:spPr bwMode="auto">
            <a:xfrm>
              <a:off x="5038755" y="3323877"/>
              <a:ext cx="152419" cy="1525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27" name="Multiply 26"/>
            <p:cNvSpPr/>
            <p:nvPr/>
          </p:nvSpPr>
          <p:spPr bwMode="auto">
            <a:xfrm>
              <a:off x="6308910" y="3061761"/>
              <a:ext cx="152419" cy="152504"/>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7030A0"/>
                  </a:solidFill>
                </a:ln>
                <a:solidFill>
                  <a:srgbClr val="7030A0"/>
                </a:solidFill>
              </a:endParaRPr>
            </a:p>
          </p:txBody>
        </p:sp>
      </p:grpSp>
      <p:sp>
        <p:nvSpPr>
          <p:cNvPr id="28" name="Multiply 27"/>
          <p:cNvSpPr/>
          <p:nvPr/>
        </p:nvSpPr>
        <p:spPr bwMode="auto">
          <a:xfrm>
            <a:off x="4405313" y="3533775"/>
            <a:ext cx="152400" cy="152400"/>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7030A0"/>
                </a:solidFill>
              </a:ln>
              <a:solidFill>
                <a:srgbClr val="7030A0"/>
              </a:solidFill>
            </a:endParaRPr>
          </a:p>
        </p:txBody>
      </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8" name="Rectangle 17"/>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 name="Picture 22"/>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29" name="TextBox 28"/>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sp>
        <p:nvSpPr>
          <p:cNvPr id="17"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11" name="Multiply 10"/>
            <p:cNvSpPr/>
            <p:nvPr/>
          </p:nvSpPr>
          <p:spPr bwMode="auto">
            <a:xfrm>
              <a:off x="5029229" y="2880662"/>
              <a:ext cx="152419" cy="1525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13" name="Multiply 12"/>
            <p:cNvSpPr/>
            <p:nvPr/>
          </p:nvSpPr>
          <p:spPr bwMode="auto">
            <a:xfrm>
              <a:off x="5038755" y="3323877"/>
              <a:ext cx="152419" cy="1525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26" name="Multiply 25"/>
            <p:cNvSpPr/>
            <p:nvPr/>
          </p:nvSpPr>
          <p:spPr bwMode="auto">
            <a:xfrm>
              <a:off x="5711937" y="3660658"/>
              <a:ext cx="152419"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27" name="Multiply 26"/>
            <p:cNvSpPr/>
            <p:nvPr/>
          </p:nvSpPr>
          <p:spPr bwMode="auto">
            <a:xfrm>
              <a:off x="6308910" y="3061761"/>
              <a:ext cx="152419" cy="152504"/>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7030A0"/>
                  </a:solidFill>
                </a:ln>
                <a:solidFill>
                  <a:srgbClr val="7030A0"/>
                </a:solidFill>
              </a:endParaRPr>
            </a:p>
          </p:txBody>
        </p:sp>
      </p:grpSp>
      <p:sp>
        <p:nvSpPr>
          <p:cNvPr id="28" name="Multiply 27"/>
          <p:cNvSpPr/>
          <p:nvPr/>
        </p:nvSpPr>
        <p:spPr bwMode="auto">
          <a:xfrm>
            <a:off x="4405313" y="3533775"/>
            <a:ext cx="152400" cy="152400"/>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7030A0"/>
                </a:solidFill>
              </a:ln>
              <a:solidFill>
                <a:srgbClr val="7030A0"/>
              </a:solidFill>
            </a:endParaRPr>
          </a:p>
        </p:txBody>
      </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8" name="Rectangle 17"/>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 name="Picture 22"/>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29" name="TextBox 28"/>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sp>
        <p:nvSpPr>
          <p:cNvPr id="30" name="Content Placeholder 2"/>
          <p:cNvSpPr txBox="1">
            <a:spLocks/>
          </p:cNvSpPr>
          <p:nvPr/>
        </p:nvSpPr>
        <p:spPr bwMode="auto">
          <a:xfrm>
            <a:off x="76200" y="137160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273" y="297359"/>
            <a:ext cx="8027454" cy="769441"/>
          </a:xfrm>
          <a:prstGeom prst="rect">
            <a:avLst/>
          </a:prstGeom>
          <a:noFill/>
        </p:spPr>
        <p:txBody>
          <a:bodyPr wrap="none" rtlCol="0">
            <a:spAutoFit/>
          </a:bodyPr>
          <a:lstStyle/>
          <a:p>
            <a:r>
              <a:rPr lang="en-US" sz="4400" dirty="0" smtClean="0"/>
              <a:t>ARES Astromaterials Research</a:t>
            </a:r>
            <a:endParaRPr lang="en-US" sz="4400" dirty="0"/>
          </a:p>
        </p:txBody>
      </p:sp>
      <p:grpSp>
        <p:nvGrpSpPr>
          <p:cNvPr id="11" name="Group 10"/>
          <p:cNvGrpSpPr/>
          <p:nvPr/>
        </p:nvGrpSpPr>
        <p:grpSpPr>
          <a:xfrm>
            <a:off x="0" y="1219200"/>
            <a:ext cx="9144000" cy="5638800"/>
            <a:chOff x="0" y="1524000"/>
            <a:chExt cx="9144000" cy="5638800"/>
          </a:xfrm>
        </p:grpSpPr>
        <p:sp>
          <p:nvSpPr>
            <p:cNvPr id="4" name="Rectangle 3"/>
            <p:cNvSpPr/>
            <p:nvPr/>
          </p:nvSpPr>
          <p:spPr bwMode="auto">
            <a:xfrm>
              <a:off x="0" y="1524000"/>
              <a:ext cx="9144000" cy="56388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pitchFamily="-110" charset="0"/>
                </a:rPr>
                <a:t>       Hypervelocity Impact Experiments</a:t>
              </a:r>
            </a:p>
            <a:p>
              <a:pPr marL="0" marR="0" indent="0" algn="l" defTabSz="914400" rtl="0" eaLnBrk="0" fontAlgn="base" latinLnBrk="0" hangingPunct="0">
                <a:lnSpc>
                  <a:spcPct val="100000"/>
                </a:lnSpc>
                <a:spcBef>
                  <a:spcPct val="0"/>
                </a:spcBef>
                <a:spcAft>
                  <a:spcPct val="0"/>
                </a:spcAft>
                <a:buClrTx/>
                <a:buSzTx/>
                <a:buFontTx/>
                <a:buNone/>
                <a:tabLst/>
              </a:pPr>
              <a:endParaRPr lang="en-US" sz="2000" dirty="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000" dirty="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pitchFamily="-110" charset="0"/>
                </a:rPr>
                <a:t>NanoSIMS – isotopic analysis</a:t>
              </a:r>
            </a:p>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pitchFamily="-110" charset="0"/>
                </a:rPr>
                <a:t>taking us further back in solar </a:t>
              </a:r>
            </a:p>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pitchFamily="-110" charset="0"/>
                </a:rPr>
                <a:t>System history!                                                        </a:t>
              </a:r>
              <a:r>
                <a:rPr kumimoji="0" lang="en-US" b="0" i="0" u="none" strike="noStrike" cap="none" normalizeH="0" baseline="0" dirty="0" smtClean="0">
                  <a:ln>
                    <a:noFill/>
                  </a:ln>
                  <a:solidFill>
                    <a:schemeClr val="bg1"/>
                  </a:solidFill>
                  <a:effectLst/>
                  <a:latin typeface="Arial" pitchFamily="-110" charset="0"/>
                </a:rPr>
                <a:t>Mission</a:t>
              </a:r>
              <a:r>
                <a:rPr kumimoji="0" lang="en-US" b="0" i="0" u="none" strike="noStrike" cap="none" normalizeH="0" dirty="0" smtClean="0">
                  <a:ln>
                    <a:noFill/>
                  </a:ln>
                  <a:solidFill>
                    <a:schemeClr val="bg1"/>
                  </a:solidFill>
                  <a:effectLst/>
                  <a:latin typeface="Arial" pitchFamily="-110" charset="0"/>
                </a:rPr>
                <a:t> Science @ </a:t>
              </a:r>
              <a:r>
                <a:rPr kumimoji="0" lang="en-US" b="0" i="0" u="none" strike="noStrike" cap="none" normalizeH="0" baseline="0" dirty="0" smtClean="0">
                  <a:ln>
                    <a:noFill/>
                  </a:ln>
                  <a:solidFill>
                    <a:schemeClr val="bg1"/>
                  </a:solidFill>
                  <a:effectLst/>
                  <a:latin typeface="Arial" pitchFamily="-110" charset="0"/>
                </a:rPr>
                <a:t>Vesta</a:t>
              </a:r>
              <a:endParaRPr kumimoji="0" lang="en-US" b="0" i="0" u="none" strike="noStrike" cap="none" normalizeH="0" baseline="0" dirty="0">
                <a:ln>
                  <a:noFill/>
                </a:ln>
                <a:solidFill>
                  <a:schemeClr val="bg1"/>
                </a:solidFill>
                <a:effectLst/>
                <a:latin typeface="Arial" pitchFamily="-110" charset="0"/>
              </a:endParaRPr>
            </a:p>
          </p:txBody>
        </p:sp>
        <p:pic>
          <p:nvPicPr>
            <p:cNvPr id="6" name="Picture 16"/>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
            <a:stretch/>
          </p:blipFill>
          <p:spPr bwMode="auto">
            <a:xfrm>
              <a:off x="4554271" y="1600200"/>
              <a:ext cx="3516924" cy="2009774"/>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8273"/>
            <a:stretch/>
          </p:blipFill>
          <p:spPr bwMode="auto">
            <a:xfrm>
              <a:off x="70382" y="4309268"/>
              <a:ext cx="3492499"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95625" y="5427662"/>
              <a:ext cx="1603375"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91000" y="2324099"/>
              <a:ext cx="1313919" cy="1443619"/>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864569" y="4397547"/>
              <a:ext cx="2197101" cy="239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239000" y="4368972"/>
              <a:ext cx="184731" cy="369332"/>
            </a:xfrm>
            <a:prstGeom prst="rect">
              <a:avLst/>
            </a:prstGeom>
            <a:noFill/>
          </p:spPr>
          <p:txBody>
            <a:bodyPr wrap="none" rtlCol="0">
              <a:spAutoFit/>
            </a:bodyPr>
            <a:lstStyle/>
            <a:p>
              <a:endParaRPr lang="en-US" dirty="0">
                <a:solidFill>
                  <a:schemeClr val="bg1"/>
                </a:solidFill>
              </a:endParaRPr>
            </a:p>
          </p:txBody>
        </p:sp>
        <p:pic>
          <p:nvPicPr>
            <p:cNvPr id="2053" name="Picture 5"/>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881405" y="5678753"/>
              <a:ext cx="1146174" cy="112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1287087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0"/>
            <a:ext cx="5181600" cy="672782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28"/>
          <p:cNvGrpSpPr>
            <a:grpSpLocks/>
          </p:cNvGrpSpPr>
          <p:nvPr/>
        </p:nvGrpSpPr>
        <p:grpSpPr bwMode="auto">
          <a:xfrm>
            <a:off x="2895600" y="2562225"/>
            <a:ext cx="1843088" cy="1327150"/>
            <a:chOff x="4800601" y="2504167"/>
            <a:chExt cx="1843313" cy="1328058"/>
          </a:xfrm>
        </p:grpSpPr>
        <p:sp>
          <p:nvSpPr>
            <p:cNvPr id="11" name="Multiply 10"/>
            <p:cNvSpPr/>
            <p:nvPr/>
          </p:nvSpPr>
          <p:spPr bwMode="auto">
            <a:xfrm>
              <a:off x="5029229" y="2880662"/>
              <a:ext cx="152419" cy="1525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13" name="Multiply 12"/>
            <p:cNvSpPr/>
            <p:nvPr/>
          </p:nvSpPr>
          <p:spPr bwMode="auto">
            <a:xfrm>
              <a:off x="5038755" y="3323877"/>
              <a:ext cx="152419" cy="15250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bwMode="auto">
            <a:xfrm>
              <a:off x="4800601" y="2504167"/>
              <a:ext cx="609674"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5410275" y="2504167"/>
              <a:ext cx="657305"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6092984" y="2504167"/>
              <a:ext cx="550930"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Multiply 24"/>
            <p:cNvSpPr/>
            <p:nvPr/>
          </p:nvSpPr>
          <p:spPr bwMode="auto">
            <a:xfrm>
              <a:off x="5697648" y="2728158"/>
              <a:ext cx="150830"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26" name="Multiply 25"/>
            <p:cNvSpPr/>
            <p:nvPr/>
          </p:nvSpPr>
          <p:spPr bwMode="auto">
            <a:xfrm>
              <a:off x="5711937" y="3660658"/>
              <a:ext cx="152419" cy="15250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27" name="Multiply 26"/>
            <p:cNvSpPr/>
            <p:nvPr/>
          </p:nvSpPr>
          <p:spPr bwMode="auto">
            <a:xfrm>
              <a:off x="6308910" y="3061761"/>
              <a:ext cx="152419" cy="152504"/>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7030A0"/>
                  </a:solidFill>
                </a:ln>
                <a:solidFill>
                  <a:srgbClr val="7030A0"/>
                </a:solidFill>
              </a:endParaRPr>
            </a:p>
          </p:txBody>
        </p:sp>
      </p:grpSp>
      <p:sp>
        <p:nvSpPr>
          <p:cNvPr id="28" name="Multiply 27"/>
          <p:cNvSpPr/>
          <p:nvPr/>
        </p:nvSpPr>
        <p:spPr bwMode="auto">
          <a:xfrm>
            <a:off x="4405313" y="3533775"/>
            <a:ext cx="152400" cy="152400"/>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7030A0"/>
                </a:solidFill>
              </a:ln>
              <a:solidFill>
                <a:srgbClr val="7030A0"/>
              </a:solidFill>
            </a:endParaRPr>
          </a:p>
        </p:txBody>
      </p:sp>
      <p:sp>
        <p:nvSpPr>
          <p:cNvPr id="19" name="TextBox 18"/>
          <p:cNvSpPr txBox="1"/>
          <p:nvPr/>
        </p:nvSpPr>
        <p:spPr>
          <a:xfrm>
            <a:off x="2286000" y="98425"/>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8" name="Rectangle 17"/>
          <p:cNvSpPr/>
          <p:nvPr/>
        </p:nvSpPr>
        <p:spPr bwMode="auto">
          <a:xfrm>
            <a:off x="639763" y="1858963"/>
            <a:ext cx="4191000" cy="255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457200" y="2782888"/>
            <a:ext cx="2438400" cy="11223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 name="Picture 22"/>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29" name="TextBox 28"/>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sp>
        <p:nvSpPr>
          <p:cNvPr id="30" name="TextBox 29"/>
          <p:cNvSpPr txBox="1"/>
          <p:nvPr/>
        </p:nvSpPr>
        <p:spPr>
          <a:xfrm>
            <a:off x="5638800" y="2897188"/>
            <a:ext cx="3124200" cy="120015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a:spAutoFit/>
          </a:bodyPr>
          <a:lstStyle/>
          <a:p>
            <a:pPr algn="ctr">
              <a:defRPr/>
            </a:pPr>
            <a:r>
              <a:rPr lang="en-US" sz="2400" dirty="0"/>
              <a:t>Only 2 criteria for each feature.  Revise criteria as you wish.</a:t>
            </a:r>
          </a:p>
        </p:txBody>
      </p:sp>
      <p:sp>
        <p:nvSpPr>
          <p:cNvPr id="32" name="Left-Right Arrow 31"/>
          <p:cNvSpPr/>
          <p:nvPr/>
        </p:nvSpPr>
        <p:spPr>
          <a:xfrm>
            <a:off x="4768850" y="2970213"/>
            <a:ext cx="1250950" cy="34925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71438"/>
            <a:ext cx="5181600" cy="6727825"/>
          </a:xfrm>
          <a:prstGeom prst="rect">
            <a:avLst/>
          </a:prstGeom>
          <a:ln>
            <a:solidFill>
              <a:schemeClr val="tx1"/>
            </a:solidFill>
          </a:ln>
          <a:effectLst>
            <a:outerShdw blurRad="292100" dist="139700" dir="2700000" algn="tl" rotWithShape="0">
              <a:srgbClr val="333333">
                <a:alpha val="65000"/>
              </a:srgbClr>
            </a:outerShdw>
          </a:effectLst>
        </p:spPr>
      </p:pic>
      <p:sp>
        <p:nvSpPr>
          <p:cNvPr id="58" name="TextBox 57"/>
          <p:cNvSpPr txBox="1"/>
          <p:nvPr/>
        </p:nvSpPr>
        <p:spPr>
          <a:xfrm>
            <a:off x="2286000" y="1016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grpSp>
        <p:nvGrpSpPr>
          <p:cNvPr id="2" name="Group 64"/>
          <p:cNvGrpSpPr>
            <a:grpSpLocks/>
          </p:cNvGrpSpPr>
          <p:nvPr/>
        </p:nvGrpSpPr>
        <p:grpSpPr bwMode="auto">
          <a:xfrm>
            <a:off x="2881313" y="2633663"/>
            <a:ext cx="1844675" cy="1328737"/>
            <a:chOff x="4800601" y="2558142"/>
            <a:chExt cx="1843313" cy="1328058"/>
          </a:xfrm>
        </p:grpSpPr>
        <p:sp>
          <p:nvSpPr>
            <p:cNvPr id="66" name="Multiply 65"/>
            <p:cNvSpPr/>
            <p:nvPr/>
          </p:nvSpPr>
          <p:spPr bwMode="auto">
            <a:xfrm>
              <a:off x="5029032" y="2910387"/>
              <a:ext cx="152287" cy="15232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67" name="Multiply 66"/>
            <p:cNvSpPr/>
            <p:nvPr/>
          </p:nvSpPr>
          <p:spPr bwMode="auto">
            <a:xfrm>
              <a:off x="5038550" y="3353073"/>
              <a:ext cx="152287" cy="15232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Rectangle 67"/>
            <p:cNvSpPr/>
            <p:nvPr/>
          </p:nvSpPr>
          <p:spPr bwMode="auto">
            <a:xfrm>
              <a:off x="4800601" y="2558142"/>
              <a:ext cx="609150"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ectangle 68"/>
            <p:cNvSpPr/>
            <p:nvPr/>
          </p:nvSpPr>
          <p:spPr bwMode="auto">
            <a:xfrm>
              <a:off x="5409751" y="2558142"/>
              <a:ext cx="658326"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bwMode="auto">
            <a:xfrm>
              <a:off x="6091872" y="2558142"/>
              <a:ext cx="552042"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Multiply 70"/>
            <p:cNvSpPr/>
            <p:nvPr/>
          </p:nvSpPr>
          <p:spPr bwMode="auto">
            <a:xfrm>
              <a:off x="5696876" y="2786625"/>
              <a:ext cx="152287" cy="152322"/>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72" name="Multiply 71"/>
            <p:cNvSpPr/>
            <p:nvPr/>
          </p:nvSpPr>
          <p:spPr bwMode="auto">
            <a:xfrm>
              <a:off x="5711153" y="3705317"/>
              <a:ext cx="152287" cy="152322"/>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73" name="Multiply 72"/>
            <p:cNvSpPr/>
            <p:nvPr/>
          </p:nvSpPr>
          <p:spPr bwMode="auto">
            <a:xfrm>
              <a:off x="6325062" y="3105549"/>
              <a:ext cx="152287" cy="152322"/>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7030A0"/>
                  </a:solidFill>
                </a:ln>
                <a:solidFill>
                  <a:srgbClr val="7030A0"/>
                </a:solidFill>
              </a:endParaRPr>
            </a:p>
          </p:txBody>
        </p:sp>
      </p:grpSp>
      <p:sp>
        <p:nvSpPr>
          <p:cNvPr id="23" name="Multiply 22"/>
          <p:cNvSpPr/>
          <p:nvPr/>
        </p:nvSpPr>
        <p:spPr bwMode="auto">
          <a:xfrm>
            <a:off x="4383088" y="3600450"/>
            <a:ext cx="152400" cy="152400"/>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7030A0"/>
                </a:solidFill>
              </a:ln>
              <a:solidFill>
                <a:srgbClr val="7030A0"/>
              </a:solidFill>
            </a:endParaRPr>
          </a:p>
        </p:txBody>
      </p:sp>
      <p:sp>
        <p:nvSpPr>
          <p:cNvPr id="24" name="Rectangle 23"/>
          <p:cNvSpPr/>
          <p:nvPr/>
        </p:nvSpPr>
        <p:spPr bwMode="auto">
          <a:xfrm>
            <a:off x="639763" y="1927225"/>
            <a:ext cx="4191000" cy="255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457200" y="2868613"/>
            <a:ext cx="2438400" cy="11239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 name="Picture 25"/>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27" name="TextBox 26"/>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sp>
        <p:nvSpPr>
          <p:cNvPr id="29" name="Oval 28"/>
          <p:cNvSpPr/>
          <p:nvPr/>
        </p:nvSpPr>
        <p:spPr>
          <a:xfrm>
            <a:off x="903514" y="2873828"/>
            <a:ext cx="381000" cy="1524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96686" y="3004458"/>
            <a:ext cx="511628" cy="130628"/>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562600" y="2897188"/>
            <a:ext cx="3448050" cy="19389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defRPr/>
            </a:pPr>
            <a:r>
              <a:rPr lang="en-US" sz="2400" dirty="0" smtClean="0"/>
              <a:t> Only </a:t>
            </a:r>
            <a:r>
              <a:rPr lang="en-US" sz="2400" dirty="0"/>
              <a:t>2 criteria for each feature.  Revise criteria as you wish</a:t>
            </a:r>
            <a:r>
              <a:rPr lang="en-US" sz="2400" dirty="0" smtClean="0"/>
              <a:t>.  </a:t>
            </a:r>
            <a:r>
              <a:rPr lang="en-US" sz="2400" b="1" dirty="0" smtClean="0">
                <a:solidFill>
                  <a:srgbClr val="0000FF"/>
                </a:solidFill>
              </a:rPr>
              <a:t>Circle, underline, or highlight KEY WORDS.</a:t>
            </a:r>
            <a:endParaRPr lang="en-US" sz="2400" b="1" dirty="0">
              <a:solidFill>
                <a:srgbClr val="0000FF"/>
              </a:solidFill>
            </a:endParaRPr>
          </a:p>
        </p:txBody>
      </p:sp>
      <p:sp>
        <p:nvSpPr>
          <p:cNvPr id="28" name="Left-Right Arrow 27"/>
          <p:cNvSpPr/>
          <p:nvPr/>
        </p:nvSpPr>
        <p:spPr>
          <a:xfrm>
            <a:off x="4845050" y="2970213"/>
            <a:ext cx="946150" cy="34925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6"/>
          <p:cNvGrpSpPr>
            <a:grpSpLocks/>
          </p:cNvGrpSpPr>
          <p:nvPr/>
        </p:nvGrpSpPr>
        <p:grpSpPr bwMode="auto">
          <a:xfrm>
            <a:off x="76200" y="71438"/>
            <a:ext cx="5181600" cy="6727825"/>
            <a:chOff x="533400" y="130175"/>
            <a:chExt cx="5181600" cy="6727825"/>
          </a:xfrm>
        </p:grpSpPr>
        <p:pic>
          <p:nvPicPr>
            <p:cNvPr id="4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130175"/>
              <a:ext cx="5181600" cy="6727825"/>
            </a:xfrm>
            <a:prstGeom prst="rect">
              <a:avLst/>
            </a:prstGeom>
            <a:ln>
              <a:solidFill>
                <a:schemeClr val="tx1"/>
              </a:solidFill>
            </a:ln>
            <a:effectLst>
              <a:outerShdw blurRad="292100" dist="139700" dir="2700000" algn="tl" rotWithShape="0">
                <a:srgbClr val="333333">
                  <a:alpha val="65000"/>
                </a:srgbClr>
              </a:outerShdw>
            </a:effectLst>
          </p:spPr>
        </p:pic>
        <p:sp>
          <p:nvSpPr>
            <p:cNvPr id="71703" name="TextBox 15"/>
            <p:cNvSpPr txBox="1">
              <a:spLocks noChangeArrowheads="1"/>
            </p:cNvSpPr>
            <p:nvPr/>
          </p:nvSpPr>
          <p:spPr bwMode="auto">
            <a:xfrm>
              <a:off x="990600" y="4038601"/>
              <a:ext cx="2438400" cy="276999"/>
            </a:xfrm>
            <a:prstGeom prst="rect">
              <a:avLst/>
            </a:prstGeom>
            <a:noFill/>
            <a:ln w="9525">
              <a:noFill/>
              <a:miter lim="800000"/>
              <a:headEnd/>
              <a:tailEnd/>
            </a:ln>
          </p:spPr>
          <p:txBody>
            <a:bodyPr>
              <a:spAutoFit/>
            </a:bodyPr>
            <a:lstStyle/>
            <a:p>
              <a:r>
                <a:rPr lang="en-US" sz="1200" b="1" i="1">
                  <a:solidFill>
                    <a:srgbClr val="FF0000"/>
                  </a:solidFill>
                </a:rPr>
                <a:t>Waves</a:t>
              </a:r>
              <a:r>
                <a:rPr lang="en-US" sz="1200" b="1">
                  <a:solidFill>
                    <a:srgbClr val="FF0000"/>
                  </a:solidFill>
                </a:rPr>
                <a:t> of Sand-sized particles</a:t>
              </a:r>
            </a:p>
          </p:txBody>
        </p:sp>
        <p:sp>
          <p:nvSpPr>
            <p:cNvPr id="71704" name="TextBox 17"/>
            <p:cNvSpPr txBox="1">
              <a:spLocks noChangeArrowheads="1"/>
            </p:cNvSpPr>
            <p:nvPr/>
          </p:nvSpPr>
          <p:spPr bwMode="auto">
            <a:xfrm>
              <a:off x="1219200" y="4506138"/>
              <a:ext cx="2209800" cy="276999"/>
            </a:xfrm>
            <a:prstGeom prst="rect">
              <a:avLst/>
            </a:prstGeom>
            <a:noFill/>
            <a:ln w="9525">
              <a:noFill/>
              <a:miter lim="800000"/>
              <a:headEnd/>
              <a:tailEnd/>
            </a:ln>
          </p:spPr>
          <p:txBody>
            <a:bodyPr>
              <a:spAutoFit/>
            </a:bodyPr>
            <a:lstStyle/>
            <a:p>
              <a:r>
                <a:rPr lang="en-US" sz="1200" b="1" i="1">
                  <a:solidFill>
                    <a:srgbClr val="7030A0"/>
                  </a:solidFill>
                </a:rPr>
                <a:t>Scratches</a:t>
              </a:r>
              <a:r>
                <a:rPr lang="en-US" sz="1200" b="1">
                  <a:solidFill>
                    <a:srgbClr val="7030A0"/>
                  </a:solidFill>
                </a:rPr>
                <a:t> on the surface</a:t>
              </a:r>
            </a:p>
          </p:txBody>
        </p:sp>
        <p:sp>
          <p:nvSpPr>
            <p:cNvPr id="71705" name="TextBox 18"/>
            <p:cNvSpPr txBox="1">
              <a:spLocks noChangeArrowheads="1"/>
            </p:cNvSpPr>
            <p:nvPr/>
          </p:nvSpPr>
          <p:spPr bwMode="auto">
            <a:xfrm>
              <a:off x="1219200" y="4277538"/>
              <a:ext cx="2133600" cy="276999"/>
            </a:xfrm>
            <a:prstGeom prst="rect">
              <a:avLst/>
            </a:prstGeom>
            <a:noFill/>
            <a:ln w="9525">
              <a:noFill/>
              <a:miter lim="800000"/>
              <a:headEnd/>
              <a:tailEnd/>
            </a:ln>
          </p:spPr>
          <p:txBody>
            <a:bodyPr>
              <a:spAutoFit/>
            </a:bodyPr>
            <a:lstStyle/>
            <a:p>
              <a:r>
                <a:rPr lang="en-US" sz="1200" b="1">
                  <a:solidFill>
                    <a:srgbClr val="00B050"/>
                  </a:solidFill>
                </a:rPr>
                <a:t>Looks like a </a:t>
              </a:r>
              <a:r>
                <a:rPr lang="en-US" sz="1200" b="1" i="1">
                  <a:solidFill>
                    <a:srgbClr val="00B050"/>
                  </a:solidFill>
                </a:rPr>
                <a:t>smudge</a:t>
              </a:r>
            </a:p>
          </p:txBody>
        </p:sp>
        <p:sp>
          <p:nvSpPr>
            <p:cNvPr id="54" name="Multiply 53"/>
            <p:cNvSpPr/>
            <p:nvPr/>
          </p:nvSpPr>
          <p:spPr bwMode="auto">
            <a:xfrm>
              <a:off x="3581400" y="4068762"/>
              <a:ext cx="152400" cy="1524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Multiply 54"/>
            <p:cNvSpPr/>
            <p:nvPr/>
          </p:nvSpPr>
          <p:spPr bwMode="auto">
            <a:xfrm>
              <a:off x="4830763" y="4564062"/>
              <a:ext cx="152400" cy="152400"/>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56" name="Multiply 55"/>
            <p:cNvSpPr/>
            <p:nvPr/>
          </p:nvSpPr>
          <p:spPr bwMode="auto">
            <a:xfrm>
              <a:off x="4267200" y="4325937"/>
              <a:ext cx="152400" cy="152400"/>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8" name="TextBox 57"/>
          <p:cNvSpPr txBox="1"/>
          <p:nvPr/>
        </p:nvSpPr>
        <p:spPr>
          <a:xfrm>
            <a:off x="2286000" y="1016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grpSp>
        <p:nvGrpSpPr>
          <p:cNvPr id="3" name="Group 64"/>
          <p:cNvGrpSpPr>
            <a:grpSpLocks/>
          </p:cNvGrpSpPr>
          <p:nvPr/>
        </p:nvGrpSpPr>
        <p:grpSpPr bwMode="auto">
          <a:xfrm>
            <a:off x="2881313" y="2633663"/>
            <a:ext cx="1844675" cy="1328737"/>
            <a:chOff x="4800601" y="2558142"/>
            <a:chExt cx="1843313" cy="1328058"/>
          </a:xfrm>
        </p:grpSpPr>
        <p:sp>
          <p:nvSpPr>
            <p:cNvPr id="66" name="Multiply 65"/>
            <p:cNvSpPr/>
            <p:nvPr/>
          </p:nvSpPr>
          <p:spPr bwMode="auto">
            <a:xfrm>
              <a:off x="5029032" y="2910387"/>
              <a:ext cx="152287" cy="15232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67" name="Multiply 66"/>
            <p:cNvSpPr/>
            <p:nvPr/>
          </p:nvSpPr>
          <p:spPr bwMode="auto">
            <a:xfrm>
              <a:off x="5038550" y="3353073"/>
              <a:ext cx="152287" cy="15232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Rectangle 67"/>
            <p:cNvSpPr/>
            <p:nvPr/>
          </p:nvSpPr>
          <p:spPr bwMode="auto">
            <a:xfrm>
              <a:off x="4800601" y="2558142"/>
              <a:ext cx="609150"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ectangle 68"/>
            <p:cNvSpPr/>
            <p:nvPr/>
          </p:nvSpPr>
          <p:spPr bwMode="auto">
            <a:xfrm>
              <a:off x="5409751" y="2558142"/>
              <a:ext cx="658326"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bwMode="auto">
            <a:xfrm>
              <a:off x="6091872" y="2558142"/>
              <a:ext cx="552042"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Multiply 70"/>
            <p:cNvSpPr/>
            <p:nvPr/>
          </p:nvSpPr>
          <p:spPr bwMode="auto">
            <a:xfrm>
              <a:off x="5696876" y="2786625"/>
              <a:ext cx="152287" cy="152322"/>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72" name="Multiply 71"/>
            <p:cNvSpPr/>
            <p:nvPr/>
          </p:nvSpPr>
          <p:spPr bwMode="auto">
            <a:xfrm>
              <a:off x="5711153" y="3705317"/>
              <a:ext cx="152287" cy="152322"/>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73" name="Multiply 72"/>
            <p:cNvSpPr/>
            <p:nvPr/>
          </p:nvSpPr>
          <p:spPr bwMode="auto">
            <a:xfrm>
              <a:off x="6325062" y="3105549"/>
              <a:ext cx="152287" cy="152322"/>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7030A0"/>
                  </a:solidFill>
                </a:ln>
                <a:solidFill>
                  <a:srgbClr val="7030A0"/>
                </a:solidFill>
              </a:endParaRPr>
            </a:p>
          </p:txBody>
        </p:sp>
      </p:grpSp>
      <p:sp>
        <p:nvSpPr>
          <p:cNvPr id="23" name="Multiply 22"/>
          <p:cNvSpPr/>
          <p:nvPr/>
        </p:nvSpPr>
        <p:spPr bwMode="auto">
          <a:xfrm>
            <a:off x="4383088" y="3600450"/>
            <a:ext cx="152400" cy="152400"/>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7030A0"/>
                </a:solidFill>
              </a:ln>
              <a:solidFill>
                <a:srgbClr val="7030A0"/>
              </a:solidFill>
            </a:endParaRPr>
          </a:p>
        </p:txBody>
      </p:sp>
      <p:sp>
        <p:nvSpPr>
          <p:cNvPr id="24" name="Rectangle 23"/>
          <p:cNvSpPr/>
          <p:nvPr/>
        </p:nvSpPr>
        <p:spPr bwMode="auto">
          <a:xfrm>
            <a:off x="639763" y="1927225"/>
            <a:ext cx="4191000" cy="255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457200" y="2868613"/>
            <a:ext cx="2438400" cy="11239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 name="Picture 25"/>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27" name="TextBox 26"/>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sp>
        <p:nvSpPr>
          <p:cNvPr id="30" name="TextBox 29"/>
          <p:cNvSpPr txBox="1"/>
          <p:nvPr/>
        </p:nvSpPr>
        <p:spPr>
          <a:xfrm>
            <a:off x="5051425" y="5018088"/>
            <a:ext cx="3352800" cy="83099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a:spAutoFit/>
          </a:bodyPr>
          <a:lstStyle/>
          <a:p>
            <a:pPr algn="ctr">
              <a:defRPr/>
            </a:pPr>
            <a:r>
              <a:rPr lang="en-US" sz="2400" dirty="0"/>
              <a:t>Write your own descriptions </a:t>
            </a:r>
            <a:r>
              <a:rPr lang="en-US" sz="2400" dirty="0" smtClean="0"/>
              <a:t>(optional).</a:t>
            </a:r>
            <a:endParaRPr lang="en-US" sz="2400" dirty="0"/>
          </a:p>
        </p:txBody>
      </p:sp>
      <p:sp>
        <p:nvSpPr>
          <p:cNvPr id="31" name="Left-Right Arrow 30"/>
          <p:cNvSpPr/>
          <p:nvPr/>
        </p:nvSpPr>
        <p:spPr>
          <a:xfrm rot="799426">
            <a:off x="2749550" y="4759325"/>
            <a:ext cx="2916238" cy="341313"/>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903514" y="2873828"/>
            <a:ext cx="381000" cy="1524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96686" y="3004458"/>
            <a:ext cx="511628" cy="130628"/>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562600" y="2897188"/>
            <a:ext cx="3448050" cy="19389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defRPr/>
            </a:pPr>
            <a:r>
              <a:rPr lang="en-US" sz="2400" dirty="0" smtClean="0"/>
              <a:t> Only </a:t>
            </a:r>
            <a:r>
              <a:rPr lang="en-US" sz="2400" dirty="0"/>
              <a:t>2 criteria for each feature.  Revise criteria as you wish</a:t>
            </a:r>
            <a:r>
              <a:rPr lang="en-US" sz="2400" dirty="0" smtClean="0"/>
              <a:t>.  </a:t>
            </a:r>
            <a:r>
              <a:rPr lang="en-US" sz="2400" b="1" dirty="0" smtClean="0">
                <a:solidFill>
                  <a:srgbClr val="0000FF"/>
                </a:solidFill>
              </a:rPr>
              <a:t>Circle, underline, or highlight KEY WORDS.</a:t>
            </a:r>
            <a:endParaRPr lang="en-US" sz="2400" b="1" dirty="0">
              <a:solidFill>
                <a:srgbClr val="0000FF"/>
              </a:solidFill>
            </a:endParaRPr>
          </a:p>
        </p:txBody>
      </p:sp>
      <p:sp>
        <p:nvSpPr>
          <p:cNvPr id="33" name="Left-Right Arrow 32"/>
          <p:cNvSpPr/>
          <p:nvPr/>
        </p:nvSpPr>
        <p:spPr>
          <a:xfrm>
            <a:off x="4845050" y="2970213"/>
            <a:ext cx="946150" cy="34925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71438"/>
            <a:ext cx="5181600" cy="6727825"/>
          </a:xfrm>
          <a:prstGeom prst="rect">
            <a:avLst/>
          </a:prstGeom>
          <a:ln>
            <a:solidFill>
              <a:schemeClr val="tx1"/>
            </a:solidFill>
          </a:ln>
          <a:effectLst>
            <a:outerShdw blurRad="292100" dist="139700" dir="2700000" algn="tl" rotWithShape="0">
              <a:srgbClr val="333333">
                <a:alpha val="65000"/>
              </a:srgbClr>
            </a:outerShdw>
          </a:effectLst>
        </p:spPr>
      </p:pic>
      <p:sp>
        <p:nvSpPr>
          <p:cNvPr id="58" name="TextBox 57"/>
          <p:cNvSpPr txBox="1"/>
          <p:nvPr/>
        </p:nvSpPr>
        <p:spPr>
          <a:xfrm>
            <a:off x="2286000" y="1016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24" name="Rectangle 23"/>
          <p:cNvSpPr/>
          <p:nvPr/>
        </p:nvSpPr>
        <p:spPr>
          <a:xfrm>
            <a:off x="3451225" y="5024438"/>
            <a:ext cx="1273175" cy="6492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bwMode="auto">
          <a:xfrm>
            <a:off x="639763" y="1927225"/>
            <a:ext cx="4191000" cy="255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27650" y="665163"/>
            <a:ext cx="3770313" cy="6040437"/>
          </a:xfrm>
          <a:prstGeom prst="rect">
            <a:avLst/>
          </a:prstGeom>
          <a:ln>
            <a:solidFill>
              <a:schemeClr val="tx1"/>
            </a:solidFill>
          </a:ln>
          <a:effectLst>
            <a:outerShdw blurRad="292100" dist="139700" dir="2700000" algn="tl" rotWithShape="0">
              <a:srgbClr val="333333">
                <a:alpha val="65000"/>
              </a:srgbClr>
            </a:outerShdw>
          </a:effectLst>
        </p:spPr>
      </p:pic>
      <p:sp>
        <p:nvSpPr>
          <p:cNvPr id="33" name="TextBox 32"/>
          <p:cNvSpPr txBox="1"/>
          <p:nvPr/>
        </p:nvSpPr>
        <p:spPr>
          <a:xfrm>
            <a:off x="5324475" y="55563"/>
            <a:ext cx="3810000" cy="554037"/>
          </a:xfrm>
          <a:prstGeom prst="rect">
            <a:avLst/>
          </a:prstGeom>
          <a:solidFill>
            <a:schemeClr val="accent3">
              <a:lumMod val="40000"/>
              <a:lumOff val="60000"/>
            </a:schemeClr>
          </a:solidFill>
          <a:ln>
            <a:solidFill>
              <a:schemeClr val="tx1"/>
            </a:solidFill>
          </a:ln>
        </p:spPr>
        <p:txBody>
          <a:bodyPr>
            <a:spAutoFit/>
          </a:bodyPr>
          <a:lstStyle/>
          <a:p>
            <a:pPr>
              <a:defRPr/>
            </a:pPr>
            <a:r>
              <a:rPr lang="en-US" sz="3000" b="1" dirty="0"/>
              <a:t>IMPACT FEATURES</a:t>
            </a:r>
          </a:p>
        </p:txBody>
      </p:sp>
      <p:sp>
        <p:nvSpPr>
          <p:cNvPr id="8"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71438"/>
            <a:ext cx="5181600" cy="6727825"/>
          </a:xfrm>
          <a:prstGeom prst="rect">
            <a:avLst/>
          </a:prstGeom>
          <a:ln>
            <a:solidFill>
              <a:schemeClr val="tx1"/>
            </a:solidFill>
          </a:ln>
          <a:effectLst>
            <a:outerShdw blurRad="292100" dist="139700" dir="2700000" algn="tl" rotWithShape="0">
              <a:srgbClr val="333333">
                <a:alpha val="65000"/>
              </a:srgbClr>
            </a:outerShdw>
          </a:effectLst>
        </p:spPr>
      </p:pic>
      <p:sp>
        <p:nvSpPr>
          <p:cNvPr id="58" name="TextBox 57"/>
          <p:cNvSpPr txBox="1"/>
          <p:nvPr/>
        </p:nvSpPr>
        <p:spPr>
          <a:xfrm>
            <a:off x="2286000" y="1016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24" name="Rectangle 23"/>
          <p:cNvSpPr/>
          <p:nvPr/>
        </p:nvSpPr>
        <p:spPr>
          <a:xfrm>
            <a:off x="3451225" y="5024438"/>
            <a:ext cx="1273175" cy="6492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bwMode="auto">
          <a:xfrm>
            <a:off x="639763" y="1927225"/>
            <a:ext cx="4191000" cy="255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734" name="TextBox 29"/>
          <p:cNvSpPr txBox="1">
            <a:spLocks noChangeArrowheads="1"/>
          </p:cNvSpPr>
          <p:nvPr/>
        </p:nvSpPr>
        <p:spPr bwMode="auto">
          <a:xfrm>
            <a:off x="152400" y="5124450"/>
            <a:ext cx="304800" cy="339725"/>
          </a:xfrm>
          <a:prstGeom prst="rect">
            <a:avLst/>
          </a:prstGeom>
          <a:noFill/>
          <a:ln w="9525">
            <a:noFill/>
            <a:miter lim="800000"/>
            <a:headEnd/>
            <a:tailEnd/>
          </a:ln>
        </p:spPr>
        <p:txBody>
          <a:bodyPr>
            <a:spAutoFit/>
          </a:bodyPr>
          <a:lstStyle/>
          <a:p>
            <a:r>
              <a:rPr lang="en-US" sz="1600" b="1"/>
              <a:t>1</a:t>
            </a:r>
          </a:p>
        </p:txBody>
      </p:sp>
      <p:sp>
        <p:nvSpPr>
          <p:cNvPr id="73735" name="TextBox 30"/>
          <p:cNvSpPr txBox="1">
            <a:spLocks noChangeArrowheads="1"/>
          </p:cNvSpPr>
          <p:nvPr/>
        </p:nvSpPr>
        <p:spPr bwMode="auto">
          <a:xfrm>
            <a:off x="152400" y="5383213"/>
            <a:ext cx="304800" cy="339725"/>
          </a:xfrm>
          <a:prstGeom prst="rect">
            <a:avLst/>
          </a:prstGeom>
          <a:noFill/>
          <a:ln w="9525">
            <a:noFill/>
            <a:miter lim="800000"/>
            <a:headEnd/>
            <a:tailEnd/>
          </a:ln>
        </p:spPr>
        <p:txBody>
          <a:bodyPr>
            <a:spAutoFit/>
          </a:bodyPr>
          <a:lstStyle/>
          <a:p>
            <a:r>
              <a:rPr lang="en-US" sz="1600" b="1"/>
              <a:t>2</a:t>
            </a:r>
          </a:p>
        </p:txBody>
      </p:sp>
      <p:pic>
        <p:nvPicPr>
          <p:cNvPr id="3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27650" y="665163"/>
            <a:ext cx="3770313" cy="6040437"/>
          </a:xfrm>
          <a:prstGeom prst="rect">
            <a:avLst/>
          </a:prstGeom>
          <a:ln>
            <a:solidFill>
              <a:schemeClr val="tx1"/>
            </a:solidFill>
          </a:ln>
          <a:effectLst>
            <a:outerShdw blurRad="292100" dist="139700" dir="2700000" algn="tl" rotWithShape="0">
              <a:srgbClr val="333333">
                <a:alpha val="65000"/>
              </a:srgbClr>
            </a:outerShdw>
          </a:effectLst>
        </p:spPr>
      </p:pic>
      <p:sp>
        <p:nvSpPr>
          <p:cNvPr id="33" name="TextBox 32"/>
          <p:cNvSpPr txBox="1"/>
          <p:nvPr/>
        </p:nvSpPr>
        <p:spPr>
          <a:xfrm>
            <a:off x="5324475" y="55563"/>
            <a:ext cx="3810000" cy="554037"/>
          </a:xfrm>
          <a:prstGeom prst="rect">
            <a:avLst/>
          </a:prstGeom>
          <a:solidFill>
            <a:schemeClr val="accent3">
              <a:lumMod val="40000"/>
              <a:lumOff val="60000"/>
            </a:schemeClr>
          </a:solidFill>
          <a:ln>
            <a:solidFill>
              <a:schemeClr val="tx1"/>
            </a:solidFill>
          </a:ln>
        </p:spPr>
        <p:txBody>
          <a:bodyPr>
            <a:spAutoFit/>
          </a:bodyPr>
          <a:lstStyle/>
          <a:p>
            <a:pPr>
              <a:defRPr/>
            </a:pPr>
            <a:r>
              <a:rPr lang="en-US" sz="3000" b="1" dirty="0"/>
              <a:t>IMPACT FEATURES</a:t>
            </a:r>
          </a:p>
        </p:txBody>
      </p:sp>
      <p:sp>
        <p:nvSpPr>
          <p:cNvPr id="11" name="Rectangle 10"/>
          <p:cNvSpPr/>
          <p:nvPr/>
        </p:nvSpPr>
        <p:spPr>
          <a:xfrm>
            <a:off x="479425" y="5181600"/>
            <a:ext cx="2962275" cy="48101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p:cNvSpPr txBox="1"/>
          <p:nvPr/>
        </p:nvSpPr>
        <p:spPr>
          <a:xfrm>
            <a:off x="5715000" y="5029200"/>
            <a:ext cx="2819400" cy="12003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defRPr/>
            </a:pPr>
            <a:r>
              <a:rPr lang="en-US" sz="2400" dirty="0"/>
              <a:t>There </a:t>
            </a:r>
            <a:r>
              <a:rPr lang="en-US" sz="2400" dirty="0" smtClean="0"/>
              <a:t>are </a:t>
            </a:r>
            <a:r>
              <a:rPr lang="en-US" sz="2400" dirty="0"/>
              <a:t>only </a:t>
            </a:r>
            <a:r>
              <a:rPr lang="en-US" sz="2400" dirty="0" smtClean="0"/>
              <a:t>     2 criteria and only 1 feature.</a:t>
            </a:r>
            <a:endParaRPr lang="en-US" sz="2400" dirty="0"/>
          </a:p>
        </p:txBody>
      </p:sp>
      <p:sp>
        <p:nvSpPr>
          <p:cNvPr id="13" name="Left-Right Arrow 12"/>
          <p:cNvSpPr/>
          <p:nvPr/>
        </p:nvSpPr>
        <p:spPr>
          <a:xfrm>
            <a:off x="4768850" y="5154613"/>
            <a:ext cx="1250950" cy="42545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71438"/>
            <a:ext cx="5181600" cy="6727825"/>
          </a:xfrm>
          <a:prstGeom prst="rect">
            <a:avLst/>
          </a:prstGeom>
          <a:ln>
            <a:solidFill>
              <a:schemeClr val="tx1"/>
            </a:solidFill>
          </a:ln>
          <a:effectLst>
            <a:outerShdw blurRad="292100" dist="139700" dir="2700000" algn="tl" rotWithShape="0">
              <a:srgbClr val="333333">
                <a:alpha val="65000"/>
              </a:srgbClr>
            </a:outerShdw>
          </a:effectLst>
        </p:spPr>
      </p:pic>
      <p:sp>
        <p:nvSpPr>
          <p:cNvPr id="58" name="TextBox 57"/>
          <p:cNvSpPr txBox="1"/>
          <p:nvPr/>
        </p:nvSpPr>
        <p:spPr>
          <a:xfrm>
            <a:off x="2286000" y="1016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24" name="Rectangle 23"/>
          <p:cNvSpPr/>
          <p:nvPr/>
        </p:nvSpPr>
        <p:spPr>
          <a:xfrm>
            <a:off x="3451225" y="5024438"/>
            <a:ext cx="1273175" cy="6492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bwMode="auto">
          <a:xfrm>
            <a:off x="639763" y="1927225"/>
            <a:ext cx="4191000" cy="255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758" name="TextBox 29"/>
          <p:cNvSpPr txBox="1">
            <a:spLocks noChangeArrowheads="1"/>
          </p:cNvSpPr>
          <p:nvPr/>
        </p:nvSpPr>
        <p:spPr bwMode="auto">
          <a:xfrm>
            <a:off x="152400" y="5124450"/>
            <a:ext cx="304800" cy="339725"/>
          </a:xfrm>
          <a:prstGeom prst="rect">
            <a:avLst/>
          </a:prstGeom>
          <a:noFill/>
          <a:ln w="9525">
            <a:noFill/>
            <a:miter lim="800000"/>
            <a:headEnd/>
            <a:tailEnd/>
          </a:ln>
        </p:spPr>
        <p:txBody>
          <a:bodyPr>
            <a:spAutoFit/>
          </a:bodyPr>
          <a:lstStyle/>
          <a:p>
            <a:r>
              <a:rPr lang="en-US" sz="1600" b="1"/>
              <a:t>1</a:t>
            </a:r>
          </a:p>
        </p:txBody>
      </p:sp>
      <p:sp>
        <p:nvSpPr>
          <p:cNvPr id="74759" name="TextBox 30"/>
          <p:cNvSpPr txBox="1">
            <a:spLocks noChangeArrowheads="1"/>
          </p:cNvSpPr>
          <p:nvPr/>
        </p:nvSpPr>
        <p:spPr bwMode="auto">
          <a:xfrm>
            <a:off x="152400" y="5383213"/>
            <a:ext cx="304800" cy="339725"/>
          </a:xfrm>
          <a:prstGeom prst="rect">
            <a:avLst/>
          </a:prstGeom>
          <a:noFill/>
          <a:ln w="9525">
            <a:noFill/>
            <a:miter lim="800000"/>
            <a:headEnd/>
            <a:tailEnd/>
          </a:ln>
        </p:spPr>
        <p:txBody>
          <a:bodyPr>
            <a:spAutoFit/>
          </a:bodyPr>
          <a:lstStyle/>
          <a:p>
            <a:r>
              <a:rPr lang="en-US" sz="1600" b="1"/>
              <a:t>2</a:t>
            </a:r>
          </a:p>
        </p:txBody>
      </p:sp>
      <p:pic>
        <p:nvPicPr>
          <p:cNvPr id="3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27650" y="665163"/>
            <a:ext cx="3770313" cy="6040437"/>
          </a:xfrm>
          <a:prstGeom prst="rect">
            <a:avLst/>
          </a:prstGeom>
          <a:ln>
            <a:solidFill>
              <a:schemeClr val="tx1"/>
            </a:solidFill>
          </a:ln>
          <a:effectLst>
            <a:outerShdw blurRad="292100" dist="139700" dir="2700000" algn="tl" rotWithShape="0">
              <a:srgbClr val="333333">
                <a:alpha val="65000"/>
              </a:srgbClr>
            </a:outerShdw>
          </a:effectLst>
        </p:spPr>
      </p:pic>
      <p:sp>
        <p:nvSpPr>
          <p:cNvPr id="33" name="TextBox 32"/>
          <p:cNvSpPr txBox="1"/>
          <p:nvPr/>
        </p:nvSpPr>
        <p:spPr>
          <a:xfrm>
            <a:off x="5324475" y="55563"/>
            <a:ext cx="3810000" cy="554037"/>
          </a:xfrm>
          <a:prstGeom prst="rect">
            <a:avLst/>
          </a:prstGeom>
          <a:solidFill>
            <a:schemeClr val="accent3">
              <a:lumMod val="40000"/>
              <a:lumOff val="60000"/>
            </a:schemeClr>
          </a:solidFill>
          <a:ln>
            <a:solidFill>
              <a:schemeClr val="tx1"/>
            </a:solidFill>
          </a:ln>
        </p:spPr>
        <p:txBody>
          <a:bodyPr>
            <a:spAutoFit/>
          </a:bodyPr>
          <a:lstStyle/>
          <a:p>
            <a:pPr>
              <a:defRPr/>
            </a:pPr>
            <a:r>
              <a:rPr lang="en-US" sz="3000" b="1" dirty="0"/>
              <a:t>IMPACT FEATURES</a:t>
            </a:r>
          </a:p>
        </p:txBody>
      </p:sp>
      <p:sp>
        <p:nvSpPr>
          <p:cNvPr id="11" name="Rectangle 10"/>
          <p:cNvSpPr/>
          <p:nvPr/>
        </p:nvSpPr>
        <p:spPr>
          <a:xfrm>
            <a:off x="479425" y="5181600"/>
            <a:ext cx="2962275" cy="48101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Multiply 11"/>
          <p:cNvSpPr/>
          <p:nvPr/>
        </p:nvSpPr>
        <p:spPr bwMode="auto">
          <a:xfrm>
            <a:off x="4041775" y="5181600"/>
            <a:ext cx="152400" cy="152400"/>
          </a:xfrm>
          <a:prstGeom prst="mathMultipl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F0"/>
              </a:solidFill>
            </a:endParaRPr>
          </a:p>
        </p:txBody>
      </p:sp>
      <p:sp>
        <p:nvSpPr>
          <p:cNvPr id="13" name="Multiply 12"/>
          <p:cNvSpPr/>
          <p:nvPr/>
        </p:nvSpPr>
        <p:spPr bwMode="auto">
          <a:xfrm>
            <a:off x="4038600" y="5449888"/>
            <a:ext cx="152400" cy="152400"/>
          </a:xfrm>
          <a:prstGeom prst="mathMultipl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F0"/>
              </a:solidFill>
            </a:endParaRPr>
          </a:p>
        </p:txBody>
      </p:sp>
      <p:sp>
        <p:nvSpPr>
          <p:cNvPr id="14" name="TextBox 13"/>
          <p:cNvSpPr txBox="1"/>
          <p:nvPr/>
        </p:nvSpPr>
        <p:spPr>
          <a:xfrm>
            <a:off x="5638800" y="5029200"/>
            <a:ext cx="3505200" cy="15696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defRPr/>
            </a:pPr>
            <a:r>
              <a:rPr lang="en-US" sz="2400" dirty="0"/>
              <a:t>There </a:t>
            </a:r>
            <a:r>
              <a:rPr lang="en-US" sz="2400" dirty="0" smtClean="0"/>
              <a:t>are </a:t>
            </a:r>
            <a:r>
              <a:rPr lang="en-US" sz="2400" dirty="0"/>
              <a:t>only </a:t>
            </a:r>
            <a:r>
              <a:rPr lang="en-US" sz="2400" dirty="0" smtClean="0"/>
              <a:t>2 criteria and 1 feature.  </a:t>
            </a:r>
            <a:endParaRPr lang="en-US" sz="2400" dirty="0"/>
          </a:p>
          <a:p>
            <a:pPr algn="ctr">
              <a:defRPr/>
            </a:pPr>
            <a:r>
              <a:rPr lang="en-US" sz="2400" b="1" dirty="0" smtClean="0">
                <a:solidFill>
                  <a:srgbClr val="0000FF"/>
                </a:solidFill>
              </a:rPr>
              <a:t>Focus on identifying    KEY WORDS.</a:t>
            </a:r>
            <a:endParaRPr lang="en-US" sz="2400" b="1" dirty="0">
              <a:solidFill>
                <a:srgbClr val="0000FF"/>
              </a:solidFill>
            </a:endParaRPr>
          </a:p>
        </p:txBody>
      </p:sp>
      <p:sp>
        <p:nvSpPr>
          <p:cNvPr id="15" name="Left-Right Arrow 14"/>
          <p:cNvSpPr/>
          <p:nvPr/>
        </p:nvSpPr>
        <p:spPr>
          <a:xfrm>
            <a:off x="4768850" y="5154613"/>
            <a:ext cx="1022350" cy="42545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457200" y="5172083"/>
            <a:ext cx="740228" cy="119058"/>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014541" y="5133978"/>
            <a:ext cx="511628" cy="200022"/>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67000" y="5162556"/>
            <a:ext cx="609600" cy="1524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85800" y="5410200"/>
            <a:ext cx="762000" cy="130628"/>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71438"/>
            <a:ext cx="5181600" cy="6727825"/>
          </a:xfrm>
          <a:prstGeom prst="rect">
            <a:avLst/>
          </a:prstGeom>
          <a:ln>
            <a:solidFill>
              <a:schemeClr val="tx1"/>
            </a:solidFill>
          </a:ln>
          <a:effectLst>
            <a:outerShdw blurRad="292100" dist="139700" dir="2700000" algn="tl" rotWithShape="0">
              <a:srgbClr val="333333">
                <a:alpha val="65000"/>
              </a:srgbClr>
            </a:outerShdw>
          </a:effectLst>
        </p:spPr>
      </p:pic>
      <p:sp>
        <p:nvSpPr>
          <p:cNvPr id="58" name="TextBox 57"/>
          <p:cNvSpPr txBox="1"/>
          <p:nvPr/>
        </p:nvSpPr>
        <p:spPr>
          <a:xfrm>
            <a:off x="2286000" y="1016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24" name="Rectangle 23"/>
          <p:cNvSpPr/>
          <p:nvPr/>
        </p:nvSpPr>
        <p:spPr>
          <a:xfrm>
            <a:off x="3451225" y="5024438"/>
            <a:ext cx="1273175" cy="6492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bwMode="auto">
          <a:xfrm>
            <a:off x="639763" y="1927225"/>
            <a:ext cx="4191000" cy="255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758" name="TextBox 29"/>
          <p:cNvSpPr txBox="1">
            <a:spLocks noChangeArrowheads="1"/>
          </p:cNvSpPr>
          <p:nvPr/>
        </p:nvSpPr>
        <p:spPr bwMode="auto">
          <a:xfrm>
            <a:off x="152400" y="5124450"/>
            <a:ext cx="304800" cy="339725"/>
          </a:xfrm>
          <a:prstGeom prst="rect">
            <a:avLst/>
          </a:prstGeom>
          <a:noFill/>
          <a:ln w="9525">
            <a:noFill/>
            <a:miter lim="800000"/>
            <a:headEnd/>
            <a:tailEnd/>
          </a:ln>
        </p:spPr>
        <p:txBody>
          <a:bodyPr>
            <a:spAutoFit/>
          </a:bodyPr>
          <a:lstStyle/>
          <a:p>
            <a:r>
              <a:rPr lang="en-US" sz="1600" b="1"/>
              <a:t>1</a:t>
            </a:r>
          </a:p>
        </p:txBody>
      </p:sp>
      <p:sp>
        <p:nvSpPr>
          <p:cNvPr id="74759" name="TextBox 30"/>
          <p:cNvSpPr txBox="1">
            <a:spLocks noChangeArrowheads="1"/>
          </p:cNvSpPr>
          <p:nvPr/>
        </p:nvSpPr>
        <p:spPr bwMode="auto">
          <a:xfrm>
            <a:off x="152400" y="5383213"/>
            <a:ext cx="304800" cy="339725"/>
          </a:xfrm>
          <a:prstGeom prst="rect">
            <a:avLst/>
          </a:prstGeom>
          <a:noFill/>
          <a:ln w="9525">
            <a:noFill/>
            <a:miter lim="800000"/>
            <a:headEnd/>
            <a:tailEnd/>
          </a:ln>
        </p:spPr>
        <p:txBody>
          <a:bodyPr>
            <a:spAutoFit/>
          </a:bodyPr>
          <a:lstStyle/>
          <a:p>
            <a:r>
              <a:rPr lang="en-US" sz="1600" b="1"/>
              <a:t>2</a:t>
            </a:r>
          </a:p>
        </p:txBody>
      </p:sp>
      <p:pic>
        <p:nvPicPr>
          <p:cNvPr id="3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27650" y="665163"/>
            <a:ext cx="3770313" cy="6040437"/>
          </a:xfrm>
          <a:prstGeom prst="rect">
            <a:avLst/>
          </a:prstGeom>
          <a:ln>
            <a:solidFill>
              <a:schemeClr val="tx1"/>
            </a:solidFill>
          </a:ln>
          <a:effectLst>
            <a:outerShdw blurRad="292100" dist="139700" dir="2700000" algn="tl" rotWithShape="0">
              <a:srgbClr val="333333">
                <a:alpha val="65000"/>
              </a:srgbClr>
            </a:outerShdw>
          </a:effectLst>
        </p:spPr>
      </p:pic>
      <p:sp>
        <p:nvSpPr>
          <p:cNvPr id="33" name="TextBox 32"/>
          <p:cNvSpPr txBox="1"/>
          <p:nvPr/>
        </p:nvSpPr>
        <p:spPr>
          <a:xfrm>
            <a:off x="5324475" y="55563"/>
            <a:ext cx="3810000" cy="554037"/>
          </a:xfrm>
          <a:prstGeom prst="rect">
            <a:avLst/>
          </a:prstGeom>
          <a:solidFill>
            <a:schemeClr val="accent3">
              <a:lumMod val="40000"/>
              <a:lumOff val="60000"/>
            </a:schemeClr>
          </a:solidFill>
          <a:ln>
            <a:solidFill>
              <a:schemeClr val="tx1"/>
            </a:solidFill>
          </a:ln>
        </p:spPr>
        <p:txBody>
          <a:bodyPr>
            <a:spAutoFit/>
          </a:bodyPr>
          <a:lstStyle/>
          <a:p>
            <a:pPr>
              <a:defRPr/>
            </a:pPr>
            <a:r>
              <a:rPr lang="en-US" sz="3000" b="1" dirty="0"/>
              <a:t>IMPACT FEATURES</a:t>
            </a:r>
          </a:p>
        </p:txBody>
      </p:sp>
      <p:sp>
        <p:nvSpPr>
          <p:cNvPr id="11" name="Rectangle 10"/>
          <p:cNvSpPr/>
          <p:nvPr/>
        </p:nvSpPr>
        <p:spPr>
          <a:xfrm>
            <a:off x="479425" y="5181600"/>
            <a:ext cx="2962275" cy="48101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Multiply 11"/>
          <p:cNvSpPr/>
          <p:nvPr/>
        </p:nvSpPr>
        <p:spPr bwMode="auto">
          <a:xfrm>
            <a:off x="4041775" y="5181600"/>
            <a:ext cx="152400" cy="152400"/>
          </a:xfrm>
          <a:prstGeom prst="mathMultipl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F0"/>
              </a:solidFill>
            </a:endParaRPr>
          </a:p>
        </p:txBody>
      </p:sp>
      <p:sp>
        <p:nvSpPr>
          <p:cNvPr id="13" name="Multiply 12"/>
          <p:cNvSpPr/>
          <p:nvPr/>
        </p:nvSpPr>
        <p:spPr bwMode="auto">
          <a:xfrm>
            <a:off x="4038600" y="5449888"/>
            <a:ext cx="152400" cy="152400"/>
          </a:xfrm>
          <a:prstGeom prst="mathMultipl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F0"/>
              </a:solidFill>
            </a:endParaRPr>
          </a:p>
        </p:txBody>
      </p:sp>
      <p:sp>
        <p:nvSpPr>
          <p:cNvPr id="14" name="TextBox 13"/>
          <p:cNvSpPr txBox="1"/>
          <p:nvPr/>
        </p:nvSpPr>
        <p:spPr>
          <a:xfrm>
            <a:off x="5638800" y="5029200"/>
            <a:ext cx="3505200" cy="15696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defRPr/>
            </a:pPr>
            <a:r>
              <a:rPr lang="en-US" sz="2400" dirty="0"/>
              <a:t>There are only 2 criteria and 1 feature.  </a:t>
            </a:r>
          </a:p>
          <a:p>
            <a:pPr algn="ctr">
              <a:defRPr/>
            </a:pPr>
            <a:r>
              <a:rPr lang="en-US" sz="2400" b="1" dirty="0" smtClean="0">
                <a:solidFill>
                  <a:srgbClr val="0000FF"/>
                </a:solidFill>
              </a:rPr>
              <a:t>Focus on identifying    KEY WORDS.</a:t>
            </a:r>
            <a:endParaRPr lang="en-US" sz="2400" b="1" dirty="0">
              <a:solidFill>
                <a:srgbClr val="0000FF"/>
              </a:solidFill>
            </a:endParaRPr>
          </a:p>
        </p:txBody>
      </p:sp>
      <p:sp>
        <p:nvSpPr>
          <p:cNvPr id="15" name="Left-Right Arrow 14"/>
          <p:cNvSpPr/>
          <p:nvPr/>
        </p:nvSpPr>
        <p:spPr>
          <a:xfrm>
            <a:off x="4768850" y="5154613"/>
            <a:ext cx="1022350" cy="42545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457200" y="5172083"/>
            <a:ext cx="740228" cy="119058"/>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014541" y="5133978"/>
            <a:ext cx="511628" cy="200022"/>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67000" y="5162556"/>
            <a:ext cx="609600" cy="1524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85800" y="5410200"/>
            <a:ext cx="762000" cy="130628"/>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5"/>
          <p:cNvSpPr txBox="1">
            <a:spLocks noChangeArrowheads="1"/>
          </p:cNvSpPr>
          <p:nvPr/>
        </p:nvSpPr>
        <p:spPr bwMode="auto">
          <a:xfrm>
            <a:off x="685800" y="5667375"/>
            <a:ext cx="2743200" cy="276225"/>
          </a:xfrm>
          <a:prstGeom prst="rect">
            <a:avLst/>
          </a:prstGeom>
          <a:noFill/>
          <a:ln w="9525">
            <a:noFill/>
            <a:miter lim="800000"/>
            <a:headEnd/>
            <a:tailEnd/>
          </a:ln>
        </p:spPr>
        <p:txBody>
          <a:bodyPr>
            <a:spAutoFit/>
          </a:bodyPr>
          <a:lstStyle/>
          <a:p>
            <a:r>
              <a:rPr lang="en-US" sz="1200" b="1" i="1" dirty="0">
                <a:solidFill>
                  <a:srgbClr val="00B0F0"/>
                </a:solidFill>
              </a:rPr>
              <a:t>Write your own descriptions here!</a:t>
            </a:r>
            <a:endParaRPr lang="en-US" sz="1200" b="1" dirty="0">
              <a:solidFill>
                <a:srgbClr val="00B0F0"/>
              </a:solidFill>
            </a:endParaRPr>
          </a:p>
        </p:txBody>
      </p:sp>
      <p:sp>
        <p:nvSpPr>
          <p:cNvPr id="21"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71438"/>
            <a:ext cx="5181600" cy="6727825"/>
          </a:xfrm>
          <a:prstGeom prst="rect">
            <a:avLst/>
          </a:prstGeom>
          <a:ln>
            <a:solidFill>
              <a:schemeClr val="tx1"/>
            </a:solidFill>
          </a:ln>
          <a:effectLst>
            <a:outerShdw blurRad="292100" dist="139700" dir="2700000" algn="tl" rotWithShape="0">
              <a:srgbClr val="333333">
                <a:alpha val="65000"/>
              </a:srgbClr>
            </a:outerShdw>
          </a:effectLst>
        </p:spPr>
      </p:pic>
      <p:sp>
        <p:nvSpPr>
          <p:cNvPr id="58" name="TextBox 57"/>
          <p:cNvSpPr txBox="1"/>
          <p:nvPr/>
        </p:nvSpPr>
        <p:spPr>
          <a:xfrm>
            <a:off x="2286000" y="1016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grpSp>
        <p:nvGrpSpPr>
          <p:cNvPr id="2" name="Group 64"/>
          <p:cNvGrpSpPr>
            <a:grpSpLocks/>
          </p:cNvGrpSpPr>
          <p:nvPr/>
        </p:nvGrpSpPr>
        <p:grpSpPr bwMode="auto">
          <a:xfrm>
            <a:off x="2881313" y="2633663"/>
            <a:ext cx="1844675" cy="1328737"/>
            <a:chOff x="4800601" y="2558142"/>
            <a:chExt cx="1843313" cy="1328058"/>
          </a:xfrm>
        </p:grpSpPr>
        <p:sp>
          <p:nvSpPr>
            <p:cNvPr id="66" name="Multiply 65"/>
            <p:cNvSpPr/>
            <p:nvPr/>
          </p:nvSpPr>
          <p:spPr bwMode="auto">
            <a:xfrm>
              <a:off x="5029032" y="2910387"/>
              <a:ext cx="152287" cy="15232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67" name="Multiply 66"/>
            <p:cNvSpPr/>
            <p:nvPr/>
          </p:nvSpPr>
          <p:spPr bwMode="auto">
            <a:xfrm>
              <a:off x="5038550" y="3353073"/>
              <a:ext cx="152287" cy="152322"/>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Rectangle 67"/>
            <p:cNvSpPr/>
            <p:nvPr/>
          </p:nvSpPr>
          <p:spPr bwMode="auto">
            <a:xfrm>
              <a:off x="4800601" y="2558142"/>
              <a:ext cx="609150" cy="1328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ectangle 68"/>
            <p:cNvSpPr/>
            <p:nvPr/>
          </p:nvSpPr>
          <p:spPr bwMode="auto">
            <a:xfrm>
              <a:off x="5409751" y="2558142"/>
              <a:ext cx="658326" cy="132805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bwMode="auto">
            <a:xfrm>
              <a:off x="6091872" y="2558142"/>
              <a:ext cx="552042" cy="132805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Multiply 70"/>
            <p:cNvSpPr/>
            <p:nvPr/>
          </p:nvSpPr>
          <p:spPr bwMode="auto">
            <a:xfrm>
              <a:off x="5696876" y="2786625"/>
              <a:ext cx="152287" cy="152322"/>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72" name="Multiply 71"/>
            <p:cNvSpPr/>
            <p:nvPr/>
          </p:nvSpPr>
          <p:spPr bwMode="auto">
            <a:xfrm>
              <a:off x="5711153" y="3705317"/>
              <a:ext cx="152287" cy="152322"/>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73" name="Multiply 72"/>
            <p:cNvSpPr/>
            <p:nvPr/>
          </p:nvSpPr>
          <p:spPr bwMode="auto">
            <a:xfrm>
              <a:off x="6325062" y="3105549"/>
              <a:ext cx="152287" cy="152322"/>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7030A0"/>
                  </a:solidFill>
                </a:ln>
                <a:solidFill>
                  <a:srgbClr val="7030A0"/>
                </a:solidFill>
              </a:endParaRPr>
            </a:p>
          </p:txBody>
        </p:sp>
      </p:grpSp>
      <p:sp>
        <p:nvSpPr>
          <p:cNvPr id="23" name="Multiply 22"/>
          <p:cNvSpPr/>
          <p:nvPr/>
        </p:nvSpPr>
        <p:spPr bwMode="auto">
          <a:xfrm>
            <a:off x="4383088" y="3600450"/>
            <a:ext cx="152400" cy="152400"/>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rgbClr val="7030A0"/>
                </a:solidFill>
              </a:ln>
              <a:solidFill>
                <a:srgbClr val="7030A0"/>
              </a:solidFill>
            </a:endParaRPr>
          </a:p>
        </p:txBody>
      </p:sp>
      <p:sp>
        <p:nvSpPr>
          <p:cNvPr id="24" name="Rectangle 23"/>
          <p:cNvSpPr/>
          <p:nvPr/>
        </p:nvSpPr>
        <p:spPr bwMode="auto">
          <a:xfrm>
            <a:off x="639763" y="1927225"/>
            <a:ext cx="4191000" cy="255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457200" y="2868613"/>
            <a:ext cx="2438400" cy="11239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 name="Picture 25"/>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48288" y="685800"/>
            <a:ext cx="3738562" cy="5943600"/>
          </a:xfrm>
          <a:prstGeom prst="rect">
            <a:avLst/>
          </a:prstGeom>
          <a:ln>
            <a:solidFill>
              <a:schemeClr val="tx1"/>
            </a:solidFill>
          </a:ln>
          <a:effectLst>
            <a:outerShdw blurRad="292100" dist="139700" dir="2700000" algn="tl" rotWithShape="0">
              <a:srgbClr val="333333">
                <a:alpha val="65000"/>
              </a:srgbClr>
            </a:outerShdw>
          </a:effectLst>
        </p:spPr>
      </p:pic>
      <p:sp>
        <p:nvSpPr>
          <p:cNvPr id="27" name="TextBox 26"/>
          <p:cNvSpPr txBox="1"/>
          <p:nvPr/>
        </p:nvSpPr>
        <p:spPr>
          <a:xfrm>
            <a:off x="5324475" y="74613"/>
            <a:ext cx="3810000" cy="523875"/>
          </a:xfrm>
          <a:prstGeom prst="rect">
            <a:avLst/>
          </a:prstGeom>
          <a:solidFill>
            <a:schemeClr val="bg2">
              <a:lumMod val="75000"/>
            </a:schemeClr>
          </a:solidFill>
          <a:ln>
            <a:solidFill>
              <a:schemeClr val="tx1"/>
            </a:solidFill>
          </a:ln>
        </p:spPr>
        <p:txBody>
          <a:bodyPr>
            <a:spAutoFit/>
          </a:bodyPr>
          <a:lstStyle/>
          <a:p>
            <a:pPr>
              <a:defRPr/>
            </a:pPr>
            <a:r>
              <a:rPr lang="en-US" sz="2800" b="1" dirty="0"/>
              <a:t>AEOLIAN FEATURES</a:t>
            </a:r>
          </a:p>
        </p:txBody>
      </p:sp>
      <p:sp>
        <p:nvSpPr>
          <p:cNvPr id="32" name="TextBox 31"/>
          <p:cNvSpPr txBox="1"/>
          <p:nvPr/>
        </p:nvSpPr>
        <p:spPr>
          <a:xfrm>
            <a:off x="5562600" y="2897188"/>
            <a:ext cx="3448050" cy="19389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defRPr/>
            </a:pPr>
            <a:r>
              <a:rPr lang="en-US" sz="2400" dirty="0" smtClean="0"/>
              <a:t> Only </a:t>
            </a:r>
            <a:r>
              <a:rPr lang="en-US" sz="2400" dirty="0"/>
              <a:t>2 criteria for each feature.  Revise criteria as you wish</a:t>
            </a:r>
            <a:r>
              <a:rPr lang="en-US" sz="2400" dirty="0" smtClean="0"/>
              <a:t>.  </a:t>
            </a:r>
            <a:r>
              <a:rPr lang="en-US" sz="2400" b="1" dirty="0" smtClean="0">
                <a:solidFill>
                  <a:srgbClr val="0000FF"/>
                </a:solidFill>
              </a:rPr>
              <a:t>Circle, underline, or highlight KEY WORDS.</a:t>
            </a:r>
            <a:endParaRPr lang="en-US" sz="2400" b="1" dirty="0">
              <a:solidFill>
                <a:srgbClr val="0000FF"/>
              </a:solidFill>
            </a:endParaRPr>
          </a:p>
        </p:txBody>
      </p:sp>
      <p:sp>
        <p:nvSpPr>
          <p:cNvPr id="33" name="Left-Right Arrow 32"/>
          <p:cNvSpPr/>
          <p:nvPr/>
        </p:nvSpPr>
        <p:spPr>
          <a:xfrm>
            <a:off x="4845050" y="2970213"/>
            <a:ext cx="946150" cy="34925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903514" y="2873828"/>
            <a:ext cx="381000" cy="1524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96686" y="3004458"/>
            <a:ext cx="511628" cy="130628"/>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bwMode="auto">
          <a:xfrm>
            <a:off x="76200" y="1314450"/>
            <a:ext cx="5181600" cy="895350"/>
          </a:xfrm>
          <a:prstGeom prst="rect">
            <a:avLst/>
          </a:prstGeom>
          <a:solidFill>
            <a:schemeClr val="bg1"/>
          </a:solidFill>
          <a:ln w="28575">
            <a:solidFill>
              <a:srgbClr val="FF0000"/>
            </a:solidFill>
            <a:miter lim="800000"/>
            <a:headEnd/>
            <a:tailEnd/>
          </a:ln>
          <a:effectLst>
            <a:outerShdw blurRad="50800" dist="38100" dir="2700000" algn="tl" rotWithShape="0">
              <a:prstClr val="black">
                <a:alpha val="40000"/>
              </a:prstClr>
            </a:outerShdw>
          </a:effectLst>
        </p:spPr>
        <p:txBody>
          <a:bodyPr/>
          <a:lstStyle/>
          <a:p>
            <a:pPr algn="ctr">
              <a:spcBef>
                <a:spcPct val="20000"/>
              </a:spcBef>
              <a:defRPr/>
            </a:pPr>
            <a:r>
              <a:rPr lang="en-US" sz="2400" dirty="0" smtClean="0">
                <a:latin typeface="Arial" pitchFamily="34" charset="0"/>
                <a:cs typeface="Arial" pitchFamily="34" charset="0"/>
              </a:rPr>
              <a:t>Select/revise </a:t>
            </a:r>
            <a:r>
              <a:rPr lang="en-US" sz="2400" b="1" u="sng" dirty="0">
                <a:latin typeface="Arial" pitchFamily="34" charset="0"/>
                <a:cs typeface="Arial" pitchFamily="34" charset="0"/>
              </a:rPr>
              <a:t>2 CRITERIA</a:t>
            </a:r>
            <a:r>
              <a:rPr lang="en-US" sz="2400" b="1" dirty="0">
                <a:latin typeface="Arial" pitchFamily="34" charset="0"/>
                <a:cs typeface="Arial" pitchFamily="34" charset="0"/>
              </a:rPr>
              <a:t> </a:t>
            </a:r>
            <a:r>
              <a:rPr lang="en-US" sz="2400" dirty="0">
                <a:latin typeface="Arial" pitchFamily="34" charset="0"/>
                <a:cs typeface="Arial" pitchFamily="34" charset="0"/>
              </a:rPr>
              <a:t>that best describe </a:t>
            </a:r>
            <a:r>
              <a:rPr lang="en-US" sz="2400" b="1" u="sng" dirty="0">
                <a:latin typeface="Arial" pitchFamily="34" charset="0"/>
                <a:cs typeface="Arial" pitchFamily="34" charset="0"/>
              </a:rPr>
              <a:t>each feature</a:t>
            </a:r>
            <a:r>
              <a:rPr lang="en-US" sz="2400" dirty="0" smtClean="0">
                <a:latin typeface="Arial" pitchFamily="34" charset="0"/>
                <a:cs typeface="Arial" pitchFamily="34" charset="0"/>
              </a:rPr>
              <a:t>. </a:t>
            </a:r>
            <a:endParaRPr lang="en-US" sz="2000" i="1" dirty="0">
              <a:latin typeface="+mn-lt"/>
            </a:endParaRPr>
          </a:p>
          <a:p>
            <a:pPr marL="342900" indent="-342900" algn="ctr">
              <a:spcBef>
                <a:spcPct val="20000"/>
              </a:spcBef>
              <a:buFont typeface="Arial" charset="0"/>
              <a:buNone/>
              <a:defRPr/>
            </a:pPr>
            <a:endParaRPr lang="en-US" sz="2000" i="1" dirty="0">
              <a:latin typeface="+mn-lt"/>
            </a:endParaRPr>
          </a:p>
        </p:txBody>
      </p:sp>
    </p:spTree>
    <p:extLst>
      <p:ext uri="{BB962C8B-B14F-4D97-AF65-F5344CB8AC3E}">
        <p14:creationId xmlns:p14="http://schemas.microsoft.com/office/powerpoint/2010/main" val="37210730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53975"/>
            <a:ext cx="5181600" cy="6727825"/>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3"/>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30763" y="57150"/>
            <a:ext cx="4237037" cy="6737350"/>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53975"/>
            <a:ext cx="5181600" cy="6727825"/>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70450" y="28575"/>
            <a:ext cx="4227513" cy="6773863"/>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7406" y="262466"/>
            <a:ext cx="6869188" cy="769441"/>
          </a:xfrm>
          <a:prstGeom prst="rect">
            <a:avLst/>
          </a:prstGeom>
          <a:noFill/>
        </p:spPr>
        <p:txBody>
          <a:bodyPr wrap="none" rtlCol="0">
            <a:spAutoFit/>
          </a:bodyPr>
          <a:lstStyle/>
          <a:p>
            <a:r>
              <a:rPr lang="en-US" sz="4400" dirty="0" smtClean="0"/>
              <a:t>ARES Exploration Science</a:t>
            </a:r>
            <a:endParaRPr lang="en-US" sz="4400" dirty="0"/>
          </a:p>
        </p:txBody>
      </p:sp>
      <p:grpSp>
        <p:nvGrpSpPr>
          <p:cNvPr id="11" name="Group 10"/>
          <p:cNvGrpSpPr/>
          <p:nvPr/>
        </p:nvGrpSpPr>
        <p:grpSpPr>
          <a:xfrm>
            <a:off x="0" y="1241004"/>
            <a:ext cx="9144000" cy="5616996"/>
            <a:chOff x="0" y="1622004"/>
            <a:chExt cx="9144000" cy="5616996"/>
          </a:xfrm>
        </p:grpSpPr>
        <p:sp>
          <p:nvSpPr>
            <p:cNvPr id="9" name="Rectangle 8"/>
            <p:cNvSpPr/>
            <p:nvPr/>
          </p:nvSpPr>
          <p:spPr bwMode="auto">
            <a:xfrm>
              <a:off x="0" y="1622004"/>
              <a:ext cx="9144000" cy="5616996"/>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Arial" pitchFamily="-110" charset="0"/>
                </a:rPr>
                <a:t>   Earth</a:t>
              </a:r>
              <a:r>
                <a:rPr kumimoji="0" lang="en-US" b="0" i="0" u="none" strike="noStrike" cap="none" normalizeH="0" dirty="0" smtClean="0">
                  <a:ln>
                    <a:noFill/>
                  </a:ln>
                  <a:solidFill>
                    <a:schemeClr val="bg1"/>
                  </a:solidFill>
                  <a:effectLst/>
                  <a:latin typeface="Arial" pitchFamily="-110" charset="0"/>
                </a:rPr>
                <a:t> Observations &amp; Space Station Support</a:t>
              </a:r>
            </a:p>
            <a:p>
              <a:pPr marL="0" marR="0" indent="0" algn="l" defTabSz="914400" rtl="0" eaLnBrk="0" fontAlgn="base" latinLnBrk="0" hangingPunct="0">
                <a:lnSpc>
                  <a:spcPct val="100000"/>
                </a:lnSpc>
                <a:spcBef>
                  <a:spcPct val="0"/>
                </a:spcBef>
                <a:spcAft>
                  <a:spcPct val="0"/>
                </a:spcAft>
                <a:buClrTx/>
                <a:buSzTx/>
                <a:buFontTx/>
                <a:buNone/>
                <a:tabLst/>
              </a:pPr>
              <a:endParaRPr lang="en-US" sz="2000" baseline="0" dirty="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dirty="0" smtClean="0">
                <a:ln>
                  <a:noFill/>
                </a:ln>
                <a:solidFill>
                  <a:schemeClr val="bg1"/>
                </a:solidFill>
                <a:effectLst/>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000" baseline="0" dirty="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dirty="0" smtClean="0">
                <a:ln>
                  <a:noFill/>
                </a:ln>
                <a:solidFill>
                  <a:schemeClr val="bg1"/>
                </a:solidFill>
                <a:effectLst/>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000" baseline="0" dirty="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dirty="0" smtClean="0">
                <a:ln>
                  <a:noFill/>
                </a:ln>
                <a:solidFill>
                  <a:schemeClr val="bg1"/>
                </a:solidFill>
                <a:effectLst/>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000" dirty="0" smtClean="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000" baseline="0" dirty="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2000" dirty="0" smtClean="0">
                  <a:solidFill>
                    <a:schemeClr val="bg1"/>
                  </a:solidFill>
                  <a:latin typeface="Arial" pitchFamily="-110" charset="0"/>
                </a:rPr>
                <a:t>	</a:t>
              </a:r>
              <a:r>
                <a:rPr lang="en-US" sz="2000" dirty="0">
                  <a:solidFill>
                    <a:schemeClr val="bg1"/>
                  </a:solidFill>
                  <a:latin typeface="Arial" pitchFamily="-110" charset="0"/>
                </a:rPr>
                <a:t> </a:t>
              </a:r>
              <a:r>
                <a:rPr lang="en-US" sz="2000" dirty="0" smtClean="0">
                  <a:solidFill>
                    <a:schemeClr val="bg1"/>
                  </a:solidFill>
                  <a:latin typeface="Arial" pitchFamily="-110" charset="0"/>
                </a:rPr>
                <a:t>     </a:t>
              </a:r>
              <a:r>
                <a:rPr lang="en-US" sz="2000" baseline="0" dirty="0" smtClean="0">
                  <a:solidFill>
                    <a:schemeClr val="bg1"/>
                  </a:solidFill>
                  <a:latin typeface="Arial" pitchFamily="-110" charset="0"/>
                </a:rPr>
                <a:t>Orbital Debris</a:t>
              </a:r>
            </a:p>
            <a:p>
              <a:pPr marL="0" marR="0" indent="0" algn="l" defTabSz="914400" rtl="0" eaLnBrk="0" fontAlgn="base" latinLnBrk="0" hangingPunct="0">
                <a:lnSpc>
                  <a:spcPct val="100000"/>
                </a:lnSpc>
                <a:spcBef>
                  <a:spcPct val="0"/>
                </a:spcBef>
                <a:spcAft>
                  <a:spcPct val="0"/>
                </a:spcAft>
                <a:buClrTx/>
                <a:buSzTx/>
                <a:buFontTx/>
                <a:buNone/>
                <a:tabLst/>
              </a:pPr>
              <a:endParaRPr lang="en-US" sz="2000" dirty="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000" baseline="0" dirty="0" smtClean="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000" dirty="0">
                <a:solidFill>
                  <a:schemeClr val="bg1"/>
                </a:solidFill>
                <a:latin typeface="Arial" pitchFamily="-110"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2000" dirty="0" smtClean="0">
                  <a:solidFill>
                    <a:schemeClr val="bg1"/>
                  </a:solidFill>
                  <a:latin typeface="Arial" pitchFamily="-110" charset="0"/>
                </a:rPr>
                <a:t>                                                                    </a:t>
              </a:r>
              <a:r>
                <a:rPr lang="en-US" sz="2000" baseline="0" dirty="0" smtClean="0">
                  <a:solidFill>
                    <a:schemeClr val="bg1"/>
                  </a:solidFill>
                  <a:latin typeface="Arial" pitchFamily="-110" charset="0"/>
                </a:rPr>
                <a:t>Exploration</a:t>
              </a:r>
              <a:r>
                <a:rPr lang="en-US" sz="2000" dirty="0" smtClean="0">
                  <a:solidFill>
                    <a:schemeClr val="bg1"/>
                  </a:solidFill>
                  <a:latin typeface="Arial" pitchFamily="-110" charset="0"/>
                </a:rPr>
                <a:t> Science		</a:t>
              </a:r>
            </a:p>
            <a:p>
              <a:pPr marL="0" marR="0" indent="0" algn="l" defTabSz="914400" rtl="0" eaLnBrk="0" fontAlgn="base" latinLnBrk="0" hangingPunct="0">
                <a:lnSpc>
                  <a:spcPct val="100000"/>
                </a:lnSpc>
                <a:spcBef>
                  <a:spcPct val="0"/>
                </a:spcBef>
                <a:spcAft>
                  <a:spcPct val="0"/>
                </a:spcAft>
                <a:buClrTx/>
                <a:buSzTx/>
                <a:buFontTx/>
                <a:buNone/>
                <a:tabLst/>
              </a:pPr>
              <a:r>
                <a:rPr lang="en-US" sz="2000" dirty="0">
                  <a:solidFill>
                    <a:schemeClr val="bg1"/>
                  </a:solidFill>
                  <a:latin typeface="Arial" pitchFamily="-110" charset="0"/>
                </a:rPr>
                <a:t> </a:t>
              </a:r>
              <a:r>
                <a:rPr lang="en-US" sz="2000" dirty="0" smtClean="0">
                  <a:solidFill>
                    <a:schemeClr val="bg1"/>
                  </a:solidFill>
                  <a:latin typeface="Arial" pitchFamily="-110" charset="0"/>
                </a:rPr>
                <a:t>                                                                   - Present and Future</a:t>
              </a:r>
              <a:endParaRPr kumimoji="0" lang="en-US" sz="2000" b="0" i="0" u="none" strike="noStrike" cap="none" normalizeH="0" baseline="0" dirty="0">
                <a:ln>
                  <a:noFill/>
                </a:ln>
                <a:solidFill>
                  <a:schemeClr val="bg1"/>
                </a:solidFill>
                <a:effectLst/>
                <a:latin typeface="Arial" pitchFamily="-110" charset="0"/>
              </a:endParaRP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51833" y="3505200"/>
              <a:ext cx="2662517"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1905000"/>
              <a:ext cx="3091722"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1"/>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347566" y="5361198"/>
              <a:ext cx="1695434" cy="122763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172075" y="1622859"/>
              <a:ext cx="3822034" cy="1434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descr="bees_yr2007"/>
            <p:cNvPicPr>
              <a:picLocks noChangeArrowheads="1"/>
            </p:cNvPicPr>
            <p:nvPr/>
          </p:nvPicPr>
          <p:blipFill>
            <a:blip r:embed="rId6" cstate="email"/>
            <a:srcRect/>
            <a:stretch>
              <a:fillRect/>
            </a:stretch>
          </p:blipFill>
          <p:spPr bwMode="auto">
            <a:xfrm>
              <a:off x="990600" y="4648200"/>
              <a:ext cx="2828925" cy="2416596"/>
            </a:xfrm>
            <a:prstGeom prst="rect">
              <a:avLst/>
            </a:prstGeom>
            <a:noFill/>
            <a:ln w="9525">
              <a:noFill/>
              <a:miter lim="800000"/>
              <a:headEnd/>
              <a:tailEnd/>
            </a:ln>
          </p:spPr>
        </p:pic>
      </p:grpSp>
    </p:spTree>
    <p:extLst>
      <p:ext uri="{BB962C8B-B14F-4D97-AF65-F5344CB8AC3E}">
        <p14:creationId xmlns:p14="http://schemas.microsoft.com/office/powerpoint/2010/main" val="153009130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76800" y="46038"/>
            <a:ext cx="4217988" cy="6735762"/>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2225"/>
            <a:ext cx="4800600" cy="65674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57750" y="47625"/>
            <a:ext cx="4227513" cy="6745288"/>
          </a:xfrm>
          <a:prstGeom prst="rect">
            <a:avLst/>
          </a:prstGeom>
          <a:ln>
            <a:solidFill>
              <a:schemeClr val="tx1"/>
            </a:solidFill>
          </a:ln>
          <a:effectLst>
            <a:outerShdw blurRad="292100" dist="139700" dir="2700000" algn="tl" rotWithShape="0">
              <a:srgbClr val="333333">
                <a:alpha val="65000"/>
              </a:srgbClr>
            </a:outerShdw>
          </a:effectLst>
        </p:spPr>
      </p:pic>
      <p:pic>
        <p:nvPicPr>
          <p:cNvPr id="1587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2225"/>
            <a:ext cx="4800600" cy="65674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31556" y="2850304"/>
            <a:ext cx="2836244" cy="4007695"/>
          </a:xfrm>
          <a:prstGeom prst="rect">
            <a:avLst/>
          </a:prstGeom>
          <a:noFill/>
          <a:ln w="9525">
            <a:noFill/>
            <a:miter lim="800000"/>
            <a:headEnd/>
            <a:tailEnd/>
          </a:ln>
        </p:spPr>
      </p:pic>
      <p:sp>
        <p:nvSpPr>
          <p:cNvPr id="26" name="Title 1"/>
          <p:cNvSpPr txBox="1">
            <a:spLocks/>
          </p:cNvSpPr>
          <p:nvPr/>
        </p:nvSpPr>
        <p:spPr bwMode="auto">
          <a:xfrm>
            <a:off x="457200" y="76200"/>
            <a:ext cx="8229600" cy="868363"/>
          </a:xfrm>
          <a:prstGeom prst="rect">
            <a:avLst/>
          </a:prstGeom>
          <a:noFill/>
          <a:ln w="9525">
            <a:noFill/>
            <a:miter lim="800000"/>
            <a:headEnd/>
            <a:tailEnd/>
          </a:ln>
        </p:spPr>
        <p:txBody>
          <a:bodyPr anchor="ctr"/>
          <a:lstStyle/>
          <a:p>
            <a:pPr algn="ctr">
              <a:defRPr/>
            </a:pPr>
            <a:r>
              <a:rPr lang="en-US" sz="4400" b="1" dirty="0">
                <a:latin typeface="Berlin Sans FB" pitchFamily="34" charset="0"/>
                <a:ea typeface="+mj-ea"/>
                <a:cs typeface="+mj-cs"/>
              </a:rPr>
              <a:t>BLUE MARBLE MATCHES </a:t>
            </a:r>
          </a:p>
        </p:txBody>
      </p:sp>
      <p:sp>
        <p:nvSpPr>
          <p:cNvPr id="27" name="Content Placeholder 2"/>
          <p:cNvSpPr txBox="1">
            <a:spLocks/>
          </p:cNvSpPr>
          <p:nvPr/>
        </p:nvSpPr>
        <p:spPr bwMode="auto">
          <a:xfrm>
            <a:off x="228600" y="753792"/>
            <a:ext cx="8625290" cy="533400"/>
          </a:xfrm>
          <a:prstGeom prst="rect">
            <a:avLst/>
          </a:prstGeom>
          <a:noFill/>
          <a:ln w="9525">
            <a:noFill/>
            <a:miter lim="800000"/>
            <a:headEnd/>
            <a:tailEnd/>
          </a:ln>
        </p:spPr>
        <p:txBody>
          <a:bodyPr/>
          <a:lstStyle/>
          <a:p>
            <a:pPr>
              <a:spcBef>
                <a:spcPct val="20000"/>
              </a:spcBef>
              <a:buFont typeface="Arial" charset="0"/>
              <a:buNone/>
              <a:defRPr/>
            </a:pPr>
            <a:r>
              <a:rPr lang="en-US" sz="3600" dirty="0">
                <a:solidFill>
                  <a:srgbClr val="C00000"/>
                </a:solidFill>
                <a:effectLst>
                  <a:outerShdw blurRad="38100" dist="38100" dir="2700000" algn="tl">
                    <a:srgbClr val="000000">
                      <a:alpha val="43137"/>
                    </a:srgbClr>
                  </a:outerShdw>
                </a:effectLst>
                <a:latin typeface="Arial" pitchFamily="34" charset="0"/>
                <a:cs typeface="Arial" pitchFamily="34" charset="0"/>
              </a:rPr>
              <a:t>Part </a:t>
            </a:r>
            <a:r>
              <a:rPr lang="en-US" sz="36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  Feature Recognition and Review</a:t>
            </a:r>
            <a:endParaRPr lang="en-US" sz="3600" dirty="0">
              <a:effectLst>
                <a:outerShdw blurRad="38100" dist="38100" dir="2700000" algn="tl">
                  <a:srgbClr val="000000">
                    <a:alpha val="43137"/>
                  </a:srgbClr>
                </a:outerShdw>
              </a:effectLst>
              <a:latin typeface="+mn-lt"/>
            </a:endParaRPr>
          </a:p>
          <a:p>
            <a:pPr marL="342900" indent="-342900" algn="just">
              <a:spcBef>
                <a:spcPct val="20000"/>
              </a:spcBef>
              <a:buFont typeface="Arial" charset="0"/>
              <a:buNone/>
              <a:defRPr/>
            </a:pPr>
            <a:endParaRPr lang="en-US" sz="2000" i="1" dirty="0">
              <a:effectLst>
                <a:outerShdw blurRad="38100" dist="38100" dir="2700000" algn="tl">
                  <a:srgbClr val="000000">
                    <a:alpha val="43137"/>
                  </a:srgbClr>
                </a:outerShdw>
              </a:effectLst>
              <a:latin typeface="+mn-lt"/>
            </a:endParaRPr>
          </a:p>
          <a:p>
            <a:pPr marL="342900" indent="-342900" algn="just">
              <a:spcBef>
                <a:spcPct val="20000"/>
              </a:spcBef>
              <a:buFont typeface="Arial" charset="0"/>
              <a:buNone/>
              <a:defRPr/>
            </a:pPr>
            <a:endParaRPr lang="en-US" sz="2000" i="1" dirty="0">
              <a:effectLst>
                <a:outerShdw blurRad="38100" dist="38100" dir="2700000" algn="tl">
                  <a:srgbClr val="000000">
                    <a:alpha val="43137"/>
                  </a:srgbClr>
                </a:outerShdw>
              </a:effectLst>
              <a:latin typeface="+mn-lt"/>
            </a:endParaRPr>
          </a:p>
        </p:txBody>
      </p:sp>
      <p:sp>
        <p:nvSpPr>
          <p:cNvPr id="28" name="TextBox 27"/>
          <p:cNvSpPr txBox="1"/>
          <p:nvPr/>
        </p:nvSpPr>
        <p:spPr>
          <a:xfrm>
            <a:off x="76199" y="2170093"/>
            <a:ext cx="9067801" cy="523220"/>
          </a:xfrm>
          <a:prstGeom prst="rect">
            <a:avLst/>
          </a:prstGeom>
          <a:solidFill>
            <a:schemeClr val="bg1">
              <a:lumMod val="85000"/>
            </a:schemeClr>
          </a:solidFill>
          <a:ln w="28575">
            <a:solidFill>
              <a:schemeClr val="tx1"/>
            </a:solidFill>
          </a:ln>
        </p:spPr>
        <p:txBody>
          <a:bodyPr wrap="square" rtlCol="0">
            <a:spAutoFit/>
          </a:bodyPr>
          <a:lstStyle/>
          <a:p>
            <a:pPr marL="514350" indent="-514350">
              <a:buAutoNum type="arabicPeriod"/>
            </a:pPr>
            <a:r>
              <a:rPr lang="en-US" sz="2800" dirty="0" smtClean="0"/>
              <a:t>Complete </a:t>
            </a:r>
            <a:r>
              <a:rPr lang="en-US" sz="2800" i="1" dirty="0" smtClean="0"/>
              <a:t>Feature Recognition and Review</a:t>
            </a:r>
            <a:r>
              <a:rPr lang="en-US" sz="2800" dirty="0" smtClean="0"/>
              <a:t> handout.</a:t>
            </a:r>
          </a:p>
        </p:txBody>
      </p:sp>
      <p:sp>
        <p:nvSpPr>
          <p:cNvPr id="29" name="Rectangle 28"/>
          <p:cNvSpPr/>
          <p:nvPr/>
        </p:nvSpPr>
        <p:spPr>
          <a:xfrm>
            <a:off x="76200" y="1524000"/>
            <a:ext cx="4355231" cy="584775"/>
          </a:xfrm>
          <a:prstGeom prst="rect">
            <a:avLst/>
          </a:prstGeom>
        </p:spPr>
        <p:txBody>
          <a:bodyPr wrap="none">
            <a:spAutoFit/>
          </a:bodyPr>
          <a:lstStyle/>
          <a:p>
            <a:r>
              <a:rPr lang="en-US" sz="3200" b="1" dirty="0" smtClean="0">
                <a:solidFill>
                  <a:srgbClr val="0000FF"/>
                </a:solidFill>
              </a:rPr>
              <a:t>WHAT YOU WILL DO:</a:t>
            </a:r>
          </a:p>
        </p:txBody>
      </p:sp>
      <p:grpSp>
        <p:nvGrpSpPr>
          <p:cNvPr id="3" name="Group 33"/>
          <p:cNvGrpSpPr/>
          <p:nvPr/>
        </p:nvGrpSpPr>
        <p:grpSpPr>
          <a:xfrm>
            <a:off x="79337" y="2191134"/>
            <a:ext cx="505174" cy="523220"/>
            <a:chOff x="1" y="0"/>
            <a:chExt cx="505174" cy="523220"/>
          </a:xfrm>
        </p:grpSpPr>
        <p:sp>
          <p:nvSpPr>
            <p:cNvPr id="35" name="Rectangle 34"/>
            <p:cNvSpPr/>
            <p:nvPr/>
          </p:nvSpPr>
          <p:spPr>
            <a:xfrm>
              <a:off x="1" y="0"/>
              <a:ext cx="505174" cy="50217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6338" y="0"/>
              <a:ext cx="431644" cy="523220"/>
            </a:xfrm>
            <a:prstGeom prst="rect">
              <a:avLst/>
            </a:prstGeom>
            <a:noFill/>
          </p:spPr>
          <p:txBody>
            <a:bodyPr wrap="square" lIns="91440" tIns="45720" rIns="91440" bIns="45720">
              <a:spAutoFit/>
            </a:bodyPr>
            <a:lstStyle/>
            <a:p>
              <a:pPr algn="ctr"/>
              <a:r>
                <a:rPr lang="en-US"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endParaRPr lang="en-US"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grpSp>
      <p:pic>
        <p:nvPicPr>
          <p:cNvPr id="4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5754" y="2895600"/>
            <a:ext cx="2970846" cy="3832352"/>
          </a:xfrm>
          <a:prstGeom prst="rect">
            <a:avLst/>
          </a:prstGeom>
          <a:noFill/>
          <a:ln w="28575">
            <a:solidFill>
              <a:schemeClr val="tx1"/>
            </a:solidFill>
            <a:miter lim="800000"/>
            <a:headEnd/>
            <a:tailEnd/>
          </a:ln>
        </p:spPr>
      </p:pic>
      <p:pic>
        <p:nvPicPr>
          <p:cNvPr id="43"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429000" y="2850305"/>
            <a:ext cx="2743200" cy="39421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27641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76200" y="1249362"/>
            <a:ext cx="6121400" cy="1874838"/>
          </a:xfrm>
          <a:prstGeom prst="rect">
            <a:avLst/>
          </a:prstGeom>
          <a:noFill/>
          <a:ln w="9525">
            <a:noFill/>
            <a:miter lim="800000"/>
            <a:headEnd/>
            <a:tailEnd/>
          </a:ln>
        </p:spPr>
        <p:txBody>
          <a:bodyPr/>
          <a:lstStyle/>
          <a:p>
            <a:pPr marL="342900" indent="-342900">
              <a:spcBef>
                <a:spcPct val="20000"/>
              </a:spcBef>
              <a:buFont typeface="+mj-lt"/>
              <a:buAutoNum type="arabicPeriod"/>
              <a:tabLst>
                <a:tab pos="234950" algn="l"/>
              </a:tabLst>
              <a:defRPr/>
            </a:pPr>
            <a:r>
              <a:rPr lang="en-US" sz="2000" dirty="0" smtClean="0">
                <a:latin typeface="Arial" pitchFamily="34" charset="0"/>
                <a:cs typeface="Arial" pitchFamily="34" charset="0"/>
              </a:rPr>
              <a:t>Observe EARTH FEATURES images.</a:t>
            </a:r>
          </a:p>
          <a:p>
            <a:pPr marL="342900" indent="-342900">
              <a:spcBef>
                <a:spcPct val="20000"/>
              </a:spcBef>
              <a:buFont typeface="+mj-lt"/>
              <a:buAutoNum type="arabicPeriod"/>
              <a:tabLst>
                <a:tab pos="234950" algn="l"/>
              </a:tabLst>
              <a:defRPr/>
            </a:pPr>
            <a:r>
              <a:rPr lang="en-US" sz="2000" dirty="0" smtClean="0">
                <a:latin typeface="Arial" pitchFamily="34" charset="0"/>
                <a:cs typeface="Arial" pitchFamily="34" charset="0"/>
              </a:rPr>
              <a:t>Decide which </a:t>
            </a:r>
            <a:r>
              <a:rPr lang="en-US" sz="2000" i="1" dirty="0" smtClean="0">
                <a:latin typeface="Arial" pitchFamily="34" charset="0"/>
                <a:cs typeface="Arial" pitchFamily="34" charset="0"/>
              </a:rPr>
              <a:t>geologic </a:t>
            </a:r>
            <a:r>
              <a:rPr lang="en-US" sz="2000" i="1" u="sng" dirty="0" smtClean="0">
                <a:latin typeface="Arial" pitchFamily="34" charset="0"/>
                <a:cs typeface="Arial" pitchFamily="34" charset="0"/>
              </a:rPr>
              <a:t>process</a:t>
            </a:r>
            <a:r>
              <a:rPr lang="en-US" sz="2000" i="1" dirty="0" smtClean="0">
                <a:latin typeface="Arial" pitchFamily="34" charset="0"/>
                <a:cs typeface="Arial" pitchFamily="34" charset="0"/>
              </a:rPr>
              <a:t> </a:t>
            </a:r>
            <a:r>
              <a:rPr lang="en-US" sz="2000" dirty="0" smtClean="0">
                <a:latin typeface="Arial" pitchFamily="34" charset="0"/>
                <a:cs typeface="Arial" pitchFamily="34" charset="0"/>
              </a:rPr>
              <a:t>is represented.</a:t>
            </a:r>
            <a:endParaRPr lang="en-US" sz="2000" dirty="0">
              <a:latin typeface="Arial" pitchFamily="34" charset="0"/>
              <a:cs typeface="Arial" pitchFamily="34" charset="0"/>
            </a:endParaRPr>
          </a:p>
          <a:p>
            <a:pPr marL="342900" indent="-342900">
              <a:spcBef>
                <a:spcPct val="20000"/>
              </a:spcBef>
              <a:buFont typeface="+mj-lt"/>
              <a:buAutoNum type="arabicPeriod"/>
              <a:tabLst>
                <a:tab pos="234950" algn="l"/>
              </a:tabLst>
              <a:defRPr/>
            </a:pPr>
            <a:r>
              <a:rPr lang="en-US" sz="2000" dirty="0">
                <a:latin typeface="Arial" pitchFamily="34" charset="0"/>
                <a:cs typeface="Arial" pitchFamily="34" charset="0"/>
              </a:rPr>
              <a:t>List </a:t>
            </a:r>
            <a:r>
              <a:rPr lang="en-US" sz="2000" b="1" dirty="0">
                <a:solidFill>
                  <a:srgbClr val="0000FF"/>
                </a:solidFill>
                <a:effectLst>
                  <a:outerShdw blurRad="38100" dist="38100" dir="2700000" algn="tl">
                    <a:srgbClr val="000000">
                      <a:alpha val="43137"/>
                    </a:srgbClr>
                  </a:outerShdw>
                </a:effectLst>
                <a:latin typeface="Arial" pitchFamily="34" charset="0"/>
                <a:cs typeface="Arial" pitchFamily="34" charset="0"/>
              </a:rPr>
              <a:t>identification </a:t>
            </a:r>
            <a:r>
              <a:rPr lang="en-US" sz="20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criteria </a:t>
            </a:r>
            <a:r>
              <a:rPr lang="en-US" sz="2000" b="1" u="sng"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KEY</a:t>
            </a:r>
            <a:r>
              <a:rPr lang="en-US" sz="20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000" b="1" u="sng"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WORDS</a:t>
            </a:r>
            <a:r>
              <a:rPr lang="en-US" sz="20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000" dirty="0">
                <a:latin typeface="Arial" pitchFamily="34" charset="0"/>
                <a:cs typeface="Arial" pitchFamily="34" charset="0"/>
              </a:rPr>
              <a:t>that </a:t>
            </a:r>
            <a:r>
              <a:rPr lang="en-US" sz="2000" dirty="0" smtClean="0">
                <a:latin typeface="Arial" pitchFamily="34" charset="0"/>
                <a:cs typeface="Arial" pitchFamily="34" charset="0"/>
              </a:rPr>
              <a:t>best describe </a:t>
            </a:r>
            <a:r>
              <a:rPr lang="en-US" sz="2000" dirty="0">
                <a:latin typeface="Arial" pitchFamily="34" charset="0"/>
                <a:cs typeface="Arial" pitchFamily="34" charset="0"/>
              </a:rPr>
              <a:t>feature.</a:t>
            </a:r>
            <a:endParaRPr lang="en-US" sz="2000" b="1" dirty="0">
              <a:latin typeface="Arial" pitchFamily="34" charset="0"/>
              <a:cs typeface="Arial" pitchFamily="34" charset="0"/>
            </a:endParaRPr>
          </a:p>
          <a:p>
            <a:pPr marL="342900" indent="-342900">
              <a:spcBef>
                <a:spcPct val="20000"/>
              </a:spcBef>
              <a:buFont typeface="+mj-lt"/>
              <a:buAutoNum type="arabicPeriod"/>
              <a:tabLst>
                <a:tab pos="234950" algn="l"/>
              </a:tabLst>
              <a:defRPr/>
            </a:pPr>
            <a:r>
              <a:rPr lang="en-US" sz="2000" dirty="0">
                <a:latin typeface="Arial" pitchFamily="34" charset="0"/>
                <a:cs typeface="Arial" pitchFamily="34" charset="0"/>
              </a:rPr>
              <a:t>Identify </a:t>
            </a:r>
            <a:r>
              <a:rPr lang="en-US" sz="2000" i="1" dirty="0">
                <a:latin typeface="Arial" pitchFamily="34" charset="0"/>
                <a:cs typeface="Arial" pitchFamily="34" charset="0"/>
              </a:rPr>
              <a:t>geologic </a:t>
            </a:r>
            <a:r>
              <a:rPr lang="en-US" sz="2000" i="1" u="sng" dirty="0" smtClean="0">
                <a:latin typeface="Arial" pitchFamily="34" charset="0"/>
                <a:cs typeface="Arial" pitchFamily="34" charset="0"/>
              </a:rPr>
              <a:t>feature</a:t>
            </a:r>
            <a:r>
              <a:rPr lang="en-US" sz="2000" i="1" dirty="0" smtClean="0">
                <a:latin typeface="Arial" pitchFamily="34" charset="0"/>
                <a:cs typeface="Arial" pitchFamily="34" charset="0"/>
              </a:rPr>
              <a:t>. </a:t>
            </a:r>
            <a:endParaRPr lang="en-US" sz="2000" dirty="0">
              <a:latin typeface="Arial" pitchFamily="34" charset="0"/>
              <a:cs typeface="Arial" pitchFamily="34" charset="0"/>
            </a:endParaRPr>
          </a:p>
          <a:p>
            <a:pPr marL="342900" indent="-342900" algn="just">
              <a:spcBef>
                <a:spcPct val="20000"/>
              </a:spcBef>
              <a:buFont typeface="Arial" charset="0"/>
              <a:buNone/>
              <a:defRPr/>
            </a:pPr>
            <a:endParaRPr lang="en-US" dirty="0">
              <a:latin typeface="+mn-lt"/>
            </a:endParaRPr>
          </a:p>
          <a:p>
            <a:pPr marL="342900" indent="-342900" algn="just">
              <a:spcBef>
                <a:spcPct val="20000"/>
              </a:spcBef>
              <a:buFont typeface="Arial" charset="0"/>
              <a:buNone/>
              <a:defRPr/>
            </a:pPr>
            <a:endParaRPr lang="en-US" sz="2000" i="1" dirty="0">
              <a:latin typeface="+mn-lt"/>
            </a:endParaRPr>
          </a:p>
          <a:p>
            <a:pPr marL="342900" indent="-342900" algn="just">
              <a:spcBef>
                <a:spcPct val="20000"/>
              </a:spcBef>
              <a:buFont typeface="Arial" charset="0"/>
              <a:buNone/>
              <a:defRPr/>
            </a:pPr>
            <a:endParaRPr lang="en-US" sz="2000" i="1" dirty="0">
              <a:latin typeface="+mn-lt"/>
            </a:endParaRPr>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996625" y="1449387"/>
            <a:ext cx="3074350" cy="4418013"/>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0" y="0"/>
            <a:ext cx="9143999" cy="1086190"/>
          </a:xfrm>
          <a:prstGeom prst="rect">
            <a:avLst/>
          </a:prstGeom>
          <a:solidFill>
            <a:schemeClr val="bg1">
              <a:lumMod val="85000"/>
            </a:schemeClr>
          </a:solidFill>
          <a:ln>
            <a:solidFill>
              <a:schemeClr val="tx1"/>
            </a:solidFill>
          </a:ln>
        </p:spPr>
        <p:txBody>
          <a:bodyPr>
            <a:noAutofit/>
          </a:bodyPr>
          <a:lstStyle/>
          <a:p>
            <a:pPr algn="ctr" fontAlgn="auto">
              <a:spcAft>
                <a:spcPts val="0"/>
              </a:spcAft>
              <a:defRPr/>
            </a:pPr>
            <a:endParaRPr lang="en-US" sz="1200" dirty="0" smtClean="0">
              <a:solidFill>
                <a:srgbClr val="C00000"/>
              </a:solidFill>
              <a:effectLst>
                <a:outerShdw blurRad="38100" dist="38100" dir="2700000" algn="tl">
                  <a:srgbClr val="000000">
                    <a:alpha val="43137"/>
                  </a:srgbClr>
                </a:outerShdw>
              </a:effectLst>
              <a:latin typeface="Arial" pitchFamily="34" charset="0"/>
              <a:ea typeface="+mj-ea"/>
              <a:cs typeface="Arial" pitchFamily="34" charset="0"/>
            </a:endParaRPr>
          </a:p>
          <a:p>
            <a:pPr algn="ctr" fontAlgn="auto">
              <a:spcAft>
                <a:spcPts val="0"/>
              </a:spcAft>
              <a:defRPr/>
            </a:pPr>
            <a:r>
              <a:rPr lang="en-US" sz="3600" dirty="0" smtClean="0">
                <a:solidFill>
                  <a:srgbClr val="C00000"/>
                </a:solidFill>
                <a:effectLst>
                  <a:outerShdw blurRad="38100" dist="38100" dir="2700000" algn="tl">
                    <a:srgbClr val="000000">
                      <a:alpha val="43137"/>
                    </a:srgbClr>
                  </a:outerShdw>
                </a:effectLst>
                <a:latin typeface="Arial" pitchFamily="34" charset="0"/>
                <a:ea typeface="+mj-ea"/>
                <a:cs typeface="Arial" pitchFamily="34" charset="0"/>
              </a:rPr>
              <a:t>Feature </a:t>
            </a:r>
            <a:r>
              <a:rPr lang="en-US" sz="3600" dirty="0">
                <a:solidFill>
                  <a:srgbClr val="C00000"/>
                </a:solidFill>
                <a:effectLst>
                  <a:outerShdw blurRad="38100" dist="38100" dir="2700000" algn="tl">
                    <a:srgbClr val="000000">
                      <a:alpha val="43137"/>
                    </a:srgbClr>
                  </a:outerShdw>
                </a:effectLst>
                <a:latin typeface="Arial" pitchFamily="34" charset="0"/>
                <a:ea typeface="+mj-ea"/>
                <a:cs typeface="Arial" pitchFamily="34" charset="0"/>
              </a:rPr>
              <a:t>Recognition &amp; </a:t>
            </a:r>
            <a:r>
              <a:rPr lang="en-US" sz="3600" dirty="0" smtClean="0">
                <a:solidFill>
                  <a:srgbClr val="C00000"/>
                </a:solidFill>
                <a:effectLst>
                  <a:outerShdw blurRad="38100" dist="38100" dir="2700000" algn="tl">
                    <a:srgbClr val="000000">
                      <a:alpha val="43137"/>
                    </a:srgbClr>
                  </a:outerShdw>
                </a:effectLst>
                <a:latin typeface="Arial" pitchFamily="34" charset="0"/>
                <a:ea typeface="+mj-ea"/>
                <a:cs typeface="Arial" pitchFamily="34" charset="0"/>
              </a:rPr>
              <a:t>Review Handout</a:t>
            </a:r>
            <a:endParaRPr lang="en-US" sz="3600" dirty="0">
              <a:solidFill>
                <a:srgbClr val="C00000"/>
              </a:solidFill>
              <a:effectLst>
                <a:outerShdw blurRad="38100" dist="38100" dir="2700000" algn="tl">
                  <a:srgbClr val="000000">
                    <a:alpha val="43137"/>
                  </a:srgbClr>
                </a:outerShdw>
              </a:effectLst>
              <a:latin typeface="Arial" pitchFamily="34" charset="0"/>
              <a:ea typeface="+mj-ea"/>
              <a:cs typeface="Arial" pitchFamily="34" charset="0"/>
            </a:endParaRPr>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3322638"/>
            <a:ext cx="2182091" cy="2743200"/>
          </a:xfrm>
          <a:prstGeom prst="rect">
            <a:avLst/>
          </a:prstGeom>
          <a:ln w="38100">
            <a:solidFill>
              <a:srgbClr val="FF0000"/>
            </a:solidFill>
          </a:ln>
          <a:effectLst>
            <a:outerShdw blurRad="292100" dist="139700" dir="2700000" algn="tl" rotWithShape="0">
              <a:srgbClr val="333333">
                <a:alpha val="65000"/>
              </a:srgbClr>
            </a:outerShdw>
          </a:effectLst>
        </p:spPr>
      </p:pic>
      <p:pic>
        <p:nvPicPr>
          <p:cNvPr id="1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32671" y="3322638"/>
            <a:ext cx="2534729" cy="3269766"/>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01423" y="3962400"/>
            <a:ext cx="2198977" cy="2743200"/>
          </a:xfrm>
          <a:prstGeom prst="rect">
            <a:avLst/>
          </a:prstGeom>
          <a:ln w="38100">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87972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1"/>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B27C9250-DA5E-44B7-BED6-12D41727D263}" type="slidenum">
              <a:rPr lang="en-US" smtClean="0"/>
              <a:pPr/>
              <a:t>54</a:t>
            </a:fld>
            <a:endParaRPr lang="en-US" smtClean="0"/>
          </a:p>
        </p:txBody>
      </p:sp>
      <p:pic>
        <p:nvPicPr>
          <p:cNvPr id="1269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6263" y="0"/>
            <a:ext cx="4724400" cy="6789738"/>
          </a:xfrm>
          <a:prstGeom prst="rect">
            <a:avLst/>
          </a:prstGeom>
          <a:ln>
            <a:noFill/>
          </a:ln>
          <a:effectLst>
            <a:outerShdw blurRad="292100" dist="139700" dir="2700000" algn="tl" rotWithShape="0">
              <a:srgbClr val="333333">
                <a:alpha val="65000"/>
              </a:srgbClr>
            </a:outerShdw>
          </a:effectLst>
        </p:spPr>
      </p:pic>
      <p:pic>
        <p:nvPicPr>
          <p:cNvPr id="8295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 y="728663"/>
            <a:ext cx="4724400" cy="6094412"/>
          </a:xfrm>
          <a:prstGeom prst="rect">
            <a:avLst/>
          </a:prstGeom>
          <a:noFill/>
          <a:ln w="28575">
            <a:solidFill>
              <a:schemeClr val="tx1"/>
            </a:solidFill>
            <a:miter lim="800000"/>
            <a:headEnd/>
            <a:tailEnd/>
          </a:ln>
        </p:spPr>
      </p:pic>
      <p:sp>
        <p:nvSpPr>
          <p:cNvPr id="8" name="TextBox 7"/>
          <p:cNvSpPr txBox="1"/>
          <p:nvPr/>
        </p:nvSpPr>
        <p:spPr>
          <a:xfrm>
            <a:off x="1066800" y="762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2" name="Oval 1"/>
          <p:cNvSpPr/>
          <p:nvPr/>
        </p:nvSpPr>
        <p:spPr>
          <a:xfrm>
            <a:off x="533400" y="3505200"/>
            <a:ext cx="304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5267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1"/>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B27C9250-DA5E-44B7-BED6-12D41727D263}" type="slidenum">
              <a:rPr lang="en-US" smtClean="0"/>
              <a:pPr/>
              <a:t>55</a:t>
            </a:fld>
            <a:endParaRPr lang="en-US" smtClean="0"/>
          </a:p>
        </p:txBody>
      </p:sp>
      <p:pic>
        <p:nvPicPr>
          <p:cNvPr id="1269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6263" y="0"/>
            <a:ext cx="4724400" cy="6789738"/>
          </a:xfrm>
          <a:prstGeom prst="rect">
            <a:avLst/>
          </a:prstGeom>
          <a:ln>
            <a:noFill/>
          </a:ln>
          <a:effectLst>
            <a:outerShdw blurRad="292100" dist="139700" dir="2700000" algn="tl" rotWithShape="0">
              <a:srgbClr val="333333">
                <a:alpha val="65000"/>
              </a:srgbClr>
            </a:outerShdw>
          </a:effectLst>
        </p:spPr>
      </p:pic>
      <p:pic>
        <p:nvPicPr>
          <p:cNvPr id="8295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 y="728663"/>
            <a:ext cx="4724400" cy="6094412"/>
          </a:xfrm>
          <a:prstGeom prst="rect">
            <a:avLst/>
          </a:prstGeom>
          <a:noFill/>
          <a:ln w="28575">
            <a:solidFill>
              <a:schemeClr val="tx1"/>
            </a:solidFill>
            <a:miter lim="800000"/>
            <a:headEnd/>
            <a:tailEnd/>
          </a:ln>
        </p:spPr>
      </p:pic>
      <p:sp>
        <p:nvSpPr>
          <p:cNvPr id="8" name="TextBox 7"/>
          <p:cNvSpPr txBox="1"/>
          <p:nvPr/>
        </p:nvSpPr>
        <p:spPr>
          <a:xfrm>
            <a:off x="1066800" y="762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2" name="Oval 1"/>
          <p:cNvSpPr/>
          <p:nvPr/>
        </p:nvSpPr>
        <p:spPr>
          <a:xfrm>
            <a:off x="533400" y="3505200"/>
            <a:ext cx="304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0"/>
          <p:cNvSpPr txBox="1">
            <a:spLocks noChangeArrowheads="1"/>
          </p:cNvSpPr>
          <p:nvPr/>
        </p:nvSpPr>
        <p:spPr bwMode="auto">
          <a:xfrm>
            <a:off x="3597493" y="3487395"/>
            <a:ext cx="1041540" cy="388376"/>
          </a:xfrm>
          <a:prstGeom prst="rect">
            <a:avLst/>
          </a:prstGeom>
          <a:noFill/>
          <a:ln w="9525">
            <a:noFill/>
            <a:miter lim="800000"/>
            <a:headEnd/>
            <a:tailEnd/>
          </a:ln>
        </p:spPr>
        <p:txBody>
          <a:bodyPr>
            <a:spAutoFit/>
          </a:bodyPr>
          <a:lstStyle/>
          <a:p>
            <a:r>
              <a:rPr lang="en-US" b="1" dirty="0">
                <a:solidFill>
                  <a:srgbClr val="FF0000"/>
                </a:solidFill>
              </a:rPr>
              <a:t>Fluvial</a:t>
            </a:r>
          </a:p>
        </p:txBody>
      </p:sp>
    </p:spTree>
    <p:extLst>
      <p:ext uri="{BB962C8B-B14F-4D97-AF65-F5344CB8AC3E}">
        <p14:creationId xmlns:p14="http://schemas.microsoft.com/office/powerpoint/2010/main" val="7027976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1"/>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2A77B6F4-94D0-4F69-A275-A1914F1250E4}" type="slidenum">
              <a:rPr lang="en-US" smtClean="0"/>
              <a:pPr/>
              <a:t>56</a:t>
            </a:fld>
            <a:endParaRPr lang="en-US" smtClean="0"/>
          </a:p>
        </p:txBody>
      </p:sp>
      <p:pic>
        <p:nvPicPr>
          <p:cNvPr id="1269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6263" y="0"/>
            <a:ext cx="4724400" cy="6789738"/>
          </a:xfrm>
          <a:prstGeom prst="rect">
            <a:avLst/>
          </a:prstGeom>
          <a:ln>
            <a:noFill/>
          </a:ln>
          <a:effectLst>
            <a:outerShdw blurRad="292100" dist="139700" dir="2700000" algn="tl" rotWithShape="0">
              <a:srgbClr val="333333">
                <a:alpha val="65000"/>
              </a:srgbClr>
            </a:outerShdw>
          </a:effectLst>
        </p:spPr>
      </p:pic>
      <p:pic>
        <p:nvPicPr>
          <p:cNvPr id="8397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 y="728663"/>
            <a:ext cx="4724400" cy="6094412"/>
          </a:xfrm>
          <a:prstGeom prst="rect">
            <a:avLst/>
          </a:prstGeom>
          <a:noFill/>
          <a:ln w="28575">
            <a:solidFill>
              <a:schemeClr val="tx1"/>
            </a:solidFill>
            <a:miter lim="800000"/>
            <a:headEnd/>
            <a:tailEnd/>
          </a:ln>
        </p:spPr>
      </p:pic>
      <p:sp>
        <p:nvSpPr>
          <p:cNvPr id="8" name="TextBox 7"/>
          <p:cNvSpPr txBox="1"/>
          <p:nvPr/>
        </p:nvSpPr>
        <p:spPr>
          <a:xfrm>
            <a:off x="1066800" y="762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0" name="Oval 9"/>
          <p:cNvSpPr/>
          <p:nvPr/>
        </p:nvSpPr>
        <p:spPr>
          <a:xfrm>
            <a:off x="533400" y="3505200"/>
            <a:ext cx="304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8"/>
          <p:cNvSpPr txBox="1">
            <a:spLocks noChangeArrowheads="1"/>
          </p:cNvSpPr>
          <p:nvPr/>
        </p:nvSpPr>
        <p:spPr bwMode="auto">
          <a:xfrm>
            <a:off x="880883" y="3422072"/>
            <a:ext cx="2243317" cy="523220"/>
          </a:xfrm>
          <a:prstGeom prst="rect">
            <a:avLst/>
          </a:prstGeom>
          <a:noFill/>
          <a:ln w="9525">
            <a:noFill/>
            <a:miter lim="800000"/>
            <a:headEnd/>
            <a:tailEnd/>
          </a:ln>
        </p:spPr>
        <p:txBody>
          <a:bodyPr>
            <a:spAutoFit/>
          </a:bodyPr>
          <a:lstStyle/>
          <a:p>
            <a:r>
              <a:rPr lang="en-US" sz="1400" b="1" dirty="0" smtClean="0">
                <a:solidFill>
                  <a:srgbClr val="FF0000"/>
                </a:solidFill>
              </a:rPr>
              <a:t>birds </a:t>
            </a:r>
            <a:r>
              <a:rPr lang="en-US" sz="1400" b="1" dirty="0">
                <a:solidFill>
                  <a:srgbClr val="FF0000"/>
                </a:solidFill>
              </a:rPr>
              <a:t>foot; </a:t>
            </a:r>
            <a:r>
              <a:rPr lang="en-US" sz="1400" b="1" dirty="0" smtClean="0">
                <a:solidFill>
                  <a:srgbClr val="FF0000"/>
                </a:solidFill>
              </a:rPr>
              <a:t>fan-like triangular shape</a:t>
            </a:r>
            <a:endParaRPr lang="en-US" sz="1400" b="1" dirty="0">
              <a:solidFill>
                <a:srgbClr val="FF0000"/>
              </a:solidFill>
            </a:endParaRPr>
          </a:p>
        </p:txBody>
      </p:sp>
      <p:sp>
        <p:nvSpPr>
          <p:cNvPr id="11" name="TextBox 10"/>
          <p:cNvSpPr txBox="1">
            <a:spLocks noChangeArrowheads="1"/>
          </p:cNvSpPr>
          <p:nvPr/>
        </p:nvSpPr>
        <p:spPr bwMode="auto">
          <a:xfrm>
            <a:off x="3597493" y="3487395"/>
            <a:ext cx="1041540" cy="388376"/>
          </a:xfrm>
          <a:prstGeom prst="rect">
            <a:avLst/>
          </a:prstGeom>
          <a:noFill/>
          <a:ln w="9525">
            <a:noFill/>
            <a:miter lim="800000"/>
            <a:headEnd/>
            <a:tailEnd/>
          </a:ln>
        </p:spPr>
        <p:txBody>
          <a:bodyPr>
            <a:spAutoFit/>
          </a:bodyPr>
          <a:lstStyle/>
          <a:p>
            <a:r>
              <a:rPr lang="en-US" b="1" dirty="0">
                <a:solidFill>
                  <a:srgbClr val="FF0000"/>
                </a:solidFill>
              </a:rPr>
              <a:t>Fluvial</a:t>
            </a:r>
          </a:p>
        </p:txBody>
      </p:sp>
    </p:spTree>
    <p:extLst>
      <p:ext uri="{BB962C8B-B14F-4D97-AF65-F5344CB8AC3E}">
        <p14:creationId xmlns:p14="http://schemas.microsoft.com/office/powerpoint/2010/main" val="27589314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1"/>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80C6592F-7FD9-4FB2-9838-B23DF935FC87}" type="slidenum">
              <a:rPr lang="en-US" smtClean="0"/>
              <a:pPr/>
              <a:t>57</a:t>
            </a:fld>
            <a:endParaRPr lang="en-US" smtClean="0"/>
          </a:p>
        </p:txBody>
      </p:sp>
      <p:pic>
        <p:nvPicPr>
          <p:cNvPr id="1269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6263" y="0"/>
            <a:ext cx="4724400" cy="6789738"/>
          </a:xfrm>
          <a:prstGeom prst="rect">
            <a:avLst/>
          </a:prstGeom>
          <a:ln>
            <a:noFill/>
          </a:ln>
          <a:effectLst>
            <a:outerShdw blurRad="292100" dist="139700" dir="2700000" algn="tl" rotWithShape="0">
              <a:srgbClr val="333333">
                <a:alpha val="65000"/>
              </a:srgbClr>
            </a:outerShdw>
          </a:effectLst>
        </p:spPr>
      </p:pic>
      <p:grpSp>
        <p:nvGrpSpPr>
          <p:cNvPr id="2" name="Group 12"/>
          <p:cNvGrpSpPr>
            <a:grpSpLocks/>
          </p:cNvGrpSpPr>
          <p:nvPr/>
        </p:nvGrpSpPr>
        <p:grpSpPr bwMode="auto">
          <a:xfrm>
            <a:off x="152400" y="728663"/>
            <a:ext cx="4724400" cy="6094412"/>
            <a:chOff x="304800" y="838200"/>
            <a:chExt cx="4493338" cy="5795573"/>
          </a:xfrm>
        </p:grpSpPr>
        <p:pic>
          <p:nvPicPr>
            <p:cNvPr id="849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838200"/>
              <a:ext cx="4493338" cy="5795573"/>
            </a:xfrm>
            <a:prstGeom prst="rect">
              <a:avLst/>
            </a:prstGeom>
            <a:noFill/>
            <a:ln w="28575">
              <a:solidFill>
                <a:schemeClr val="tx1"/>
              </a:solidFill>
              <a:miter lim="800000"/>
              <a:headEnd/>
              <a:tailEnd/>
            </a:ln>
          </p:spPr>
        </p:pic>
        <p:grpSp>
          <p:nvGrpSpPr>
            <p:cNvPr id="3" name="Group 11"/>
            <p:cNvGrpSpPr>
              <a:grpSpLocks/>
            </p:cNvGrpSpPr>
            <p:nvPr/>
          </p:nvGrpSpPr>
          <p:grpSpPr bwMode="auto">
            <a:xfrm>
              <a:off x="2881086" y="3461658"/>
              <a:ext cx="1690914" cy="369332"/>
              <a:chOff x="2881086" y="3461658"/>
              <a:chExt cx="1690914" cy="369332"/>
            </a:xfrm>
          </p:grpSpPr>
          <p:sp>
            <p:nvSpPr>
              <p:cNvPr id="85001" name="TextBox 9"/>
              <p:cNvSpPr txBox="1">
                <a:spLocks noChangeArrowheads="1"/>
              </p:cNvSpPr>
              <p:nvPr/>
            </p:nvSpPr>
            <p:spPr bwMode="auto">
              <a:xfrm>
                <a:off x="2881086" y="3461658"/>
                <a:ext cx="762000" cy="369332"/>
              </a:xfrm>
              <a:prstGeom prst="rect">
                <a:avLst/>
              </a:prstGeom>
              <a:noFill/>
              <a:ln w="9525">
                <a:noFill/>
                <a:miter lim="800000"/>
                <a:headEnd/>
                <a:tailEnd/>
              </a:ln>
            </p:spPr>
            <p:txBody>
              <a:bodyPr>
                <a:spAutoFit/>
              </a:bodyPr>
              <a:lstStyle/>
              <a:p>
                <a:r>
                  <a:rPr lang="en-US" b="1">
                    <a:solidFill>
                      <a:srgbClr val="FF0000"/>
                    </a:solidFill>
                  </a:rPr>
                  <a:t>Delta</a:t>
                </a:r>
              </a:p>
            </p:txBody>
          </p:sp>
          <p:sp>
            <p:nvSpPr>
              <p:cNvPr id="85002" name="TextBox 10"/>
              <p:cNvSpPr txBox="1">
                <a:spLocks noChangeArrowheads="1"/>
              </p:cNvSpPr>
              <p:nvPr/>
            </p:nvSpPr>
            <p:spPr bwMode="auto">
              <a:xfrm>
                <a:off x="3581400" y="3461658"/>
                <a:ext cx="990600" cy="369332"/>
              </a:xfrm>
              <a:prstGeom prst="rect">
                <a:avLst/>
              </a:prstGeom>
              <a:noFill/>
              <a:ln w="9525">
                <a:noFill/>
                <a:miter lim="800000"/>
                <a:headEnd/>
                <a:tailEnd/>
              </a:ln>
            </p:spPr>
            <p:txBody>
              <a:bodyPr>
                <a:spAutoFit/>
              </a:bodyPr>
              <a:lstStyle/>
              <a:p>
                <a:r>
                  <a:rPr lang="en-US" b="1" dirty="0">
                    <a:solidFill>
                      <a:srgbClr val="FF0000"/>
                    </a:solidFill>
                  </a:rPr>
                  <a:t>Fluvial</a:t>
                </a:r>
              </a:p>
            </p:txBody>
          </p:sp>
        </p:grpSp>
      </p:grpSp>
      <p:sp>
        <p:nvSpPr>
          <p:cNvPr id="8" name="TextBox 7"/>
          <p:cNvSpPr txBox="1"/>
          <p:nvPr/>
        </p:nvSpPr>
        <p:spPr>
          <a:xfrm>
            <a:off x="1066800" y="762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1" name="Oval 10"/>
          <p:cNvSpPr/>
          <p:nvPr/>
        </p:nvSpPr>
        <p:spPr>
          <a:xfrm>
            <a:off x="533400" y="3505200"/>
            <a:ext cx="304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8"/>
          <p:cNvSpPr txBox="1">
            <a:spLocks noChangeArrowheads="1"/>
          </p:cNvSpPr>
          <p:nvPr/>
        </p:nvSpPr>
        <p:spPr bwMode="auto">
          <a:xfrm>
            <a:off x="880883" y="3422072"/>
            <a:ext cx="2243317" cy="523220"/>
          </a:xfrm>
          <a:prstGeom prst="rect">
            <a:avLst/>
          </a:prstGeom>
          <a:noFill/>
          <a:ln w="9525">
            <a:noFill/>
            <a:miter lim="800000"/>
            <a:headEnd/>
            <a:tailEnd/>
          </a:ln>
        </p:spPr>
        <p:txBody>
          <a:bodyPr>
            <a:spAutoFit/>
          </a:bodyPr>
          <a:lstStyle/>
          <a:p>
            <a:r>
              <a:rPr lang="en-US" sz="1400" b="1" dirty="0" smtClean="0">
                <a:solidFill>
                  <a:srgbClr val="FF0000"/>
                </a:solidFill>
              </a:rPr>
              <a:t>birds </a:t>
            </a:r>
            <a:r>
              <a:rPr lang="en-US" sz="1400" b="1" dirty="0">
                <a:solidFill>
                  <a:srgbClr val="FF0000"/>
                </a:solidFill>
              </a:rPr>
              <a:t>foot; </a:t>
            </a:r>
            <a:r>
              <a:rPr lang="en-US" sz="1400" b="1" dirty="0" smtClean="0">
                <a:solidFill>
                  <a:srgbClr val="FF0000"/>
                </a:solidFill>
              </a:rPr>
              <a:t>fan-like triangular shape</a:t>
            </a:r>
            <a:endParaRPr lang="en-US" sz="1400" b="1" dirty="0">
              <a:solidFill>
                <a:srgbClr val="FF0000"/>
              </a:solidFill>
            </a:endParaRPr>
          </a:p>
        </p:txBody>
      </p:sp>
    </p:spTree>
    <p:extLst>
      <p:ext uri="{BB962C8B-B14F-4D97-AF65-F5344CB8AC3E}">
        <p14:creationId xmlns:p14="http://schemas.microsoft.com/office/powerpoint/2010/main" val="18658344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1"/>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80C6592F-7FD9-4FB2-9838-B23DF935FC87}" type="slidenum">
              <a:rPr lang="en-US" smtClean="0"/>
              <a:pPr/>
              <a:t>58</a:t>
            </a:fld>
            <a:endParaRPr lang="en-US" smtClean="0"/>
          </a:p>
        </p:txBody>
      </p:sp>
      <p:pic>
        <p:nvPicPr>
          <p:cNvPr id="1269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6263" y="0"/>
            <a:ext cx="4724400" cy="6789738"/>
          </a:xfrm>
          <a:prstGeom prst="rect">
            <a:avLst/>
          </a:prstGeom>
          <a:ln>
            <a:noFill/>
          </a:ln>
          <a:effectLst>
            <a:outerShdw blurRad="292100" dist="139700" dir="2700000" algn="tl" rotWithShape="0">
              <a:srgbClr val="333333">
                <a:alpha val="65000"/>
              </a:srgbClr>
            </a:outerShdw>
          </a:effectLst>
        </p:spPr>
      </p:pic>
      <p:grpSp>
        <p:nvGrpSpPr>
          <p:cNvPr id="2" name="Group 12"/>
          <p:cNvGrpSpPr>
            <a:grpSpLocks/>
          </p:cNvGrpSpPr>
          <p:nvPr/>
        </p:nvGrpSpPr>
        <p:grpSpPr bwMode="auto">
          <a:xfrm>
            <a:off x="152400" y="728663"/>
            <a:ext cx="4724400" cy="6094412"/>
            <a:chOff x="304800" y="838200"/>
            <a:chExt cx="4493338" cy="5795573"/>
          </a:xfrm>
        </p:grpSpPr>
        <p:pic>
          <p:nvPicPr>
            <p:cNvPr id="849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838200"/>
              <a:ext cx="4493338" cy="5795573"/>
            </a:xfrm>
            <a:prstGeom prst="rect">
              <a:avLst/>
            </a:prstGeom>
            <a:noFill/>
            <a:ln w="28575">
              <a:solidFill>
                <a:schemeClr val="tx1"/>
              </a:solidFill>
              <a:miter lim="800000"/>
              <a:headEnd/>
              <a:tailEnd/>
            </a:ln>
          </p:spPr>
        </p:pic>
        <p:grpSp>
          <p:nvGrpSpPr>
            <p:cNvPr id="3" name="Group 11"/>
            <p:cNvGrpSpPr>
              <a:grpSpLocks/>
            </p:cNvGrpSpPr>
            <p:nvPr/>
          </p:nvGrpSpPr>
          <p:grpSpPr bwMode="auto">
            <a:xfrm>
              <a:off x="2881086" y="3461658"/>
              <a:ext cx="1690914" cy="369332"/>
              <a:chOff x="2881086" y="3461658"/>
              <a:chExt cx="1690914" cy="369332"/>
            </a:xfrm>
          </p:grpSpPr>
          <p:sp>
            <p:nvSpPr>
              <p:cNvPr id="85001" name="TextBox 9"/>
              <p:cNvSpPr txBox="1">
                <a:spLocks noChangeArrowheads="1"/>
              </p:cNvSpPr>
              <p:nvPr/>
            </p:nvSpPr>
            <p:spPr bwMode="auto">
              <a:xfrm>
                <a:off x="2881086" y="3461658"/>
                <a:ext cx="762000" cy="369332"/>
              </a:xfrm>
              <a:prstGeom prst="rect">
                <a:avLst/>
              </a:prstGeom>
              <a:noFill/>
              <a:ln w="9525">
                <a:noFill/>
                <a:miter lim="800000"/>
                <a:headEnd/>
                <a:tailEnd/>
              </a:ln>
            </p:spPr>
            <p:txBody>
              <a:bodyPr>
                <a:spAutoFit/>
              </a:bodyPr>
              <a:lstStyle/>
              <a:p>
                <a:r>
                  <a:rPr lang="en-US" b="1" dirty="0">
                    <a:solidFill>
                      <a:srgbClr val="FF0000"/>
                    </a:solidFill>
                  </a:rPr>
                  <a:t>Delta</a:t>
                </a:r>
              </a:p>
            </p:txBody>
          </p:sp>
          <p:sp>
            <p:nvSpPr>
              <p:cNvPr id="85002" name="TextBox 10"/>
              <p:cNvSpPr txBox="1">
                <a:spLocks noChangeArrowheads="1"/>
              </p:cNvSpPr>
              <p:nvPr/>
            </p:nvSpPr>
            <p:spPr bwMode="auto">
              <a:xfrm>
                <a:off x="3581400" y="3461658"/>
                <a:ext cx="990600" cy="369332"/>
              </a:xfrm>
              <a:prstGeom prst="rect">
                <a:avLst/>
              </a:prstGeom>
              <a:noFill/>
              <a:ln w="9525">
                <a:noFill/>
                <a:miter lim="800000"/>
                <a:headEnd/>
                <a:tailEnd/>
              </a:ln>
            </p:spPr>
            <p:txBody>
              <a:bodyPr>
                <a:spAutoFit/>
              </a:bodyPr>
              <a:lstStyle/>
              <a:p>
                <a:r>
                  <a:rPr lang="en-US" b="1" dirty="0">
                    <a:solidFill>
                      <a:srgbClr val="FF0000"/>
                    </a:solidFill>
                  </a:rPr>
                  <a:t>Fluvial</a:t>
                </a:r>
              </a:p>
            </p:txBody>
          </p:sp>
        </p:grpSp>
      </p:grpSp>
      <p:sp>
        <p:nvSpPr>
          <p:cNvPr id="8" name="TextBox 7"/>
          <p:cNvSpPr txBox="1"/>
          <p:nvPr/>
        </p:nvSpPr>
        <p:spPr>
          <a:xfrm>
            <a:off x="1066800" y="762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2" name="Oval 11"/>
          <p:cNvSpPr/>
          <p:nvPr/>
        </p:nvSpPr>
        <p:spPr>
          <a:xfrm>
            <a:off x="533400" y="5205397"/>
            <a:ext cx="304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p:cNvSpPr txBox="1">
            <a:spLocks noChangeArrowheads="1"/>
          </p:cNvSpPr>
          <p:nvPr/>
        </p:nvSpPr>
        <p:spPr bwMode="auto">
          <a:xfrm>
            <a:off x="880883" y="3422072"/>
            <a:ext cx="2243317" cy="523220"/>
          </a:xfrm>
          <a:prstGeom prst="rect">
            <a:avLst/>
          </a:prstGeom>
          <a:noFill/>
          <a:ln w="9525">
            <a:noFill/>
            <a:miter lim="800000"/>
            <a:headEnd/>
            <a:tailEnd/>
          </a:ln>
        </p:spPr>
        <p:txBody>
          <a:bodyPr>
            <a:spAutoFit/>
          </a:bodyPr>
          <a:lstStyle/>
          <a:p>
            <a:r>
              <a:rPr lang="en-US" sz="1400" b="1" dirty="0" smtClean="0">
                <a:solidFill>
                  <a:srgbClr val="FF0000"/>
                </a:solidFill>
              </a:rPr>
              <a:t>birds </a:t>
            </a:r>
            <a:r>
              <a:rPr lang="en-US" sz="1400" b="1" dirty="0">
                <a:solidFill>
                  <a:srgbClr val="FF0000"/>
                </a:solidFill>
              </a:rPr>
              <a:t>foot; </a:t>
            </a:r>
            <a:r>
              <a:rPr lang="en-US" sz="1400" b="1" dirty="0" smtClean="0">
                <a:solidFill>
                  <a:srgbClr val="FF0000"/>
                </a:solidFill>
              </a:rPr>
              <a:t>fan-like triangular shape</a:t>
            </a:r>
            <a:endParaRPr lang="en-US" sz="1400" b="1" dirty="0">
              <a:solidFill>
                <a:srgbClr val="FF0000"/>
              </a:solidFill>
            </a:endParaRPr>
          </a:p>
        </p:txBody>
      </p:sp>
    </p:spTree>
    <p:extLst>
      <p:ext uri="{BB962C8B-B14F-4D97-AF65-F5344CB8AC3E}">
        <p14:creationId xmlns:p14="http://schemas.microsoft.com/office/powerpoint/2010/main" val="42708329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1"/>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80C6592F-7FD9-4FB2-9838-B23DF935FC87}" type="slidenum">
              <a:rPr lang="en-US" smtClean="0"/>
              <a:pPr/>
              <a:t>59</a:t>
            </a:fld>
            <a:endParaRPr lang="en-US" smtClean="0"/>
          </a:p>
        </p:txBody>
      </p:sp>
      <p:pic>
        <p:nvPicPr>
          <p:cNvPr id="1269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6263" y="0"/>
            <a:ext cx="4724400" cy="6789738"/>
          </a:xfrm>
          <a:prstGeom prst="rect">
            <a:avLst/>
          </a:prstGeom>
          <a:ln>
            <a:noFill/>
          </a:ln>
          <a:effectLst>
            <a:outerShdw blurRad="292100" dist="139700" dir="2700000" algn="tl" rotWithShape="0">
              <a:srgbClr val="333333">
                <a:alpha val="65000"/>
              </a:srgbClr>
            </a:outerShdw>
          </a:effectLst>
        </p:spPr>
      </p:pic>
      <p:grpSp>
        <p:nvGrpSpPr>
          <p:cNvPr id="2" name="Group 12"/>
          <p:cNvGrpSpPr>
            <a:grpSpLocks/>
          </p:cNvGrpSpPr>
          <p:nvPr/>
        </p:nvGrpSpPr>
        <p:grpSpPr bwMode="auto">
          <a:xfrm>
            <a:off x="152400" y="728663"/>
            <a:ext cx="4724400" cy="6094412"/>
            <a:chOff x="304800" y="838200"/>
            <a:chExt cx="4493338" cy="5795573"/>
          </a:xfrm>
        </p:grpSpPr>
        <p:pic>
          <p:nvPicPr>
            <p:cNvPr id="849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838200"/>
              <a:ext cx="4493338" cy="5795573"/>
            </a:xfrm>
            <a:prstGeom prst="rect">
              <a:avLst/>
            </a:prstGeom>
            <a:noFill/>
            <a:ln w="28575">
              <a:solidFill>
                <a:schemeClr val="tx1"/>
              </a:solidFill>
              <a:miter lim="800000"/>
              <a:headEnd/>
              <a:tailEnd/>
            </a:ln>
          </p:spPr>
        </p:pic>
        <p:grpSp>
          <p:nvGrpSpPr>
            <p:cNvPr id="3" name="Group 11"/>
            <p:cNvGrpSpPr>
              <a:grpSpLocks/>
            </p:cNvGrpSpPr>
            <p:nvPr/>
          </p:nvGrpSpPr>
          <p:grpSpPr bwMode="auto">
            <a:xfrm>
              <a:off x="2881086" y="3461658"/>
              <a:ext cx="1690914" cy="369332"/>
              <a:chOff x="2881086" y="3461658"/>
              <a:chExt cx="1690914" cy="369332"/>
            </a:xfrm>
          </p:grpSpPr>
          <p:sp>
            <p:nvSpPr>
              <p:cNvPr id="85001" name="TextBox 9"/>
              <p:cNvSpPr txBox="1">
                <a:spLocks noChangeArrowheads="1"/>
              </p:cNvSpPr>
              <p:nvPr/>
            </p:nvSpPr>
            <p:spPr bwMode="auto">
              <a:xfrm>
                <a:off x="2881086" y="3461658"/>
                <a:ext cx="762000" cy="369332"/>
              </a:xfrm>
              <a:prstGeom prst="rect">
                <a:avLst/>
              </a:prstGeom>
              <a:noFill/>
              <a:ln w="9525">
                <a:noFill/>
                <a:miter lim="800000"/>
                <a:headEnd/>
                <a:tailEnd/>
              </a:ln>
            </p:spPr>
            <p:txBody>
              <a:bodyPr>
                <a:spAutoFit/>
              </a:bodyPr>
              <a:lstStyle/>
              <a:p>
                <a:r>
                  <a:rPr lang="en-US" b="1" dirty="0">
                    <a:solidFill>
                      <a:srgbClr val="FF0000"/>
                    </a:solidFill>
                  </a:rPr>
                  <a:t>Delta</a:t>
                </a:r>
              </a:p>
            </p:txBody>
          </p:sp>
          <p:sp>
            <p:nvSpPr>
              <p:cNvPr id="85002" name="TextBox 10"/>
              <p:cNvSpPr txBox="1">
                <a:spLocks noChangeArrowheads="1"/>
              </p:cNvSpPr>
              <p:nvPr/>
            </p:nvSpPr>
            <p:spPr bwMode="auto">
              <a:xfrm>
                <a:off x="3581400" y="3461658"/>
                <a:ext cx="990600" cy="369332"/>
              </a:xfrm>
              <a:prstGeom prst="rect">
                <a:avLst/>
              </a:prstGeom>
              <a:noFill/>
              <a:ln w="9525">
                <a:noFill/>
                <a:miter lim="800000"/>
                <a:headEnd/>
                <a:tailEnd/>
              </a:ln>
            </p:spPr>
            <p:txBody>
              <a:bodyPr>
                <a:spAutoFit/>
              </a:bodyPr>
              <a:lstStyle/>
              <a:p>
                <a:r>
                  <a:rPr lang="en-US" b="1" dirty="0">
                    <a:solidFill>
                      <a:srgbClr val="FF0000"/>
                    </a:solidFill>
                  </a:rPr>
                  <a:t>Fluvial</a:t>
                </a:r>
              </a:p>
            </p:txBody>
          </p:sp>
        </p:grpSp>
      </p:grpSp>
      <p:sp>
        <p:nvSpPr>
          <p:cNvPr id="8" name="TextBox 7"/>
          <p:cNvSpPr txBox="1"/>
          <p:nvPr/>
        </p:nvSpPr>
        <p:spPr>
          <a:xfrm>
            <a:off x="1066800" y="762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3" name="TextBox 10"/>
          <p:cNvSpPr txBox="1">
            <a:spLocks noChangeArrowheads="1"/>
          </p:cNvSpPr>
          <p:nvPr/>
        </p:nvSpPr>
        <p:spPr bwMode="auto">
          <a:xfrm>
            <a:off x="3942690" y="5174224"/>
            <a:ext cx="1041540" cy="369332"/>
          </a:xfrm>
          <a:prstGeom prst="rect">
            <a:avLst/>
          </a:prstGeom>
          <a:noFill/>
          <a:ln w="9525">
            <a:noFill/>
            <a:miter lim="800000"/>
            <a:headEnd/>
            <a:tailEnd/>
          </a:ln>
        </p:spPr>
        <p:txBody>
          <a:bodyPr>
            <a:spAutoFit/>
          </a:bodyPr>
          <a:lstStyle/>
          <a:p>
            <a:r>
              <a:rPr lang="en-US" b="1" dirty="0" smtClean="0">
                <a:solidFill>
                  <a:srgbClr val="FF0000"/>
                </a:solidFill>
              </a:rPr>
              <a:t>Aeolian</a:t>
            </a:r>
            <a:endParaRPr lang="en-US" b="1" dirty="0">
              <a:solidFill>
                <a:srgbClr val="FF0000"/>
              </a:solidFill>
            </a:endParaRPr>
          </a:p>
        </p:txBody>
      </p:sp>
      <p:sp>
        <p:nvSpPr>
          <p:cNvPr id="12" name="Oval 11"/>
          <p:cNvSpPr/>
          <p:nvPr/>
        </p:nvSpPr>
        <p:spPr>
          <a:xfrm>
            <a:off x="533400" y="5205397"/>
            <a:ext cx="304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p:cNvSpPr txBox="1">
            <a:spLocks noChangeArrowheads="1"/>
          </p:cNvSpPr>
          <p:nvPr/>
        </p:nvSpPr>
        <p:spPr bwMode="auto">
          <a:xfrm>
            <a:off x="880883" y="3422072"/>
            <a:ext cx="2243317" cy="523220"/>
          </a:xfrm>
          <a:prstGeom prst="rect">
            <a:avLst/>
          </a:prstGeom>
          <a:noFill/>
          <a:ln w="9525">
            <a:noFill/>
            <a:miter lim="800000"/>
            <a:headEnd/>
            <a:tailEnd/>
          </a:ln>
        </p:spPr>
        <p:txBody>
          <a:bodyPr>
            <a:spAutoFit/>
          </a:bodyPr>
          <a:lstStyle/>
          <a:p>
            <a:r>
              <a:rPr lang="en-US" sz="1400" b="1" dirty="0" smtClean="0">
                <a:solidFill>
                  <a:srgbClr val="FF0000"/>
                </a:solidFill>
              </a:rPr>
              <a:t>birds </a:t>
            </a:r>
            <a:r>
              <a:rPr lang="en-US" sz="1400" b="1" dirty="0">
                <a:solidFill>
                  <a:srgbClr val="FF0000"/>
                </a:solidFill>
              </a:rPr>
              <a:t>foot; </a:t>
            </a:r>
            <a:r>
              <a:rPr lang="en-US" sz="1400" b="1" dirty="0" smtClean="0">
                <a:solidFill>
                  <a:srgbClr val="FF0000"/>
                </a:solidFill>
              </a:rPr>
              <a:t>fan-like triangular shape</a:t>
            </a:r>
            <a:endParaRPr lang="en-US" sz="1400" b="1" dirty="0">
              <a:solidFill>
                <a:srgbClr val="FF0000"/>
              </a:solidFill>
            </a:endParaRPr>
          </a:p>
        </p:txBody>
      </p:sp>
    </p:spTree>
    <p:extLst>
      <p:ext uri="{BB962C8B-B14F-4D97-AF65-F5344CB8AC3E}">
        <p14:creationId xmlns:p14="http://schemas.microsoft.com/office/powerpoint/2010/main" val="13749414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0" y="0"/>
            <a:ext cx="76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33" y="76200"/>
            <a:ext cx="9148133" cy="6781800"/>
          </a:xfrm>
          <a:prstGeom prst="rect">
            <a:avLst/>
          </a:prstGeom>
        </p:spPr>
      </p:pic>
    </p:spTree>
    <p:extLst>
      <p:ext uri="{BB962C8B-B14F-4D97-AF65-F5344CB8AC3E}">
        <p14:creationId xmlns:p14="http://schemas.microsoft.com/office/powerpoint/2010/main" val="318018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1"/>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80C6592F-7FD9-4FB2-9838-B23DF935FC87}" type="slidenum">
              <a:rPr lang="en-US" smtClean="0"/>
              <a:pPr/>
              <a:t>60</a:t>
            </a:fld>
            <a:endParaRPr lang="en-US" smtClean="0"/>
          </a:p>
        </p:txBody>
      </p:sp>
      <p:pic>
        <p:nvPicPr>
          <p:cNvPr id="1269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6263" y="0"/>
            <a:ext cx="4724400" cy="6789738"/>
          </a:xfrm>
          <a:prstGeom prst="rect">
            <a:avLst/>
          </a:prstGeom>
          <a:ln>
            <a:noFill/>
          </a:ln>
          <a:effectLst>
            <a:outerShdw blurRad="292100" dist="139700" dir="2700000" algn="tl" rotWithShape="0">
              <a:srgbClr val="333333">
                <a:alpha val="65000"/>
              </a:srgbClr>
            </a:outerShdw>
          </a:effectLst>
        </p:spPr>
      </p:pic>
      <p:grpSp>
        <p:nvGrpSpPr>
          <p:cNvPr id="2" name="Group 12"/>
          <p:cNvGrpSpPr>
            <a:grpSpLocks/>
          </p:cNvGrpSpPr>
          <p:nvPr/>
        </p:nvGrpSpPr>
        <p:grpSpPr bwMode="auto">
          <a:xfrm>
            <a:off x="152400" y="728663"/>
            <a:ext cx="4724400" cy="6094412"/>
            <a:chOff x="304800" y="838200"/>
            <a:chExt cx="4493338" cy="5795573"/>
          </a:xfrm>
        </p:grpSpPr>
        <p:pic>
          <p:nvPicPr>
            <p:cNvPr id="849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838200"/>
              <a:ext cx="4493338" cy="5795573"/>
            </a:xfrm>
            <a:prstGeom prst="rect">
              <a:avLst/>
            </a:prstGeom>
            <a:noFill/>
            <a:ln w="28575">
              <a:solidFill>
                <a:schemeClr val="tx1"/>
              </a:solidFill>
              <a:miter lim="800000"/>
              <a:headEnd/>
              <a:tailEnd/>
            </a:ln>
          </p:spPr>
        </p:pic>
        <p:grpSp>
          <p:nvGrpSpPr>
            <p:cNvPr id="3" name="Group 11"/>
            <p:cNvGrpSpPr>
              <a:grpSpLocks/>
            </p:cNvGrpSpPr>
            <p:nvPr/>
          </p:nvGrpSpPr>
          <p:grpSpPr bwMode="auto">
            <a:xfrm>
              <a:off x="2881086" y="3461658"/>
              <a:ext cx="1690914" cy="369332"/>
              <a:chOff x="2881086" y="3461658"/>
              <a:chExt cx="1690914" cy="369332"/>
            </a:xfrm>
          </p:grpSpPr>
          <p:sp>
            <p:nvSpPr>
              <p:cNvPr id="85001" name="TextBox 9"/>
              <p:cNvSpPr txBox="1">
                <a:spLocks noChangeArrowheads="1"/>
              </p:cNvSpPr>
              <p:nvPr/>
            </p:nvSpPr>
            <p:spPr bwMode="auto">
              <a:xfrm>
                <a:off x="2881086" y="3461658"/>
                <a:ext cx="762000" cy="369332"/>
              </a:xfrm>
              <a:prstGeom prst="rect">
                <a:avLst/>
              </a:prstGeom>
              <a:noFill/>
              <a:ln w="9525">
                <a:noFill/>
                <a:miter lim="800000"/>
                <a:headEnd/>
                <a:tailEnd/>
              </a:ln>
            </p:spPr>
            <p:txBody>
              <a:bodyPr>
                <a:spAutoFit/>
              </a:bodyPr>
              <a:lstStyle/>
              <a:p>
                <a:r>
                  <a:rPr lang="en-US" b="1" dirty="0">
                    <a:solidFill>
                      <a:srgbClr val="FF0000"/>
                    </a:solidFill>
                  </a:rPr>
                  <a:t>Delta</a:t>
                </a:r>
              </a:p>
            </p:txBody>
          </p:sp>
          <p:sp>
            <p:nvSpPr>
              <p:cNvPr id="85002" name="TextBox 10"/>
              <p:cNvSpPr txBox="1">
                <a:spLocks noChangeArrowheads="1"/>
              </p:cNvSpPr>
              <p:nvPr/>
            </p:nvSpPr>
            <p:spPr bwMode="auto">
              <a:xfrm>
                <a:off x="3581400" y="3461658"/>
                <a:ext cx="990600" cy="369332"/>
              </a:xfrm>
              <a:prstGeom prst="rect">
                <a:avLst/>
              </a:prstGeom>
              <a:noFill/>
              <a:ln w="9525">
                <a:noFill/>
                <a:miter lim="800000"/>
                <a:headEnd/>
                <a:tailEnd/>
              </a:ln>
            </p:spPr>
            <p:txBody>
              <a:bodyPr>
                <a:spAutoFit/>
              </a:bodyPr>
              <a:lstStyle/>
              <a:p>
                <a:r>
                  <a:rPr lang="en-US" b="1" dirty="0">
                    <a:solidFill>
                      <a:srgbClr val="FF0000"/>
                    </a:solidFill>
                  </a:rPr>
                  <a:t>Fluvial</a:t>
                </a:r>
              </a:p>
            </p:txBody>
          </p:sp>
        </p:grpSp>
      </p:grpSp>
      <p:sp>
        <p:nvSpPr>
          <p:cNvPr id="8" name="TextBox 7"/>
          <p:cNvSpPr txBox="1"/>
          <p:nvPr/>
        </p:nvSpPr>
        <p:spPr>
          <a:xfrm>
            <a:off x="1066800" y="762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1" name="TextBox 8"/>
          <p:cNvSpPr txBox="1">
            <a:spLocks noChangeArrowheads="1"/>
          </p:cNvSpPr>
          <p:nvPr/>
        </p:nvSpPr>
        <p:spPr bwMode="auto">
          <a:xfrm>
            <a:off x="782292" y="5151004"/>
            <a:ext cx="2438890" cy="461665"/>
          </a:xfrm>
          <a:prstGeom prst="rect">
            <a:avLst/>
          </a:prstGeom>
          <a:noFill/>
          <a:ln w="9525">
            <a:noFill/>
            <a:miter lim="800000"/>
            <a:headEnd/>
            <a:tailEnd/>
          </a:ln>
        </p:spPr>
        <p:txBody>
          <a:bodyPr wrap="square">
            <a:spAutoFit/>
          </a:bodyPr>
          <a:lstStyle/>
          <a:p>
            <a:r>
              <a:rPr lang="en-US" sz="1200" b="1" dirty="0" smtClean="0">
                <a:solidFill>
                  <a:srgbClr val="FF0000"/>
                </a:solidFill>
              </a:rPr>
              <a:t>“cut into” surface; grooves scratched into surface</a:t>
            </a:r>
            <a:endParaRPr lang="en-US" sz="1200" b="1" dirty="0">
              <a:solidFill>
                <a:srgbClr val="FF0000"/>
              </a:solidFill>
            </a:endParaRPr>
          </a:p>
        </p:txBody>
      </p:sp>
      <p:sp>
        <p:nvSpPr>
          <p:cNvPr id="13" name="TextBox 10"/>
          <p:cNvSpPr txBox="1">
            <a:spLocks noChangeArrowheads="1"/>
          </p:cNvSpPr>
          <p:nvPr/>
        </p:nvSpPr>
        <p:spPr bwMode="auto">
          <a:xfrm>
            <a:off x="3942690" y="5174224"/>
            <a:ext cx="1041540" cy="369332"/>
          </a:xfrm>
          <a:prstGeom prst="rect">
            <a:avLst/>
          </a:prstGeom>
          <a:noFill/>
          <a:ln w="9525">
            <a:noFill/>
            <a:miter lim="800000"/>
            <a:headEnd/>
            <a:tailEnd/>
          </a:ln>
        </p:spPr>
        <p:txBody>
          <a:bodyPr>
            <a:spAutoFit/>
          </a:bodyPr>
          <a:lstStyle/>
          <a:p>
            <a:r>
              <a:rPr lang="en-US" b="1" dirty="0" smtClean="0">
                <a:solidFill>
                  <a:srgbClr val="FF0000"/>
                </a:solidFill>
              </a:rPr>
              <a:t>Aeolian</a:t>
            </a:r>
            <a:endParaRPr lang="en-US" b="1" dirty="0">
              <a:solidFill>
                <a:srgbClr val="FF0000"/>
              </a:solidFill>
            </a:endParaRPr>
          </a:p>
        </p:txBody>
      </p:sp>
      <p:sp>
        <p:nvSpPr>
          <p:cNvPr id="14" name="Oval 13"/>
          <p:cNvSpPr/>
          <p:nvPr/>
        </p:nvSpPr>
        <p:spPr>
          <a:xfrm>
            <a:off x="533400" y="5205397"/>
            <a:ext cx="3048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8"/>
          <p:cNvSpPr txBox="1">
            <a:spLocks noChangeArrowheads="1"/>
          </p:cNvSpPr>
          <p:nvPr/>
        </p:nvSpPr>
        <p:spPr bwMode="auto">
          <a:xfrm>
            <a:off x="880883" y="3422072"/>
            <a:ext cx="2243317" cy="523220"/>
          </a:xfrm>
          <a:prstGeom prst="rect">
            <a:avLst/>
          </a:prstGeom>
          <a:noFill/>
          <a:ln w="9525">
            <a:noFill/>
            <a:miter lim="800000"/>
            <a:headEnd/>
            <a:tailEnd/>
          </a:ln>
        </p:spPr>
        <p:txBody>
          <a:bodyPr>
            <a:spAutoFit/>
          </a:bodyPr>
          <a:lstStyle/>
          <a:p>
            <a:r>
              <a:rPr lang="en-US" sz="1400" b="1" dirty="0" smtClean="0">
                <a:solidFill>
                  <a:srgbClr val="FF0000"/>
                </a:solidFill>
              </a:rPr>
              <a:t>birds </a:t>
            </a:r>
            <a:r>
              <a:rPr lang="en-US" sz="1400" b="1" dirty="0">
                <a:solidFill>
                  <a:srgbClr val="FF0000"/>
                </a:solidFill>
              </a:rPr>
              <a:t>foot; </a:t>
            </a:r>
            <a:r>
              <a:rPr lang="en-US" sz="1400" b="1" dirty="0" smtClean="0">
                <a:solidFill>
                  <a:srgbClr val="FF0000"/>
                </a:solidFill>
              </a:rPr>
              <a:t>fan-like triangular shape</a:t>
            </a:r>
            <a:endParaRPr lang="en-US" sz="1400" b="1" dirty="0">
              <a:solidFill>
                <a:srgbClr val="FF0000"/>
              </a:solidFill>
            </a:endParaRPr>
          </a:p>
        </p:txBody>
      </p:sp>
    </p:spTree>
    <p:extLst>
      <p:ext uri="{BB962C8B-B14F-4D97-AF65-F5344CB8AC3E}">
        <p14:creationId xmlns:p14="http://schemas.microsoft.com/office/powerpoint/2010/main" val="16921001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1"/>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80C6592F-7FD9-4FB2-9838-B23DF935FC87}" type="slidenum">
              <a:rPr lang="en-US" smtClean="0"/>
              <a:pPr/>
              <a:t>61</a:t>
            </a:fld>
            <a:endParaRPr lang="en-US" smtClean="0"/>
          </a:p>
        </p:txBody>
      </p:sp>
      <p:pic>
        <p:nvPicPr>
          <p:cNvPr id="1269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6263" y="0"/>
            <a:ext cx="4724400" cy="6789738"/>
          </a:xfrm>
          <a:prstGeom prst="rect">
            <a:avLst/>
          </a:prstGeom>
          <a:ln>
            <a:noFill/>
          </a:ln>
          <a:effectLst>
            <a:outerShdw blurRad="292100" dist="139700" dir="2700000" algn="tl" rotWithShape="0">
              <a:srgbClr val="333333">
                <a:alpha val="65000"/>
              </a:srgbClr>
            </a:outerShdw>
          </a:effectLst>
        </p:spPr>
      </p:pic>
      <p:grpSp>
        <p:nvGrpSpPr>
          <p:cNvPr id="2" name="Group 12"/>
          <p:cNvGrpSpPr>
            <a:grpSpLocks/>
          </p:cNvGrpSpPr>
          <p:nvPr/>
        </p:nvGrpSpPr>
        <p:grpSpPr bwMode="auto">
          <a:xfrm>
            <a:off x="152400" y="728663"/>
            <a:ext cx="4724400" cy="6094412"/>
            <a:chOff x="304800" y="838200"/>
            <a:chExt cx="4493338" cy="5795573"/>
          </a:xfrm>
        </p:grpSpPr>
        <p:pic>
          <p:nvPicPr>
            <p:cNvPr id="849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838200"/>
              <a:ext cx="4493338" cy="5795573"/>
            </a:xfrm>
            <a:prstGeom prst="rect">
              <a:avLst/>
            </a:prstGeom>
            <a:noFill/>
            <a:ln w="28575">
              <a:solidFill>
                <a:schemeClr val="tx1"/>
              </a:solidFill>
              <a:miter lim="800000"/>
              <a:headEnd/>
              <a:tailEnd/>
            </a:ln>
          </p:spPr>
        </p:pic>
        <p:grpSp>
          <p:nvGrpSpPr>
            <p:cNvPr id="3" name="Group 11"/>
            <p:cNvGrpSpPr>
              <a:grpSpLocks/>
            </p:cNvGrpSpPr>
            <p:nvPr/>
          </p:nvGrpSpPr>
          <p:grpSpPr bwMode="auto">
            <a:xfrm>
              <a:off x="2881086" y="3461658"/>
              <a:ext cx="1690914" cy="369332"/>
              <a:chOff x="2881086" y="3461658"/>
              <a:chExt cx="1690914" cy="369332"/>
            </a:xfrm>
          </p:grpSpPr>
          <p:sp>
            <p:nvSpPr>
              <p:cNvPr id="85001" name="TextBox 9"/>
              <p:cNvSpPr txBox="1">
                <a:spLocks noChangeArrowheads="1"/>
              </p:cNvSpPr>
              <p:nvPr/>
            </p:nvSpPr>
            <p:spPr bwMode="auto">
              <a:xfrm>
                <a:off x="2881086" y="3461658"/>
                <a:ext cx="762000" cy="369332"/>
              </a:xfrm>
              <a:prstGeom prst="rect">
                <a:avLst/>
              </a:prstGeom>
              <a:noFill/>
              <a:ln w="9525">
                <a:noFill/>
                <a:miter lim="800000"/>
                <a:headEnd/>
                <a:tailEnd/>
              </a:ln>
            </p:spPr>
            <p:txBody>
              <a:bodyPr>
                <a:spAutoFit/>
              </a:bodyPr>
              <a:lstStyle/>
              <a:p>
                <a:r>
                  <a:rPr lang="en-US" b="1" dirty="0">
                    <a:solidFill>
                      <a:srgbClr val="FF0000"/>
                    </a:solidFill>
                  </a:rPr>
                  <a:t>Delta</a:t>
                </a:r>
              </a:p>
            </p:txBody>
          </p:sp>
          <p:sp>
            <p:nvSpPr>
              <p:cNvPr id="85002" name="TextBox 10"/>
              <p:cNvSpPr txBox="1">
                <a:spLocks noChangeArrowheads="1"/>
              </p:cNvSpPr>
              <p:nvPr/>
            </p:nvSpPr>
            <p:spPr bwMode="auto">
              <a:xfrm>
                <a:off x="3581400" y="3461658"/>
                <a:ext cx="990600" cy="369332"/>
              </a:xfrm>
              <a:prstGeom prst="rect">
                <a:avLst/>
              </a:prstGeom>
              <a:noFill/>
              <a:ln w="9525">
                <a:noFill/>
                <a:miter lim="800000"/>
                <a:headEnd/>
                <a:tailEnd/>
              </a:ln>
            </p:spPr>
            <p:txBody>
              <a:bodyPr>
                <a:spAutoFit/>
              </a:bodyPr>
              <a:lstStyle/>
              <a:p>
                <a:r>
                  <a:rPr lang="en-US" b="1" dirty="0">
                    <a:solidFill>
                      <a:srgbClr val="FF0000"/>
                    </a:solidFill>
                  </a:rPr>
                  <a:t>Fluvial</a:t>
                </a:r>
              </a:p>
            </p:txBody>
          </p:sp>
        </p:grpSp>
      </p:grpSp>
      <p:sp>
        <p:nvSpPr>
          <p:cNvPr id="8" name="TextBox 7"/>
          <p:cNvSpPr txBox="1"/>
          <p:nvPr/>
        </p:nvSpPr>
        <p:spPr>
          <a:xfrm>
            <a:off x="1066800" y="762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2" name="TextBox 9"/>
          <p:cNvSpPr txBox="1">
            <a:spLocks noChangeArrowheads="1"/>
          </p:cNvSpPr>
          <p:nvPr/>
        </p:nvSpPr>
        <p:spPr bwMode="auto">
          <a:xfrm>
            <a:off x="2850630" y="5174224"/>
            <a:ext cx="1219200" cy="369332"/>
          </a:xfrm>
          <a:prstGeom prst="rect">
            <a:avLst/>
          </a:prstGeom>
          <a:noFill/>
          <a:ln w="9525">
            <a:noFill/>
            <a:miter lim="800000"/>
            <a:headEnd/>
            <a:tailEnd/>
          </a:ln>
        </p:spPr>
        <p:txBody>
          <a:bodyPr wrap="square">
            <a:spAutoFit/>
          </a:bodyPr>
          <a:lstStyle/>
          <a:p>
            <a:r>
              <a:rPr lang="en-US" b="1" dirty="0" err="1" smtClean="0">
                <a:solidFill>
                  <a:srgbClr val="FF0000"/>
                </a:solidFill>
              </a:rPr>
              <a:t>Yardangs</a:t>
            </a:r>
            <a:endParaRPr lang="en-US" b="1" dirty="0">
              <a:solidFill>
                <a:srgbClr val="FF0000"/>
              </a:solidFill>
            </a:endParaRPr>
          </a:p>
        </p:txBody>
      </p:sp>
      <p:sp>
        <p:nvSpPr>
          <p:cNvPr id="13" name="TextBox 10"/>
          <p:cNvSpPr txBox="1">
            <a:spLocks noChangeArrowheads="1"/>
          </p:cNvSpPr>
          <p:nvPr/>
        </p:nvSpPr>
        <p:spPr bwMode="auto">
          <a:xfrm>
            <a:off x="3942690" y="5174224"/>
            <a:ext cx="1041540" cy="369332"/>
          </a:xfrm>
          <a:prstGeom prst="rect">
            <a:avLst/>
          </a:prstGeom>
          <a:noFill/>
          <a:ln w="9525">
            <a:noFill/>
            <a:miter lim="800000"/>
            <a:headEnd/>
            <a:tailEnd/>
          </a:ln>
        </p:spPr>
        <p:txBody>
          <a:bodyPr>
            <a:spAutoFit/>
          </a:bodyPr>
          <a:lstStyle/>
          <a:p>
            <a:r>
              <a:rPr lang="en-US" b="1" dirty="0" smtClean="0">
                <a:solidFill>
                  <a:srgbClr val="FF0000"/>
                </a:solidFill>
              </a:rPr>
              <a:t>Aeolian</a:t>
            </a:r>
            <a:endParaRPr lang="en-US" b="1" dirty="0">
              <a:solidFill>
                <a:srgbClr val="FF0000"/>
              </a:solidFill>
            </a:endParaRPr>
          </a:p>
        </p:txBody>
      </p:sp>
      <p:sp>
        <p:nvSpPr>
          <p:cNvPr id="15" name="TextBox 8"/>
          <p:cNvSpPr txBox="1">
            <a:spLocks noChangeArrowheads="1"/>
          </p:cNvSpPr>
          <p:nvPr/>
        </p:nvSpPr>
        <p:spPr bwMode="auto">
          <a:xfrm>
            <a:off x="782292" y="5151004"/>
            <a:ext cx="2438890" cy="461665"/>
          </a:xfrm>
          <a:prstGeom prst="rect">
            <a:avLst/>
          </a:prstGeom>
          <a:noFill/>
          <a:ln w="9525">
            <a:noFill/>
            <a:miter lim="800000"/>
            <a:headEnd/>
            <a:tailEnd/>
          </a:ln>
        </p:spPr>
        <p:txBody>
          <a:bodyPr wrap="square">
            <a:spAutoFit/>
          </a:bodyPr>
          <a:lstStyle/>
          <a:p>
            <a:r>
              <a:rPr lang="en-US" sz="1200" b="1" dirty="0" smtClean="0">
                <a:solidFill>
                  <a:srgbClr val="FF0000"/>
                </a:solidFill>
              </a:rPr>
              <a:t>“cut into” surface; grooves scratched into surface</a:t>
            </a:r>
            <a:endParaRPr lang="en-US" sz="1200" b="1" dirty="0">
              <a:solidFill>
                <a:srgbClr val="FF0000"/>
              </a:solidFill>
            </a:endParaRPr>
          </a:p>
        </p:txBody>
      </p:sp>
      <p:sp>
        <p:nvSpPr>
          <p:cNvPr id="17" name="TextBox 8"/>
          <p:cNvSpPr txBox="1">
            <a:spLocks noChangeArrowheads="1"/>
          </p:cNvSpPr>
          <p:nvPr/>
        </p:nvSpPr>
        <p:spPr bwMode="auto">
          <a:xfrm>
            <a:off x="880883" y="3422072"/>
            <a:ext cx="2243317" cy="523220"/>
          </a:xfrm>
          <a:prstGeom prst="rect">
            <a:avLst/>
          </a:prstGeom>
          <a:noFill/>
          <a:ln w="9525">
            <a:noFill/>
            <a:miter lim="800000"/>
            <a:headEnd/>
            <a:tailEnd/>
          </a:ln>
        </p:spPr>
        <p:txBody>
          <a:bodyPr>
            <a:spAutoFit/>
          </a:bodyPr>
          <a:lstStyle/>
          <a:p>
            <a:r>
              <a:rPr lang="en-US" sz="1400" b="1" dirty="0" smtClean="0">
                <a:solidFill>
                  <a:srgbClr val="FF0000"/>
                </a:solidFill>
              </a:rPr>
              <a:t>birds </a:t>
            </a:r>
            <a:r>
              <a:rPr lang="en-US" sz="1400" b="1" dirty="0">
                <a:solidFill>
                  <a:srgbClr val="FF0000"/>
                </a:solidFill>
              </a:rPr>
              <a:t>foot; </a:t>
            </a:r>
            <a:r>
              <a:rPr lang="en-US" sz="1400" b="1" dirty="0" smtClean="0">
                <a:solidFill>
                  <a:srgbClr val="FF0000"/>
                </a:solidFill>
              </a:rPr>
              <a:t>fan-like triangular shape</a:t>
            </a:r>
            <a:endParaRPr lang="en-US" sz="1400" b="1" dirty="0">
              <a:solidFill>
                <a:srgbClr val="FF0000"/>
              </a:solidFill>
            </a:endParaRPr>
          </a:p>
        </p:txBody>
      </p:sp>
    </p:spTree>
    <p:extLst>
      <p:ext uri="{BB962C8B-B14F-4D97-AF65-F5344CB8AC3E}">
        <p14:creationId xmlns:p14="http://schemas.microsoft.com/office/powerpoint/2010/main" val="41997696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1"/>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80C6592F-7FD9-4FB2-9838-B23DF935FC87}" type="slidenum">
              <a:rPr lang="en-US" smtClean="0"/>
              <a:pPr/>
              <a:t>62</a:t>
            </a:fld>
            <a:endParaRPr lang="en-US" smtClean="0"/>
          </a:p>
        </p:txBody>
      </p:sp>
      <p:pic>
        <p:nvPicPr>
          <p:cNvPr id="1269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6263" y="0"/>
            <a:ext cx="4724400" cy="6789738"/>
          </a:xfrm>
          <a:prstGeom prst="rect">
            <a:avLst/>
          </a:prstGeom>
          <a:ln>
            <a:noFill/>
          </a:ln>
          <a:effectLst>
            <a:outerShdw blurRad="292100" dist="139700" dir="2700000" algn="tl" rotWithShape="0">
              <a:srgbClr val="333333">
                <a:alpha val="65000"/>
              </a:srgbClr>
            </a:outerShdw>
          </a:effectLst>
        </p:spPr>
      </p:pic>
      <p:grpSp>
        <p:nvGrpSpPr>
          <p:cNvPr id="2" name="Group 12"/>
          <p:cNvGrpSpPr>
            <a:grpSpLocks/>
          </p:cNvGrpSpPr>
          <p:nvPr/>
        </p:nvGrpSpPr>
        <p:grpSpPr bwMode="auto">
          <a:xfrm>
            <a:off x="152400" y="728663"/>
            <a:ext cx="4724400" cy="6094412"/>
            <a:chOff x="304800" y="838200"/>
            <a:chExt cx="4493338" cy="5795573"/>
          </a:xfrm>
        </p:grpSpPr>
        <p:pic>
          <p:nvPicPr>
            <p:cNvPr id="849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838200"/>
              <a:ext cx="4493338" cy="5795573"/>
            </a:xfrm>
            <a:prstGeom prst="rect">
              <a:avLst/>
            </a:prstGeom>
            <a:noFill/>
            <a:ln w="28575">
              <a:solidFill>
                <a:schemeClr val="tx1"/>
              </a:solidFill>
              <a:miter lim="800000"/>
              <a:headEnd/>
              <a:tailEnd/>
            </a:ln>
          </p:spPr>
        </p:pic>
        <p:grpSp>
          <p:nvGrpSpPr>
            <p:cNvPr id="3" name="Group 11"/>
            <p:cNvGrpSpPr>
              <a:grpSpLocks/>
            </p:cNvGrpSpPr>
            <p:nvPr/>
          </p:nvGrpSpPr>
          <p:grpSpPr bwMode="auto">
            <a:xfrm>
              <a:off x="2881086" y="3461658"/>
              <a:ext cx="1690914" cy="369332"/>
              <a:chOff x="2881086" y="3461658"/>
              <a:chExt cx="1690914" cy="369332"/>
            </a:xfrm>
          </p:grpSpPr>
          <p:sp>
            <p:nvSpPr>
              <p:cNvPr id="85001" name="TextBox 9"/>
              <p:cNvSpPr txBox="1">
                <a:spLocks noChangeArrowheads="1"/>
              </p:cNvSpPr>
              <p:nvPr/>
            </p:nvSpPr>
            <p:spPr bwMode="auto">
              <a:xfrm>
                <a:off x="2881086" y="3461658"/>
                <a:ext cx="762000" cy="369332"/>
              </a:xfrm>
              <a:prstGeom prst="rect">
                <a:avLst/>
              </a:prstGeom>
              <a:noFill/>
              <a:ln w="9525">
                <a:noFill/>
                <a:miter lim="800000"/>
                <a:headEnd/>
                <a:tailEnd/>
              </a:ln>
            </p:spPr>
            <p:txBody>
              <a:bodyPr>
                <a:spAutoFit/>
              </a:bodyPr>
              <a:lstStyle/>
              <a:p>
                <a:r>
                  <a:rPr lang="en-US" b="1" dirty="0">
                    <a:solidFill>
                      <a:srgbClr val="FF0000"/>
                    </a:solidFill>
                  </a:rPr>
                  <a:t>Delta</a:t>
                </a:r>
              </a:p>
            </p:txBody>
          </p:sp>
          <p:sp>
            <p:nvSpPr>
              <p:cNvPr id="85002" name="TextBox 10"/>
              <p:cNvSpPr txBox="1">
                <a:spLocks noChangeArrowheads="1"/>
              </p:cNvSpPr>
              <p:nvPr/>
            </p:nvSpPr>
            <p:spPr bwMode="auto">
              <a:xfrm>
                <a:off x="3581400" y="3461658"/>
                <a:ext cx="990600" cy="369332"/>
              </a:xfrm>
              <a:prstGeom prst="rect">
                <a:avLst/>
              </a:prstGeom>
              <a:noFill/>
              <a:ln w="9525">
                <a:noFill/>
                <a:miter lim="800000"/>
                <a:headEnd/>
                <a:tailEnd/>
              </a:ln>
            </p:spPr>
            <p:txBody>
              <a:bodyPr>
                <a:spAutoFit/>
              </a:bodyPr>
              <a:lstStyle/>
              <a:p>
                <a:r>
                  <a:rPr lang="en-US" b="1" dirty="0">
                    <a:solidFill>
                      <a:srgbClr val="FF0000"/>
                    </a:solidFill>
                  </a:rPr>
                  <a:t>Fluvial</a:t>
                </a:r>
              </a:p>
            </p:txBody>
          </p:sp>
        </p:grpSp>
      </p:grpSp>
      <p:sp>
        <p:nvSpPr>
          <p:cNvPr id="8" name="TextBox 7"/>
          <p:cNvSpPr txBox="1"/>
          <p:nvPr/>
        </p:nvSpPr>
        <p:spPr>
          <a:xfrm>
            <a:off x="1066800" y="762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12" name="TextBox 9"/>
          <p:cNvSpPr txBox="1">
            <a:spLocks noChangeArrowheads="1"/>
          </p:cNvSpPr>
          <p:nvPr/>
        </p:nvSpPr>
        <p:spPr bwMode="auto">
          <a:xfrm>
            <a:off x="2850630" y="5174224"/>
            <a:ext cx="1219200" cy="369332"/>
          </a:xfrm>
          <a:prstGeom prst="rect">
            <a:avLst/>
          </a:prstGeom>
          <a:noFill/>
          <a:ln w="9525">
            <a:noFill/>
            <a:miter lim="800000"/>
            <a:headEnd/>
            <a:tailEnd/>
          </a:ln>
        </p:spPr>
        <p:txBody>
          <a:bodyPr wrap="square">
            <a:spAutoFit/>
          </a:bodyPr>
          <a:lstStyle/>
          <a:p>
            <a:r>
              <a:rPr lang="en-US" b="1" dirty="0" err="1" smtClean="0">
                <a:solidFill>
                  <a:srgbClr val="FF0000"/>
                </a:solidFill>
              </a:rPr>
              <a:t>Yardangs</a:t>
            </a:r>
            <a:endParaRPr lang="en-US" b="1" dirty="0">
              <a:solidFill>
                <a:srgbClr val="FF0000"/>
              </a:solidFill>
            </a:endParaRPr>
          </a:p>
        </p:txBody>
      </p:sp>
      <p:sp>
        <p:nvSpPr>
          <p:cNvPr id="13" name="TextBox 10"/>
          <p:cNvSpPr txBox="1">
            <a:spLocks noChangeArrowheads="1"/>
          </p:cNvSpPr>
          <p:nvPr/>
        </p:nvSpPr>
        <p:spPr bwMode="auto">
          <a:xfrm>
            <a:off x="3942690" y="5174224"/>
            <a:ext cx="1041540" cy="369332"/>
          </a:xfrm>
          <a:prstGeom prst="rect">
            <a:avLst/>
          </a:prstGeom>
          <a:noFill/>
          <a:ln w="9525">
            <a:noFill/>
            <a:miter lim="800000"/>
            <a:headEnd/>
            <a:tailEnd/>
          </a:ln>
        </p:spPr>
        <p:txBody>
          <a:bodyPr>
            <a:spAutoFit/>
          </a:bodyPr>
          <a:lstStyle/>
          <a:p>
            <a:r>
              <a:rPr lang="en-US" b="1" dirty="0" smtClean="0">
                <a:solidFill>
                  <a:srgbClr val="FF0000"/>
                </a:solidFill>
              </a:rPr>
              <a:t>Aeolian</a:t>
            </a:r>
            <a:endParaRPr lang="en-US" b="1" dirty="0">
              <a:solidFill>
                <a:srgbClr val="FF0000"/>
              </a:solidFill>
            </a:endParaRPr>
          </a:p>
        </p:txBody>
      </p:sp>
      <p:sp>
        <p:nvSpPr>
          <p:cNvPr id="14" name="Rectangle 10"/>
          <p:cNvSpPr>
            <a:spLocks noChangeArrowheads="1"/>
          </p:cNvSpPr>
          <p:nvPr/>
        </p:nvSpPr>
        <p:spPr bwMode="auto">
          <a:xfrm>
            <a:off x="685800" y="5943600"/>
            <a:ext cx="3917430" cy="646331"/>
          </a:xfrm>
          <a:prstGeom prst="rect">
            <a:avLst/>
          </a:prstGeom>
          <a:solidFill>
            <a:srgbClr val="6699FF"/>
          </a:solidFill>
          <a:ln w="38100">
            <a:solidFill>
              <a:srgbClr val="0000FF"/>
            </a:solidFill>
            <a:miter lim="800000"/>
            <a:headEnd/>
            <a:tailEnd/>
          </a:ln>
        </p:spPr>
        <p:txBody>
          <a:bodyPr wrap="square">
            <a:spAutoFit/>
          </a:bodyPr>
          <a:lstStyle/>
          <a:p>
            <a:pPr marL="0" lvl="1" algn="ctr">
              <a:spcBef>
                <a:spcPct val="20000"/>
              </a:spcBef>
              <a:tabLst>
                <a:tab pos="569913" algn="l"/>
              </a:tabLst>
            </a:pPr>
            <a:r>
              <a:rPr lang="en-US" dirty="0">
                <a:cs typeface="Arial" charset="0"/>
              </a:rPr>
              <a:t>Complete this for </a:t>
            </a:r>
            <a:r>
              <a:rPr lang="en-US" dirty="0" smtClean="0">
                <a:cs typeface="Arial" charset="0"/>
              </a:rPr>
              <a:t>as many images as you can during time allotted.</a:t>
            </a:r>
            <a:endParaRPr lang="en-US" dirty="0">
              <a:cs typeface="Arial" charset="0"/>
            </a:endParaRPr>
          </a:p>
        </p:txBody>
      </p:sp>
      <p:sp>
        <p:nvSpPr>
          <p:cNvPr id="15" name="TextBox 8"/>
          <p:cNvSpPr txBox="1">
            <a:spLocks noChangeArrowheads="1"/>
          </p:cNvSpPr>
          <p:nvPr/>
        </p:nvSpPr>
        <p:spPr bwMode="auto">
          <a:xfrm>
            <a:off x="782292" y="5151004"/>
            <a:ext cx="2438890" cy="461665"/>
          </a:xfrm>
          <a:prstGeom prst="rect">
            <a:avLst/>
          </a:prstGeom>
          <a:noFill/>
          <a:ln w="9525">
            <a:noFill/>
            <a:miter lim="800000"/>
            <a:headEnd/>
            <a:tailEnd/>
          </a:ln>
        </p:spPr>
        <p:txBody>
          <a:bodyPr wrap="square">
            <a:spAutoFit/>
          </a:bodyPr>
          <a:lstStyle/>
          <a:p>
            <a:r>
              <a:rPr lang="en-US" sz="1200" b="1" dirty="0" smtClean="0">
                <a:solidFill>
                  <a:srgbClr val="FF0000"/>
                </a:solidFill>
              </a:rPr>
              <a:t>“cut into” surface; grooves scratched into surface</a:t>
            </a:r>
            <a:endParaRPr lang="en-US" sz="1200" b="1" dirty="0">
              <a:solidFill>
                <a:srgbClr val="FF0000"/>
              </a:solidFill>
            </a:endParaRPr>
          </a:p>
        </p:txBody>
      </p:sp>
      <p:sp>
        <p:nvSpPr>
          <p:cNvPr id="17" name="TextBox 8"/>
          <p:cNvSpPr txBox="1">
            <a:spLocks noChangeArrowheads="1"/>
          </p:cNvSpPr>
          <p:nvPr/>
        </p:nvSpPr>
        <p:spPr bwMode="auto">
          <a:xfrm>
            <a:off x="880883" y="3422072"/>
            <a:ext cx="2243317" cy="523220"/>
          </a:xfrm>
          <a:prstGeom prst="rect">
            <a:avLst/>
          </a:prstGeom>
          <a:noFill/>
          <a:ln w="9525">
            <a:noFill/>
            <a:miter lim="800000"/>
            <a:headEnd/>
            <a:tailEnd/>
          </a:ln>
        </p:spPr>
        <p:txBody>
          <a:bodyPr>
            <a:spAutoFit/>
          </a:bodyPr>
          <a:lstStyle/>
          <a:p>
            <a:r>
              <a:rPr lang="en-US" sz="1400" b="1" dirty="0" smtClean="0">
                <a:solidFill>
                  <a:srgbClr val="FF0000"/>
                </a:solidFill>
              </a:rPr>
              <a:t>birds </a:t>
            </a:r>
            <a:r>
              <a:rPr lang="en-US" sz="1400" b="1" dirty="0">
                <a:solidFill>
                  <a:srgbClr val="FF0000"/>
                </a:solidFill>
              </a:rPr>
              <a:t>foot; </a:t>
            </a:r>
            <a:r>
              <a:rPr lang="en-US" sz="1400" b="1" dirty="0" smtClean="0">
                <a:solidFill>
                  <a:srgbClr val="FF0000"/>
                </a:solidFill>
              </a:rPr>
              <a:t>fan-like triangular shape</a:t>
            </a:r>
            <a:endParaRPr lang="en-US" sz="1400" b="1" dirty="0">
              <a:solidFill>
                <a:srgbClr val="FF0000"/>
              </a:solidFill>
            </a:endParaRPr>
          </a:p>
        </p:txBody>
      </p:sp>
    </p:spTree>
    <p:extLst>
      <p:ext uri="{BB962C8B-B14F-4D97-AF65-F5344CB8AC3E}">
        <p14:creationId xmlns:p14="http://schemas.microsoft.com/office/powerpoint/2010/main" val="38628961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1905000"/>
            <a:ext cx="1841500" cy="2316163"/>
          </a:xfrm>
          <a:prstGeom prst="rect">
            <a:avLst/>
          </a:prstGeom>
          <a:ln w="38100">
            <a:solidFill>
              <a:srgbClr val="FF0000"/>
            </a:solidFill>
          </a:ln>
          <a:effectLst>
            <a:outerShdw blurRad="292100" dist="139700" dir="2700000" algn="tl" rotWithShape="0">
              <a:srgbClr val="333333">
                <a:alpha val="65000"/>
              </a:srgbClr>
            </a:outerShdw>
          </a:effectLst>
        </p:spPr>
      </p:pic>
      <p:sp>
        <p:nvSpPr>
          <p:cNvPr id="87043" name="Slide Number Placeholder 1"/>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6587EC69-BAF6-4EF9-B8E2-289B546C4541}" type="slidenum">
              <a:rPr lang="en-US" smtClean="0"/>
              <a:pPr/>
              <a:t>63</a:t>
            </a:fld>
            <a:endParaRPr lang="en-US" smtClean="0"/>
          </a:p>
        </p:txBody>
      </p:sp>
      <p:pic>
        <p:nvPicPr>
          <p:cNvPr id="1269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6263" y="0"/>
            <a:ext cx="4724400" cy="6789738"/>
          </a:xfrm>
          <a:prstGeom prst="rect">
            <a:avLst/>
          </a:prstGeom>
          <a:ln>
            <a:noFill/>
          </a:ln>
          <a:effectLst>
            <a:outerShdw blurRad="292100" dist="139700" dir="2700000" algn="tl" rotWithShape="0">
              <a:srgbClr val="333333">
                <a:alpha val="65000"/>
              </a:srgbClr>
            </a:outerShdw>
          </a:effectLst>
        </p:spPr>
      </p:pic>
      <p:sp>
        <p:nvSpPr>
          <p:cNvPr id="87045" name="Rectangle 3"/>
          <p:cNvSpPr>
            <a:spLocks noChangeArrowheads="1"/>
          </p:cNvSpPr>
          <p:nvPr/>
        </p:nvSpPr>
        <p:spPr bwMode="auto">
          <a:xfrm>
            <a:off x="0" y="168275"/>
            <a:ext cx="4648200" cy="1508125"/>
          </a:xfrm>
          <a:prstGeom prst="rect">
            <a:avLst/>
          </a:prstGeom>
          <a:noFill/>
          <a:ln w="9525">
            <a:noFill/>
            <a:miter lim="800000"/>
            <a:headEnd/>
            <a:tailEnd/>
          </a:ln>
        </p:spPr>
        <p:txBody>
          <a:bodyPr>
            <a:spAutoFit/>
          </a:bodyPr>
          <a:lstStyle/>
          <a:p>
            <a:pPr marL="285750" lvl="1" indent="-168275">
              <a:spcBef>
                <a:spcPct val="20000"/>
              </a:spcBef>
              <a:tabLst>
                <a:tab pos="569913" algn="l"/>
              </a:tabLst>
            </a:pPr>
            <a:r>
              <a:rPr lang="en-US" sz="2000">
                <a:cs typeface="Arial" charset="0"/>
              </a:rPr>
              <a:t>Name the following for each image:</a:t>
            </a:r>
          </a:p>
          <a:p>
            <a:pPr marL="742950" lvl="2" indent="-168275">
              <a:spcBef>
                <a:spcPct val="20000"/>
              </a:spcBef>
              <a:buFont typeface="Wingdings" pitchFamily="2" charset="2"/>
              <a:buChar char="Ø"/>
              <a:tabLst>
                <a:tab pos="569913" algn="l"/>
              </a:tabLst>
            </a:pPr>
            <a:r>
              <a:rPr lang="en-US" sz="2000" b="1">
                <a:cs typeface="Arial" charset="0"/>
              </a:rPr>
              <a:t>Identification Criteria</a:t>
            </a:r>
          </a:p>
          <a:p>
            <a:pPr marL="742950" lvl="2" indent="-168275">
              <a:spcBef>
                <a:spcPct val="20000"/>
              </a:spcBef>
              <a:buFont typeface="Wingdings" pitchFamily="2" charset="2"/>
              <a:buChar char="Ø"/>
              <a:tabLst>
                <a:tab pos="569913" algn="l"/>
              </a:tabLst>
            </a:pPr>
            <a:r>
              <a:rPr lang="en-US" sz="2000">
                <a:cs typeface="Arial" charset="0"/>
              </a:rPr>
              <a:t>Geologic Feature </a:t>
            </a:r>
          </a:p>
          <a:p>
            <a:pPr marL="742950" lvl="2" indent="-168275">
              <a:spcBef>
                <a:spcPct val="20000"/>
              </a:spcBef>
              <a:buFont typeface="Wingdings" pitchFamily="2" charset="2"/>
              <a:buChar char="Ø"/>
              <a:tabLst>
                <a:tab pos="569913" algn="l"/>
              </a:tabLst>
            </a:pPr>
            <a:r>
              <a:rPr lang="en-US" sz="2000">
                <a:cs typeface="Arial" charset="0"/>
              </a:rPr>
              <a:t>Geologic Process</a:t>
            </a: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 y="4398963"/>
            <a:ext cx="1787525" cy="2230437"/>
          </a:xfrm>
          <a:prstGeom prst="rect">
            <a:avLst/>
          </a:prstGeom>
          <a:ln w="38100">
            <a:solidFill>
              <a:srgbClr val="FF0000"/>
            </a:solidFill>
          </a:ln>
          <a:effectLst>
            <a:outerShdw blurRad="292100" dist="139700" dir="2700000" algn="tl" rotWithShape="0">
              <a:srgbClr val="333333">
                <a:alpha val="65000"/>
              </a:srgbClr>
            </a:outerShdw>
          </a:effectLst>
        </p:spPr>
      </p:pic>
      <p:pic>
        <p:nvPicPr>
          <p:cNvPr id="87047"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38200" y="2133600"/>
            <a:ext cx="3425825" cy="4419600"/>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1905000"/>
            <a:ext cx="1841500" cy="2316163"/>
          </a:xfrm>
          <a:prstGeom prst="rect">
            <a:avLst/>
          </a:prstGeom>
          <a:ln w="38100">
            <a:solidFill>
              <a:srgbClr val="FF0000"/>
            </a:solidFill>
          </a:ln>
          <a:effectLst>
            <a:outerShdw blurRad="292100" dist="139700" dir="2700000" algn="tl" rotWithShape="0">
              <a:srgbClr val="333333">
                <a:alpha val="65000"/>
              </a:srgbClr>
            </a:outerShdw>
          </a:effectLst>
        </p:spPr>
      </p:pic>
      <p:sp>
        <p:nvSpPr>
          <p:cNvPr id="88067" name="Slide Number Placeholder 1"/>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B0805C1D-359D-4F77-8DA3-A739B17B3829}" type="slidenum">
              <a:rPr lang="en-US" smtClean="0"/>
              <a:pPr/>
              <a:t>64</a:t>
            </a:fld>
            <a:endParaRPr lang="en-US" smtClean="0"/>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4398963"/>
            <a:ext cx="1787525" cy="2230437"/>
          </a:xfrm>
          <a:prstGeom prst="rect">
            <a:avLst/>
          </a:prstGeom>
          <a:ln w="38100">
            <a:solidFill>
              <a:srgbClr val="FF0000"/>
            </a:solidFill>
          </a:ln>
          <a:effectLst>
            <a:outerShdw blurRad="292100" dist="139700" dir="2700000" algn="tl" rotWithShape="0">
              <a:srgbClr val="333333">
                <a:alpha val="65000"/>
              </a:srgbClr>
            </a:outerShdw>
          </a:effectLst>
        </p:spPr>
      </p:pic>
      <p:pic>
        <p:nvPicPr>
          <p:cNvPr id="8806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25938" y="74613"/>
            <a:ext cx="4800600" cy="6783387"/>
          </a:xfrm>
          <a:prstGeom prst="rect">
            <a:avLst/>
          </a:prstGeom>
          <a:noFill/>
          <a:ln w="9525">
            <a:noFill/>
            <a:miter lim="800000"/>
            <a:headEnd/>
            <a:tailEnd/>
          </a:ln>
        </p:spPr>
      </p:pic>
      <p:pic>
        <p:nvPicPr>
          <p:cNvPr id="88070"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14400" y="2133600"/>
            <a:ext cx="3425825" cy="4419600"/>
          </a:xfrm>
          <a:prstGeom prst="rect">
            <a:avLst/>
          </a:prstGeom>
          <a:noFill/>
          <a:ln w="28575">
            <a:solidFill>
              <a:schemeClr val="tx1"/>
            </a:solidFill>
            <a:miter lim="800000"/>
            <a:headEnd/>
            <a:tailEnd/>
          </a:ln>
        </p:spPr>
      </p:pic>
      <p:sp>
        <p:nvSpPr>
          <p:cNvPr id="88071" name="Rectangle 7"/>
          <p:cNvSpPr>
            <a:spLocks noChangeArrowheads="1"/>
          </p:cNvSpPr>
          <p:nvPr/>
        </p:nvSpPr>
        <p:spPr bwMode="auto">
          <a:xfrm>
            <a:off x="0" y="168275"/>
            <a:ext cx="4648200" cy="1508125"/>
          </a:xfrm>
          <a:prstGeom prst="rect">
            <a:avLst/>
          </a:prstGeom>
          <a:noFill/>
          <a:ln w="9525">
            <a:noFill/>
            <a:miter lim="800000"/>
            <a:headEnd/>
            <a:tailEnd/>
          </a:ln>
        </p:spPr>
        <p:txBody>
          <a:bodyPr>
            <a:spAutoFit/>
          </a:bodyPr>
          <a:lstStyle/>
          <a:p>
            <a:pPr marL="285750" lvl="1" indent="-168275">
              <a:spcBef>
                <a:spcPct val="20000"/>
              </a:spcBef>
              <a:tabLst>
                <a:tab pos="569913" algn="l"/>
              </a:tabLst>
            </a:pPr>
            <a:r>
              <a:rPr lang="en-US" sz="2000">
                <a:cs typeface="Arial" charset="0"/>
              </a:rPr>
              <a:t>Name the following for each image:</a:t>
            </a:r>
          </a:p>
          <a:p>
            <a:pPr marL="742950" lvl="2" indent="-168275">
              <a:spcBef>
                <a:spcPct val="20000"/>
              </a:spcBef>
              <a:buFont typeface="Wingdings" pitchFamily="2" charset="2"/>
              <a:buChar char="Ø"/>
              <a:tabLst>
                <a:tab pos="569913" algn="l"/>
              </a:tabLst>
            </a:pPr>
            <a:r>
              <a:rPr lang="en-US" sz="2000" b="1">
                <a:cs typeface="Arial" charset="0"/>
              </a:rPr>
              <a:t>Identification Criteria</a:t>
            </a:r>
          </a:p>
          <a:p>
            <a:pPr marL="742950" lvl="2" indent="-168275">
              <a:spcBef>
                <a:spcPct val="20000"/>
              </a:spcBef>
              <a:buFont typeface="Wingdings" pitchFamily="2" charset="2"/>
              <a:buChar char="Ø"/>
              <a:tabLst>
                <a:tab pos="569913" algn="l"/>
              </a:tabLst>
            </a:pPr>
            <a:r>
              <a:rPr lang="en-US" sz="2000">
                <a:cs typeface="Arial" charset="0"/>
              </a:rPr>
              <a:t>Geologic Feature </a:t>
            </a:r>
          </a:p>
          <a:p>
            <a:pPr marL="742950" lvl="2" indent="-168275">
              <a:spcBef>
                <a:spcPct val="20000"/>
              </a:spcBef>
              <a:buFont typeface="Wingdings" pitchFamily="2" charset="2"/>
              <a:buChar char="Ø"/>
              <a:tabLst>
                <a:tab pos="569913" algn="l"/>
              </a:tabLst>
            </a:pPr>
            <a:r>
              <a:rPr lang="en-US" sz="2000">
                <a:cs typeface="Arial" charset="0"/>
              </a:rPr>
              <a:t>Geologic Process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28"/>
          <p:cNvSpPr>
            <a:spLocks noChangeArrowheads="1"/>
          </p:cNvSpPr>
          <p:nvPr/>
        </p:nvSpPr>
        <p:spPr bwMode="auto">
          <a:xfrm>
            <a:off x="0" y="0"/>
            <a:ext cx="9144000" cy="954107"/>
          </a:xfrm>
          <a:prstGeom prst="rect">
            <a:avLst/>
          </a:prstGeom>
          <a:solidFill>
            <a:schemeClr val="bg1">
              <a:lumMod val="85000"/>
            </a:schemeClr>
          </a:solidFill>
          <a:ln w="9525">
            <a:solidFill>
              <a:schemeClr val="tx1"/>
            </a:solidFill>
            <a:miter lim="800000"/>
            <a:headEnd/>
            <a:tailEnd/>
          </a:ln>
        </p:spPr>
        <p:txBody>
          <a:bodyPr wrap="square">
            <a:spAutoFit/>
          </a:bodyPr>
          <a:lstStyle/>
          <a:p>
            <a:pPr algn="ctr"/>
            <a:r>
              <a:rPr lang="en-US" sz="2800" b="1" dirty="0" smtClean="0">
                <a:solidFill>
                  <a:srgbClr val="C00000"/>
                </a:solidFill>
                <a:cs typeface="Arial" charset="0"/>
              </a:rPr>
              <a:t>Begin “Building” a Planetary Comparison </a:t>
            </a:r>
          </a:p>
          <a:p>
            <a:pPr algn="ctr"/>
            <a:r>
              <a:rPr lang="en-US" sz="2800" b="1" dirty="0" smtClean="0">
                <a:solidFill>
                  <a:srgbClr val="C00000"/>
                </a:solidFill>
                <a:cs typeface="Arial" charset="0"/>
              </a:rPr>
              <a:t>Feature Wall</a:t>
            </a:r>
            <a:endParaRPr lang="en-US" sz="2800" b="1" i="1" dirty="0">
              <a:solidFill>
                <a:srgbClr val="C00000"/>
              </a:solidFill>
              <a:cs typeface="Arial" charset="0"/>
            </a:endParaRPr>
          </a:p>
        </p:txBody>
      </p:sp>
      <p:grpSp>
        <p:nvGrpSpPr>
          <p:cNvPr id="4" name="Group 3"/>
          <p:cNvGrpSpPr/>
          <p:nvPr/>
        </p:nvGrpSpPr>
        <p:grpSpPr>
          <a:xfrm>
            <a:off x="4724400" y="1143000"/>
            <a:ext cx="3962400" cy="5458837"/>
            <a:chOff x="762000" y="1073250"/>
            <a:chExt cx="3962400" cy="5458837"/>
          </a:xfrm>
        </p:grpSpPr>
        <p:sp>
          <p:nvSpPr>
            <p:cNvPr id="89095" name="TextBox 16"/>
            <p:cNvSpPr txBox="1">
              <a:spLocks noChangeArrowheads="1"/>
            </p:cNvSpPr>
            <p:nvPr/>
          </p:nvSpPr>
          <p:spPr bwMode="auto">
            <a:xfrm>
              <a:off x="780933" y="1073250"/>
              <a:ext cx="3943467" cy="523220"/>
            </a:xfrm>
            <a:prstGeom prst="rect">
              <a:avLst/>
            </a:prstGeom>
            <a:solidFill>
              <a:schemeClr val="tx2">
                <a:lumMod val="40000"/>
                <a:lumOff val="60000"/>
              </a:schemeClr>
            </a:solidFill>
            <a:ln w="19050">
              <a:solidFill>
                <a:schemeClr val="tx1"/>
              </a:solidFill>
              <a:miter lim="800000"/>
              <a:headEnd/>
              <a:tailEnd/>
            </a:ln>
          </p:spPr>
          <p:txBody>
            <a:bodyPr wrap="square">
              <a:spAutoFit/>
            </a:bodyPr>
            <a:lstStyle/>
            <a:p>
              <a:pPr algn="ctr"/>
              <a:r>
                <a:rPr lang="en-US" sz="2800" b="1" dirty="0" smtClean="0"/>
                <a:t>WHAT PROCESS?</a:t>
              </a:r>
              <a:endParaRPr lang="en-US" sz="2800" dirty="0"/>
            </a:p>
          </p:txBody>
        </p:sp>
        <p:pic>
          <p:nvPicPr>
            <p:cNvPr id="8909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0934" y="1759050"/>
              <a:ext cx="3943466" cy="2817373"/>
            </a:xfrm>
            <a:prstGeom prst="rect">
              <a:avLst/>
            </a:prstGeom>
            <a:noFill/>
            <a:ln w="9525">
              <a:solidFill>
                <a:schemeClr val="tx1"/>
              </a:solidFill>
              <a:miter lim="800000"/>
              <a:headEnd/>
              <a:tailEnd/>
            </a:ln>
          </p:spPr>
        </p:pic>
        <p:sp>
          <p:nvSpPr>
            <p:cNvPr id="89097" name="Rectangle 39"/>
            <p:cNvSpPr>
              <a:spLocks noChangeArrowheads="1"/>
            </p:cNvSpPr>
            <p:nvPr/>
          </p:nvSpPr>
          <p:spPr bwMode="auto">
            <a:xfrm>
              <a:off x="762000" y="4654650"/>
              <a:ext cx="3962400" cy="1877437"/>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2400" b="1" dirty="0"/>
                <a:t>Criteria: </a:t>
              </a:r>
              <a:endParaRPr lang="en-US" sz="2400" b="1" dirty="0" smtClean="0"/>
            </a:p>
            <a:p>
              <a:r>
                <a:rPr lang="en-US" sz="2400" b="1" dirty="0" smtClean="0">
                  <a:solidFill>
                    <a:srgbClr val="FF0000"/>
                  </a:solidFill>
                </a:rPr>
                <a:t>1)List KEY WORDS</a:t>
              </a:r>
            </a:p>
            <a:p>
              <a:r>
                <a:rPr lang="en-US" sz="2400" b="1" dirty="0" smtClean="0">
                  <a:solidFill>
                    <a:srgbClr val="FF0000"/>
                  </a:solidFill>
                </a:rPr>
                <a:t>2)List KEY WORDS</a:t>
              </a:r>
              <a:endParaRPr lang="en-US" sz="2400" b="1" dirty="0">
                <a:solidFill>
                  <a:srgbClr val="FF0000"/>
                </a:solidFill>
              </a:endParaRPr>
            </a:p>
            <a:p>
              <a:pPr>
                <a:buFont typeface="Wingdings" pitchFamily="2" charset="2"/>
                <a:buChar char="v"/>
              </a:pPr>
              <a:endParaRPr lang="en-US" sz="2000" b="1" dirty="0"/>
            </a:p>
            <a:p>
              <a:pPr>
                <a:buFont typeface="Wingdings" pitchFamily="2" charset="2"/>
                <a:buChar char="v"/>
              </a:pPr>
              <a:r>
                <a:rPr lang="en-US" sz="2400" b="1" dirty="0"/>
                <a:t>Feature: </a:t>
              </a:r>
              <a:r>
                <a:rPr lang="en-US" sz="2400" b="1" dirty="0" smtClean="0">
                  <a:solidFill>
                    <a:srgbClr val="FF0000"/>
                  </a:solidFill>
                </a:rPr>
                <a:t>Name Feature</a:t>
              </a:r>
              <a:endParaRPr lang="en-US" sz="2400" b="1" dirty="0">
                <a:solidFill>
                  <a:srgbClr val="FF0000"/>
                </a:solidFill>
              </a:endParaRPr>
            </a:p>
          </p:txBody>
        </p:sp>
      </p:grpSp>
      <p:grpSp>
        <p:nvGrpSpPr>
          <p:cNvPr id="5" name="Group 4"/>
          <p:cNvGrpSpPr/>
          <p:nvPr/>
        </p:nvGrpSpPr>
        <p:grpSpPr>
          <a:xfrm>
            <a:off x="76200" y="1397437"/>
            <a:ext cx="4495800" cy="3707963"/>
            <a:chOff x="4800600" y="1015425"/>
            <a:chExt cx="4495800" cy="3707963"/>
          </a:xfrm>
        </p:grpSpPr>
        <p:sp>
          <p:nvSpPr>
            <p:cNvPr id="51" name="TextBox 50"/>
            <p:cNvSpPr txBox="1"/>
            <p:nvPr/>
          </p:nvSpPr>
          <p:spPr bwMode="auto">
            <a:xfrm>
              <a:off x="5715000" y="1015425"/>
              <a:ext cx="2819400" cy="584775"/>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algn="ctr">
                <a:defRPr/>
              </a:pPr>
              <a:r>
                <a:rPr lang="en-US" sz="3200" b="1" dirty="0" smtClean="0">
                  <a:solidFill>
                    <a:srgbClr val="3333FF"/>
                  </a:solidFill>
                </a:rPr>
                <a:t>WHAT TO DO</a:t>
              </a:r>
              <a:endParaRPr lang="en-US" sz="3200" b="1" dirty="0">
                <a:solidFill>
                  <a:srgbClr val="3333FF"/>
                </a:solidFill>
              </a:endParaRPr>
            </a:p>
          </p:txBody>
        </p:sp>
        <p:sp>
          <p:nvSpPr>
            <p:cNvPr id="3" name="TextBox 2"/>
            <p:cNvSpPr txBox="1"/>
            <p:nvPr/>
          </p:nvSpPr>
          <p:spPr>
            <a:xfrm>
              <a:off x="4800600" y="1676400"/>
              <a:ext cx="4495800" cy="3046988"/>
            </a:xfrm>
            <a:prstGeom prst="rect">
              <a:avLst/>
            </a:prstGeom>
            <a:solidFill>
              <a:schemeClr val="bg1">
                <a:lumMod val="85000"/>
              </a:schemeClr>
            </a:solidFill>
            <a:ln>
              <a:solidFill>
                <a:schemeClr val="tx1"/>
              </a:solidFill>
            </a:ln>
          </p:spPr>
          <p:txBody>
            <a:bodyPr wrap="square" rtlCol="0">
              <a:spAutoFit/>
            </a:bodyPr>
            <a:lstStyle/>
            <a:p>
              <a:pPr marL="342900" indent="-342900">
                <a:buAutoNum type="arabicPeriod"/>
              </a:pPr>
              <a:r>
                <a:rPr lang="en-US" sz="2400" dirty="0" smtClean="0"/>
                <a:t>Observe Image</a:t>
              </a:r>
            </a:p>
            <a:p>
              <a:pPr marL="342900" indent="-342900">
                <a:buAutoNum type="arabicPeriod"/>
              </a:pPr>
              <a:r>
                <a:rPr lang="en-US" sz="2400" dirty="0" smtClean="0"/>
                <a:t>Decide which geologic process it represents</a:t>
              </a:r>
            </a:p>
            <a:p>
              <a:pPr marL="342900" indent="-342900">
                <a:buAutoNum type="arabicPeriod"/>
              </a:pPr>
              <a:r>
                <a:rPr lang="en-US" sz="2400" dirty="0" smtClean="0"/>
                <a:t>On a POST-IT list:</a:t>
              </a:r>
            </a:p>
            <a:p>
              <a:pPr marL="800100" lvl="1" indent="-342900">
                <a:buFont typeface="Arial" pitchFamily="34" charset="0"/>
                <a:buChar char="•"/>
              </a:pPr>
              <a:r>
                <a:rPr lang="en-US" sz="2400" dirty="0" smtClean="0"/>
                <a:t>2 Criteria/KEY WORDS</a:t>
              </a:r>
            </a:p>
            <a:p>
              <a:pPr marL="800100" lvl="1" indent="-342900">
                <a:buFont typeface="Arial" pitchFamily="34" charset="0"/>
                <a:buChar char="•"/>
              </a:pPr>
              <a:r>
                <a:rPr lang="en-US" sz="2400" dirty="0" smtClean="0"/>
                <a:t>Name of feature</a:t>
              </a:r>
            </a:p>
            <a:p>
              <a:pPr marL="342900" lvl="1" indent="-342900"/>
              <a:r>
                <a:rPr lang="en-US" sz="2400" dirty="0" smtClean="0"/>
                <a:t>4. Tape onto the Planetary Comparison Feature Wall</a:t>
              </a:r>
            </a:p>
          </p:txBody>
        </p:sp>
      </p:grpSp>
    </p:spTree>
    <p:extLst>
      <p:ext uri="{BB962C8B-B14F-4D97-AF65-F5344CB8AC3E}">
        <p14:creationId xmlns:p14="http://schemas.microsoft.com/office/powerpoint/2010/main" val="10851904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0" y="76200"/>
            <a:ext cx="9144000" cy="5804034"/>
            <a:chOff x="0" y="0"/>
            <a:chExt cx="9144000" cy="5804034"/>
          </a:xfrm>
        </p:grpSpPr>
        <p:sp>
          <p:nvSpPr>
            <p:cNvPr id="3" name="TextBox 2"/>
            <p:cNvSpPr txBox="1"/>
            <p:nvPr/>
          </p:nvSpPr>
          <p:spPr>
            <a:xfrm>
              <a:off x="2337549" y="228600"/>
              <a:ext cx="800219" cy="369332"/>
            </a:xfrm>
            <a:prstGeom prst="rect">
              <a:avLst/>
            </a:prstGeom>
            <a:solidFill>
              <a:schemeClr val="accent1"/>
            </a:solidFill>
            <a:ln>
              <a:solidFill>
                <a:schemeClr val="tx1"/>
              </a:solidFill>
            </a:ln>
          </p:spPr>
          <p:txBody>
            <a:bodyPr wrap="none" rtlCol="0">
              <a:spAutoFit/>
            </a:bodyPr>
            <a:lstStyle/>
            <a:p>
              <a:r>
                <a:rPr lang="en-US" b="1" dirty="0" smtClean="0"/>
                <a:t>WIND</a:t>
              </a:r>
              <a:endParaRPr lang="en-US" b="1" dirty="0"/>
            </a:p>
          </p:txBody>
        </p:sp>
        <p:sp>
          <p:nvSpPr>
            <p:cNvPr id="4" name="TextBox 3"/>
            <p:cNvSpPr txBox="1"/>
            <p:nvPr/>
          </p:nvSpPr>
          <p:spPr>
            <a:xfrm>
              <a:off x="4112884" y="228600"/>
              <a:ext cx="992516" cy="369332"/>
            </a:xfrm>
            <a:prstGeom prst="rect">
              <a:avLst/>
            </a:prstGeom>
            <a:solidFill>
              <a:schemeClr val="accent1"/>
            </a:solidFill>
            <a:ln>
              <a:solidFill>
                <a:schemeClr val="tx1"/>
              </a:solidFill>
            </a:ln>
          </p:spPr>
          <p:txBody>
            <a:bodyPr wrap="none" rtlCol="0">
              <a:spAutoFit/>
            </a:bodyPr>
            <a:lstStyle/>
            <a:p>
              <a:r>
                <a:rPr lang="en-US" b="1" dirty="0" smtClean="0"/>
                <a:t>WATER</a:t>
              </a:r>
              <a:endParaRPr lang="en-US" b="1" dirty="0"/>
            </a:p>
          </p:txBody>
        </p:sp>
        <p:sp>
          <p:nvSpPr>
            <p:cNvPr id="5" name="TextBox 4"/>
            <p:cNvSpPr txBox="1"/>
            <p:nvPr/>
          </p:nvSpPr>
          <p:spPr>
            <a:xfrm>
              <a:off x="5715000" y="228600"/>
              <a:ext cx="1390124" cy="369332"/>
            </a:xfrm>
            <a:prstGeom prst="rect">
              <a:avLst/>
            </a:prstGeom>
            <a:solidFill>
              <a:schemeClr val="accent1"/>
            </a:solidFill>
            <a:ln>
              <a:solidFill>
                <a:schemeClr val="tx1"/>
              </a:solidFill>
            </a:ln>
          </p:spPr>
          <p:txBody>
            <a:bodyPr wrap="none" rtlCol="0">
              <a:spAutoFit/>
            </a:bodyPr>
            <a:lstStyle/>
            <a:p>
              <a:r>
                <a:rPr lang="en-US" b="1" dirty="0" smtClean="0"/>
                <a:t>VOLCANIC</a:t>
              </a:r>
              <a:endParaRPr lang="en-US" b="1" dirty="0"/>
            </a:p>
          </p:txBody>
        </p:sp>
        <p:sp>
          <p:nvSpPr>
            <p:cNvPr id="7" name="Rectangle 6"/>
            <p:cNvSpPr/>
            <p:nvPr/>
          </p:nvSpPr>
          <p:spPr>
            <a:xfrm>
              <a:off x="8382000" y="0"/>
              <a:ext cx="76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1674812"/>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685800"/>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667000"/>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3732212"/>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4799012"/>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28799" y="0"/>
              <a:ext cx="1" cy="5804034"/>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33437" y="228600"/>
              <a:ext cx="1052404" cy="369332"/>
            </a:xfrm>
            <a:prstGeom prst="rect">
              <a:avLst/>
            </a:prstGeom>
            <a:solidFill>
              <a:schemeClr val="accent1"/>
            </a:solidFill>
            <a:ln>
              <a:solidFill>
                <a:schemeClr val="tx1"/>
              </a:solidFill>
            </a:ln>
          </p:spPr>
          <p:txBody>
            <a:bodyPr wrap="none" rtlCol="0">
              <a:spAutoFit/>
            </a:bodyPr>
            <a:lstStyle/>
            <a:p>
              <a:r>
                <a:rPr lang="en-US" b="1" dirty="0" smtClean="0"/>
                <a:t>IMPACT</a:t>
              </a:r>
              <a:endParaRPr lang="en-US" b="1" dirty="0"/>
            </a:p>
          </p:txBody>
        </p:sp>
        <p:sp>
          <p:nvSpPr>
            <p:cNvPr id="19" name="TextBox 18"/>
            <p:cNvSpPr txBox="1"/>
            <p:nvPr/>
          </p:nvSpPr>
          <p:spPr>
            <a:xfrm>
              <a:off x="533400" y="990600"/>
              <a:ext cx="979755" cy="369332"/>
            </a:xfrm>
            <a:prstGeom prst="rect">
              <a:avLst/>
            </a:prstGeom>
            <a:noFill/>
          </p:spPr>
          <p:txBody>
            <a:bodyPr wrap="none" rtlCol="0">
              <a:spAutoFit/>
            </a:bodyPr>
            <a:lstStyle/>
            <a:p>
              <a:r>
                <a:rPr lang="en-US" b="1" dirty="0" smtClean="0"/>
                <a:t>EARTH</a:t>
              </a:r>
              <a:endParaRPr lang="en-US" b="1" dirty="0"/>
            </a:p>
          </p:txBody>
        </p:sp>
        <p:sp>
          <p:nvSpPr>
            <p:cNvPr id="20" name="TextBox 19"/>
            <p:cNvSpPr txBox="1"/>
            <p:nvPr/>
          </p:nvSpPr>
          <p:spPr>
            <a:xfrm>
              <a:off x="381000" y="4992469"/>
              <a:ext cx="1261884" cy="646331"/>
            </a:xfrm>
            <a:prstGeom prst="rect">
              <a:avLst/>
            </a:prstGeom>
            <a:noFill/>
          </p:spPr>
          <p:txBody>
            <a:bodyPr wrap="none" rtlCol="0">
              <a:spAutoFit/>
            </a:bodyPr>
            <a:lstStyle/>
            <a:p>
              <a:r>
                <a:rPr lang="en-US" b="1" dirty="0" smtClean="0"/>
                <a:t>EARTH’S </a:t>
              </a:r>
            </a:p>
            <a:p>
              <a:pPr algn="ctr"/>
              <a:r>
                <a:rPr lang="en-US" b="1" dirty="0" smtClean="0"/>
                <a:t>MOON</a:t>
              </a:r>
              <a:endParaRPr lang="en-US" b="1" dirty="0"/>
            </a:p>
          </p:txBody>
        </p:sp>
        <p:sp>
          <p:nvSpPr>
            <p:cNvPr id="21" name="TextBox 20"/>
            <p:cNvSpPr txBox="1"/>
            <p:nvPr/>
          </p:nvSpPr>
          <p:spPr>
            <a:xfrm>
              <a:off x="533400" y="1981200"/>
              <a:ext cx="864339" cy="369332"/>
            </a:xfrm>
            <a:prstGeom prst="rect">
              <a:avLst/>
            </a:prstGeom>
            <a:noFill/>
          </p:spPr>
          <p:txBody>
            <a:bodyPr wrap="none" rtlCol="0">
              <a:spAutoFit/>
            </a:bodyPr>
            <a:lstStyle/>
            <a:p>
              <a:r>
                <a:rPr lang="en-US" b="1" dirty="0" smtClean="0"/>
                <a:t>MARS</a:t>
              </a:r>
              <a:endParaRPr lang="en-US" b="1" dirty="0"/>
            </a:p>
          </p:txBody>
        </p:sp>
        <p:sp>
          <p:nvSpPr>
            <p:cNvPr id="22" name="TextBox 21"/>
            <p:cNvSpPr txBox="1"/>
            <p:nvPr/>
          </p:nvSpPr>
          <p:spPr>
            <a:xfrm>
              <a:off x="457200" y="3011269"/>
              <a:ext cx="979755" cy="369332"/>
            </a:xfrm>
            <a:prstGeom prst="rect">
              <a:avLst/>
            </a:prstGeom>
            <a:noFill/>
          </p:spPr>
          <p:txBody>
            <a:bodyPr wrap="none" rtlCol="0">
              <a:spAutoFit/>
            </a:bodyPr>
            <a:lstStyle/>
            <a:p>
              <a:r>
                <a:rPr lang="en-US" b="1" dirty="0" smtClean="0"/>
                <a:t>VENUS</a:t>
              </a:r>
              <a:endParaRPr lang="en-US" b="1" dirty="0"/>
            </a:p>
          </p:txBody>
        </p:sp>
        <p:sp>
          <p:nvSpPr>
            <p:cNvPr id="23" name="TextBox 22"/>
            <p:cNvSpPr txBox="1"/>
            <p:nvPr/>
          </p:nvSpPr>
          <p:spPr>
            <a:xfrm>
              <a:off x="304800" y="4126468"/>
              <a:ext cx="1347485" cy="369332"/>
            </a:xfrm>
            <a:prstGeom prst="rect">
              <a:avLst/>
            </a:prstGeom>
            <a:noFill/>
          </p:spPr>
          <p:txBody>
            <a:bodyPr wrap="none" rtlCol="0">
              <a:spAutoFit/>
            </a:bodyPr>
            <a:lstStyle/>
            <a:p>
              <a:r>
                <a:rPr lang="en-US" b="1" dirty="0" smtClean="0"/>
                <a:t>MERCURY</a:t>
              </a:r>
              <a:endParaRPr lang="en-US" b="1" dirty="0"/>
            </a:p>
          </p:txBody>
        </p:sp>
        <p:cxnSp>
          <p:nvCxnSpPr>
            <p:cNvPr id="25" name="Straight Connector 24"/>
            <p:cNvCxnSpPr/>
            <p:nvPr/>
          </p:nvCxnSpPr>
          <p:spPr>
            <a:xfrm>
              <a:off x="0" y="5789612"/>
              <a:ext cx="9144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05000" y="685635"/>
              <a:ext cx="1066800" cy="762165"/>
            </a:xfrm>
            <a:prstGeom prst="rect">
              <a:avLst/>
            </a:prstGeom>
            <a:noFill/>
            <a:ln w="9525">
              <a:solidFill>
                <a:schemeClr val="tx1"/>
              </a:solidFill>
              <a:miter lim="800000"/>
              <a:headEnd/>
              <a:tailEnd/>
            </a:ln>
          </p:spPr>
        </p:pic>
        <p:sp>
          <p:nvSpPr>
            <p:cNvPr id="27" name="Rectangle 39"/>
            <p:cNvSpPr>
              <a:spLocks noChangeArrowheads="1"/>
            </p:cNvSpPr>
            <p:nvPr/>
          </p:nvSpPr>
          <p:spPr bwMode="auto">
            <a:xfrm>
              <a:off x="1752600" y="1447800"/>
              <a:ext cx="1295400" cy="461665"/>
            </a:xfrm>
            <a:prstGeom prst="rect">
              <a:avLst/>
            </a:prstGeom>
            <a:solidFill>
              <a:srgbClr val="FFFF00"/>
            </a:solidFill>
            <a:ln w="9525">
              <a:solidFill>
                <a:schemeClr val="tx1"/>
              </a:solidFill>
              <a:miter lim="800000"/>
              <a:headEnd/>
              <a:tailEnd/>
            </a:ln>
          </p:spPr>
          <p:txBody>
            <a:bodyPr wrap="square">
              <a:spAutoFit/>
            </a:bodyPr>
            <a:lstStyle/>
            <a:p>
              <a:r>
                <a:rPr lang="en-US" sz="600" b="1" dirty="0" smtClean="0"/>
                <a:t>Descriptors:  </a:t>
              </a:r>
            </a:p>
            <a:p>
              <a:r>
                <a:rPr lang="en-US" sz="600" b="1" dirty="0" smtClean="0">
                  <a:solidFill>
                    <a:srgbClr val="FF0000"/>
                  </a:solidFill>
                </a:rPr>
                <a:t>1)Ripple-like       </a:t>
              </a:r>
            </a:p>
            <a:p>
              <a:r>
                <a:rPr lang="en-US" sz="600" b="1" dirty="0" smtClean="0">
                  <a:solidFill>
                    <a:srgbClr val="FF0000"/>
                  </a:solidFill>
                </a:rPr>
                <a:t>2)Particles </a:t>
              </a:r>
              <a:r>
                <a:rPr lang="en-US" sz="600" b="1" dirty="0">
                  <a:solidFill>
                    <a:srgbClr val="FF0000"/>
                  </a:solidFill>
                </a:rPr>
                <a:t>grouped </a:t>
              </a:r>
              <a:r>
                <a:rPr lang="en-US" sz="600" b="1" dirty="0" smtClean="0">
                  <a:solidFill>
                    <a:srgbClr val="FF0000"/>
                  </a:solidFill>
                </a:rPr>
                <a:t>together </a:t>
              </a:r>
              <a:endParaRPr lang="en-US" sz="600" b="1" dirty="0"/>
            </a:p>
            <a:p>
              <a:r>
                <a:rPr lang="en-US" sz="600" b="1" dirty="0"/>
                <a:t>Feature: </a:t>
              </a:r>
              <a:r>
                <a:rPr lang="en-US" sz="600" b="1" dirty="0">
                  <a:solidFill>
                    <a:srgbClr val="FF0000"/>
                  </a:solidFill>
                </a:rPr>
                <a:t>Sand Dunes </a:t>
              </a:r>
              <a:endParaRPr lang="en-US" sz="600" b="1" dirty="0"/>
            </a:p>
          </p:txBody>
        </p:sp>
        <p:cxnSp>
          <p:nvCxnSpPr>
            <p:cNvPr id="28" name="Straight Connector 27"/>
            <p:cNvCxnSpPr/>
            <p:nvPr/>
          </p:nvCxnSpPr>
          <p:spPr>
            <a:xfrm>
              <a:off x="3657599" y="0"/>
              <a:ext cx="1" cy="5804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86399" y="0"/>
              <a:ext cx="1" cy="5804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315199" y="0"/>
              <a:ext cx="1" cy="5804034"/>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61174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7000"/>
            <a:ext cx="9144000" cy="5804034"/>
            <a:chOff x="0" y="0"/>
            <a:chExt cx="9144000" cy="5804034"/>
          </a:xfrm>
        </p:grpSpPr>
        <p:sp>
          <p:nvSpPr>
            <p:cNvPr id="3" name="TextBox 2"/>
            <p:cNvSpPr txBox="1"/>
            <p:nvPr/>
          </p:nvSpPr>
          <p:spPr>
            <a:xfrm>
              <a:off x="2337549" y="228600"/>
              <a:ext cx="800219" cy="369332"/>
            </a:xfrm>
            <a:prstGeom prst="rect">
              <a:avLst/>
            </a:prstGeom>
            <a:solidFill>
              <a:schemeClr val="accent1"/>
            </a:solidFill>
            <a:ln>
              <a:solidFill>
                <a:schemeClr val="tx1"/>
              </a:solidFill>
            </a:ln>
          </p:spPr>
          <p:txBody>
            <a:bodyPr wrap="none" rtlCol="0">
              <a:spAutoFit/>
            </a:bodyPr>
            <a:lstStyle/>
            <a:p>
              <a:r>
                <a:rPr lang="en-US" b="1" dirty="0" smtClean="0"/>
                <a:t>WIND</a:t>
              </a:r>
              <a:endParaRPr lang="en-US" b="1" dirty="0"/>
            </a:p>
          </p:txBody>
        </p:sp>
        <p:sp>
          <p:nvSpPr>
            <p:cNvPr id="4" name="TextBox 3"/>
            <p:cNvSpPr txBox="1"/>
            <p:nvPr/>
          </p:nvSpPr>
          <p:spPr>
            <a:xfrm>
              <a:off x="4112884" y="228600"/>
              <a:ext cx="992516" cy="369332"/>
            </a:xfrm>
            <a:prstGeom prst="rect">
              <a:avLst/>
            </a:prstGeom>
            <a:solidFill>
              <a:schemeClr val="accent1"/>
            </a:solidFill>
            <a:ln>
              <a:solidFill>
                <a:schemeClr val="tx1"/>
              </a:solidFill>
            </a:ln>
          </p:spPr>
          <p:txBody>
            <a:bodyPr wrap="none" rtlCol="0">
              <a:spAutoFit/>
            </a:bodyPr>
            <a:lstStyle/>
            <a:p>
              <a:r>
                <a:rPr lang="en-US" b="1" dirty="0" smtClean="0"/>
                <a:t>WATER</a:t>
              </a:r>
              <a:endParaRPr lang="en-US" b="1" dirty="0"/>
            </a:p>
          </p:txBody>
        </p:sp>
        <p:sp>
          <p:nvSpPr>
            <p:cNvPr id="5" name="TextBox 4"/>
            <p:cNvSpPr txBox="1"/>
            <p:nvPr/>
          </p:nvSpPr>
          <p:spPr>
            <a:xfrm>
              <a:off x="5715000" y="228600"/>
              <a:ext cx="1390124" cy="369332"/>
            </a:xfrm>
            <a:prstGeom prst="rect">
              <a:avLst/>
            </a:prstGeom>
            <a:solidFill>
              <a:schemeClr val="accent1"/>
            </a:solidFill>
            <a:ln>
              <a:solidFill>
                <a:schemeClr val="tx1"/>
              </a:solidFill>
            </a:ln>
          </p:spPr>
          <p:txBody>
            <a:bodyPr wrap="none" rtlCol="0">
              <a:spAutoFit/>
            </a:bodyPr>
            <a:lstStyle/>
            <a:p>
              <a:r>
                <a:rPr lang="en-US" b="1" dirty="0" smtClean="0"/>
                <a:t>VOLCANIC</a:t>
              </a:r>
              <a:endParaRPr lang="en-US" b="1" dirty="0"/>
            </a:p>
          </p:txBody>
        </p:sp>
        <p:sp>
          <p:nvSpPr>
            <p:cNvPr id="7" name="Rectangle 6"/>
            <p:cNvSpPr/>
            <p:nvPr/>
          </p:nvSpPr>
          <p:spPr>
            <a:xfrm>
              <a:off x="8382000" y="0"/>
              <a:ext cx="76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1674812"/>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685800"/>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667000"/>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3732212"/>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4799012"/>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33437" y="228600"/>
              <a:ext cx="1052404" cy="369332"/>
            </a:xfrm>
            <a:prstGeom prst="rect">
              <a:avLst/>
            </a:prstGeom>
            <a:solidFill>
              <a:schemeClr val="accent1"/>
            </a:solidFill>
            <a:ln>
              <a:solidFill>
                <a:schemeClr val="tx1"/>
              </a:solidFill>
            </a:ln>
          </p:spPr>
          <p:txBody>
            <a:bodyPr wrap="none" rtlCol="0">
              <a:spAutoFit/>
            </a:bodyPr>
            <a:lstStyle/>
            <a:p>
              <a:r>
                <a:rPr lang="en-US" b="1" dirty="0" smtClean="0"/>
                <a:t>IMPACT</a:t>
              </a:r>
              <a:endParaRPr lang="en-US" b="1" dirty="0"/>
            </a:p>
          </p:txBody>
        </p:sp>
        <p:sp>
          <p:nvSpPr>
            <p:cNvPr id="19" name="TextBox 18"/>
            <p:cNvSpPr txBox="1"/>
            <p:nvPr/>
          </p:nvSpPr>
          <p:spPr>
            <a:xfrm>
              <a:off x="533400" y="990600"/>
              <a:ext cx="979755" cy="369332"/>
            </a:xfrm>
            <a:prstGeom prst="rect">
              <a:avLst/>
            </a:prstGeom>
            <a:noFill/>
          </p:spPr>
          <p:txBody>
            <a:bodyPr wrap="none" rtlCol="0">
              <a:spAutoFit/>
            </a:bodyPr>
            <a:lstStyle/>
            <a:p>
              <a:r>
                <a:rPr lang="en-US" b="1" dirty="0" smtClean="0"/>
                <a:t>EARTH</a:t>
              </a:r>
              <a:endParaRPr lang="en-US" b="1" dirty="0"/>
            </a:p>
          </p:txBody>
        </p:sp>
        <p:sp>
          <p:nvSpPr>
            <p:cNvPr id="20" name="TextBox 19"/>
            <p:cNvSpPr txBox="1"/>
            <p:nvPr/>
          </p:nvSpPr>
          <p:spPr>
            <a:xfrm>
              <a:off x="381000" y="4992469"/>
              <a:ext cx="1261884" cy="646331"/>
            </a:xfrm>
            <a:prstGeom prst="rect">
              <a:avLst/>
            </a:prstGeom>
            <a:noFill/>
          </p:spPr>
          <p:txBody>
            <a:bodyPr wrap="none" rtlCol="0">
              <a:spAutoFit/>
            </a:bodyPr>
            <a:lstStyle/>
            <a:p>
              <a:r>
                <a:rPr lang="en-US" b="1" dirty="0" smtClean="0"/>
                <a:t>EARTH’S </a:t>
              </a:r>
            </a:p>
            <a:p>
              <a:pPr algn="ctr"/>
              <a:r>
                <a:rPr lang="en-US" b="1" dirty="0" smtClean="0"/>
                <a:t>MOON</a:t>
              </a:r>
              <a:endParaRPr lang="en-US" b="1" dirty="0"/>
            </a:p>
          </p:txBody>
        </p:sp>
        <p:sp>
          <p:nvSpPr>
            <p:cNvPr id="21" name="TextBox 20"/>
            <p:cNvSpPr txBox="1"/>
            <p:nvPr/>
          </p:nvSpPr>
          <p:spPr>
            <a:xfrm>
              <a:off x="533400" y="1981200"/>
              <a:ext cx="864339" cy="369332"/>
            </a:xfrm>
            <a:prstGeom prst="rect">
              <a:avLst/>
            </a:prstGeom>
            <a:noFill/>
          </p:spPr>
          <p:txBody>
            <a:bodyPr wrap="none" rtlCol="0">
              <a:spAutoFit/>
            </a:bodyPr>
            <a:lstStyle/>
            <a:p>
              <a:r>
                <a:rPr lang="en-US" b="1" dirty="0" smtClean="0"/>
                <a:t>MARS</a:t>
              </a:r>
              <a:endParaRPr lang="en-US" b="1" dirty="0"/>
            </a:p>
          </p:txBody>
        </p:sp>
        <p:sp>
          <p:nvSpPr>
            <p:cNvPr id="22" name="TextBox 21"/>
            <p:cNvSpPr txBox="1"/>
            <p:nvPr/>
          </p:nvSpPr>
          <p:spPr>
            <a:xfrm>
              <a:off x="457200" y="3011269"/>
              <a:ext cx="979755" cy="369332"/>
            </a:xfrm>
            <a:prstGeom prst="rect">
              <a:avLst/>
            </a:prstGeom>
            <a:noFill/>
          </p:spPr>
          <p:txBody>
            <a:bodyPr wrap="none" rtlCol="0">
              <a:spAutoFit/>
            </a:bodyPr>
            <a:lstStyle/>
            <a:p>
              <a:r>
                <a:rPr lang="en-US" b="1" dirty="0" smtClean="0"/>
                <a:t>VENUS</a:t>
              </a:r>
              <a:endParaRPr lang="en-US" b="1" dirty="0"/>
            </a:p>
          </p:txBody>
        </p:sp>
        <p:sp>
          <p:nvSpPr>
            <p:cNvPr id="23" name="TextBox 22"/>
            <p:cNvSpPr txBox="1"/>
            <p:nvPr/>
          </p:nvSpPr>
          <p:spPr>
            <a:xfrm>
              <a:off x="304800" y="4126468"/>
              <a:ext cx="1347485" cy="369332"/>
            </a:xfrm>
            <a:prstGeom prst="rect">
              <a:avLst/>
            </a:prstGeom>
            <a:noFill/>
          </p:spPr>
          <p:txBody>
            <a:bodyPr wrap="none" rtlCol="0">
              <a:spAutoFit/>
            </a:bodyPr>
            <a:lstStyle/>
            <a:p>
              <a:r>
                <a:rPr lang="en-US" b="1" dirty="0" smtClean="0"/>
                <a:t>MERCURY</a:t>
              </a:r>
              <a:endParaRPr lang="en-US" b="1" dirty="0"/>
            </a:p>
          </p:txBody>
        </p:sp>
        <p:cxnSp>
          <p:nvCxnSpPr>
            <p:cNvPr id="25" name="Straight Connector 24"/>
            <p:cNvCxnSpPr/>
            <p:nvPr/>
          </p:nvCxnSpPr>
          <p:spPr>
            <a:xfrm>
              <a:off x="0" y="5789612"/>
              <a:ext cx="9144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05000" y="685635"/>
              <a:ext cx="1066800" cy="762165"/>
            </a:xfrm>
            <a:prstGeom prst="rect">
              <a:avLst/>
            </a:prstGeom>
            <a:noFill/>
            <a:ln w="9525">
              <a:solidFill>
                <a:schemeClr val="tx1"/>
              </a:solidFill>
              <a:miter lim="800000"/>
              <a:headEnd/>
              <a:tailEnd/>
            </a:ln>
          </p:spPr>
        </p:pic>
        <p:sp>
          <p:nvSpPr>
            <p:cNvPr id="27" name="Rectangle 39"/>
            <p:cNvSpPr>
              <a:spLocks noChangeArrowheads="1"/>
            </p:cNvSpPr>
            <p:nvPr/>
          </p:nvSpPr>
          <p:spPr bwMode="auto">
            <a:xfrm>
              <a:off x="1905000" y="1447800"/>
              <a:ext cx="1066800" cy="461665"/>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600" b="1" dirty="0"/>
                <a:t>Criteria:  </a:t>
              </a:r>
              <a:r>
                <a:rPr lang="en-US" sz="600" b="1" dirty="0" smtClean="0">
                  <a:solidFill>
                    <a:srgbClr val="FF0000"/>
                  </a:solidFill>
                </a:rPr>
                <a:t>1)Ripple-like; </a:t>
              </a:r>
              <a:r>
                <a:rPr lang="en-US" sz="600" b="1" dirty="0">
                  <a:solidFill>
                    <a:srgbClr val="FF0000"/>
                  </a:solidFill>
                </a:rPr>
                <a:t>2</a:t>
              </a:r>
              <a:r>
                <a:rPr lang="en-US" sz="600" b="1" dirty="0" smtClean="0">
                  <a:solidFill>
                    <a:srgbClr val="FF0000"/>
                  </a:solidFill>
                </a:rPr>
                <a:t>) particles </a:t>
              </a:r>
              <a:r>
                <a:rPr lang="en-US" sz="600" b="1" dirty="0">
                  <a:solidFill>
                    <a:srgbClr val="FF0000"/>
                  </a:solidFill>
                </a:rPr>
                <a:t>grouped together. </a:t>
              </a:r>
              <a:endParaRPr lang="en-US" sz="600" b="1" dirty="0"/>
            </a:p>
            <a:p>
              <a:pPr>
                <a:buFont typeface="Wingdings" pitchFamily="2" charset="2"/>
                <a:buChar char="v"/>
              </a:pPr>
              <a:r>
                <a:rPr lang="en-US" sz="600" b="1" dirty="0"/>
                <a:t>Feature: </a:t>
              </a:r>
              <a:r>
                <a:rPr lang="en-US" sz="600" b="1" dirty="0">
                  <a:solidFill>
                    <a:srgbClr val="FF0000"/>
                  </a:solidFill>
                </a:rPr>
                <a:t>Sand Dunes </a:t>
              </a:r>
              <a:endParaRPr lang="en-US" sz="600" b="1" dirty="0"/>
            </a:p>
          </p:txBody>
        </p:sp>
        <p:pic>
          <p:nvPicPr>
            <p:cNvPr id="2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91400" y="762000"/>
              <a:ext cx="1028173" cy="814602"/>
            </a:xfrm>
            <a:prstGeom prst="rect">
              <a:avLst/>
            </a:prstGeom>
            <a:ln>
              <a:noFill/>
            </a:ln>
            <a:effectLst>
              <a:outerShdw blurRad="292100" dist="139700" dir="2700000" algn="tl" rotWithShape="0">
                <a:srgbClr val="333333">
                  <a:alpha val="65000"/>
                </a:srgbClr>
              </a:outerShdw>
            </a:effectLst>
          </p:spPr>
        </p:pic>
        <p:pic>
          <p:nvPicPr>
            <p:cNvPr id="30"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86400" y="685800"/>
              <a:ext cx="1035759" cy="828023"/>
            </a:xfrm>
            <a:prstGeom prst="rect">
              <a:avLst/>
            </a:prstGeom>
            <a:ln>
              <a:noFill/>
            </a:ln>
            <a:effectLst>
              <a:outerShdw blurRad="292100" dist="139700" dir="2700000" algn="tl" rotWithShape="0">
                <a:srgbClr val="333333">
                  <a:alpha val="65000"/>
                </a:srgbClr>
              </a:outerShdw>
            </a:effectLst>
          </p:spPr>
        </p:pic>
        <p:pic>
          <p:nvPicPr>
            <p:cNvPr id="31"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810000" y="685800"/>
              <a:ext cx="1032257" cy="825106"/>
            </a:xfrm>
            <a:prstGeom prst="rect">
              <a:avLst/>
            </a:prstGeom>
            <a:ln>
              <a:noFill/>
            </a:ln>
            <a:effectLst>
              <a:outerShdw blurRad="292100" dist="139700" dir="2700000" algn="tl" rotWithShape="0">
                <a:srgbClr val="333333">
                  <a:alpha val="65000"/>
                </a:srgbClr>
              </a:outerShdw>
            </a:effectLst>
          </p:spPr>
        </p:pic>
        <p:pic>
          <p:nvPicPr>
            <p:cNvPr id="32"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172200" y="914400"/>
              <a:ext cx="1032258" cy="819270"/>
            </a:xfrm>
            <a:prstGeom prst="rect">
              <a:avLst/>
            </a:prstGeom>
            <a:ln>
              <a:noFill/>
            </a:ln>
            <a:effectLst>
              <a:outerShdw blurRad="292100" dist="139700" dir="2700000" algn="tl" rotWithShape="0">
                <a:srgbClr val="333333">
                  <a:alpha val="65000"/>
                </a:srgbClr>
              </a:outerShdw>
            </a:effectLst>
          </p:spPr>
        </p:pic>
        <p:pic>
          <p:nvPicPr>
            <p:cNvPr id="33"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572000" y="914400"/>
              <a:ext cx="1031674" cy="818103"/>
            </a:xfrm>
            <a:prstGeom prst="rect">
              <a:avLst/>
            </a:prstGeom>
            <a:ln>
              <a:noFill/>
            </a:ln>
            <a:effectLst>
              <a:outerShdw blurRad="292100" dist="139700" dir="2700000" algn="tl" rotWithShape="0">
                <a:srgbClr val="333333">
                  <a:alpha val="65000"/>
                </a:srgbClr>
              </a:outerShdw>
            </a:effectLst>
          </p:spPr>
        </p:pic>
        <p:pic>
          <p:nvPicPr>
            <p:cNvPr id="34"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743200" y="914400"/>
              <a:ext cx="1023504" cy="819270"/>
            </a:xfrm>
            <a:prstGeom prst="rect">
              <a:avLst/>
            </a:prstGeom>
            <a:ln>
              <a:noFill/>
            </a:ln>
            <a:effectLst>
              <a:outerShdw blurRad="292100" dist="139700" dir="2700000" algn="tl" rotWithShape="0">
                <a:srgbClr val="333333">
                  <a:alpha val="65000"/>
                </a:srgbClr>
              </a:outerShdw>
            </a:effectLst>
          </p:spPr>
        </p:pic>
        <p:pic>
          <p:nvPicPr>
            <p:cNvPr id="36"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153400" y="990600"/>
              <a:ext cx="990600" cy="778090"/>
            </a:xfrm>
            <a:prstGeom prst="rect">
              <a:avLst/>
            </a:prstGeom>
            <a:ln>
              <a:noFill/>
            </a:ln>
            <a:effectLst>
              <a:outerShdw blurRad="292100" dist="139700" dir="2700000" algn="tl" rotWithShape="0">
                <a:srgbClr val="333333">
                  <a:alpha val="65000"/>
                </a:srgbClr>
              </a:outerShdw>
            </a:effectLst>
          </p:spPr>
        </p:pic>
        <p:sp>
          <p:nvSpPr>
            <p:cNvPr id="37" name="Rectangle 39"/>
            <p:cNvSpPr>
              <a:spLocks noChangeArrowheads="1"/>
            </p:cNvSpPr>
            <p:nvPr/>
          </p:nvSpPr>
          <p:spPr bwMode="auto">
            <a:xfrm>
              <a:off x="2743200" y="1524000"/>
              <a:ext cx="1066800" cy="461665"/>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600" b="1" dirty="0"/>
                <a:t>Criteria:  </a:t>
              </a:r>
              <a:r>
                <a:rPr lang="en-US" sz="600" b="1" dirty="0" smtClean="0">
                  <a:solidFill>
                    <a:srgbClr val="FF0000"/>
                  </a:solidFill>
                </a:rPr>
                <a:t>1)Ripple-like; </a:t>
              </a:r>
              <a:r>
                <a:rPr lang="en-US" sz="600" b="1" dirty="0">
                  <a:solidFill>
                    <a:srgbClr val="FF0000"/>
                  </a:solidFill>
                </a:rPr>
                <a:t>2</a:t>
              </a:r>
              <a:r>
                <a:rPr lang="en-US" sz="600" b="1" dirty="0" smtClean="0">
                  <a:solidFill>
                    <a:srgbClr val="FF0000"/>
                  </a:solidFill>
                </a:rPr>
                <a:t>) </a:t>
              </a:r>
              <a:r>
                <a:rPr lang="en-US" sz="600" b="1" dirty="0">
                  <a:solidFill>
                    <a:srgbClr val="FF0000"/>
                  </a:solidFill>
                </a:rPr>
                <a:t>particles grouped together. </a:t>
              </a:r>
              <a:endParaRPr lang="en-US" sz="600" b="1" dirty="0"/>
            </a:p>
            <a:p>
              <a:pPr>
                <a:buFont typeface="Wingdings" pitchFamily="2" charset="2"/>
                <a:buChar char="v"/>
              </a:pPr>
              <a:r>
                <a:rPr lang="en-US" sz="600" b="1" dirty="0"/>
                <a:t>Feature: </a:t>
              </a:r>
              <a:r>
                <a:rPr lang="en-US" sz="600" b="1" dirty="0">
                  <a:solidFill>
                    <a:srgbClr val="FF0000"/>
                  </a:solidFill>
                </a:rPr>
                <a:t>Sand Dunes </a:t>
              </a:r>
              <a:endParaRPr lang="en-US" sz="600" b="1" dirty="0"/>
            </a:p>
          </p:txBody>
        </p:sp>
        <p:sp>
          <p:nvSpPr>
            <p:cNvPr id="38" name="Rectangle 39"/>
            <p:cNvSpPr>
              <a:spLocks noChangeArrowheads="1"/>
            </p:cNvSpPr>
            <p:nvPr/>
          </p:nvSpPr>
          <p:spPr bwMode="auto">
            <a:xfrm>
              <a:off x="3810000" y="1447800"/>
              <a:ext cx="1219200" cy="369332"/>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600" b="1" dirty="0"/>
                <a:t>Criteria:  </a:t>
              </a:r>
              <a:r>
                <a:rPr lang="en-US" sz="600" b="1" dirty="0" smtClean="0">
                  <a:solidFill>
                    <a:srgbClr val="FF0000"/>
                  </a:solidFill>
                </a:rPr>
                <a:t>1)</a:t>
              </a:r>
              <a:r>
                <a:rPr lang="en-US" sz="600" b="1" dirty="0" err="1" smtClean="0">
                  <a:solidFill>
                    <a:srgbClr val="FF0000"/>
                  </a:solidFill>
                </a:rPr>
                <a:t>asdfljdkf;lad</a:t>
              </a:r>
              <a:r>
                <a:rPr lang="en-US" sz="600" b="1" dirty="0" smtClean="0">
                  <a:solidFill>
                    <a:srgbClr val="FF0000"/>
                  </a:solidFill>
                </a:rPr>
                <a:t>; 2)</a:t>
              </a:r>
              <a:r>
                <a:rPr lang="en-US" sz="600" b="1" dirty="0" err="1" smtClean="0">
                  <a:solidFill>
                    <a:srgbClr val="FF0000"/>
                  </a:solidFill>
                </a:rPr>
                <a:t>ssdfl;jd</a:t>
              </a:r>
              <a:r>
                <a:rPr lang="en-US" sz="600" b="1" dirty="0" smtClean="0">
                  <a:solidFill>
                    <a:srgbClr val="FF0000"/>
                  </a:solidFill>
                </a:rPr>
                <a:t> </a:t>
              </a:r>
              <a:r>
                <a:rPr lang="en-US" sz="600" b="1" dirty="0" err="1" smtClean="0">
                  <a:solidFill>
                    <a:srgbClr val="FF0000"/>
                  </a:solidFill>
                </a:rPr>
                <a:t>f;lskdjf</a:t>
              </a:r>
              <a:r>
                <a:rPr lang="en-US" sz="600" b="1" dirty="0" smtClean="0">
                  <a:solidFill>
                    <a:srgbClr val="FF0000"/>
                  </a:solidFill>
                </a:rPr>
                <a:t> </a:t>
              </a:r>
              <a:r>
                <a:rPr lang="en-US" sz="600" b="1" dirty="0" err="1" smtClean="0">
                  <a:solidFill>
                    <a:srgbClr val="FF0000"/>
                  </a:solidFill>
                </a:rPr>
                <a:t>l;jdkf</a:t>
              </a:r>
              <a:r>
                <a:rPr lang="en-US" sz="600" b="1" dirty="0" smtClean="0">
                  <a:solidFill>
                    <a:srgbClr val="FF0000"/>
                  </a:solidFill>
                </a:rPr>
                <a:t> . </a:t>
              </a:r>
              <a:endParaRPr lang="en-US" sz="600" b="1" dirty="0"/>
            </a:p>
            <a:p>
              <a:pPr>
                <a:buFont typeface="Wingdings" pitchFamily="2" charset="2"/>
                <a:buChar char="v"/>
              </a:pPr>
              <a:r>
                <a:rPr lang="en-US" sz="600" b="1" dirty="0"/>
                <a:t>Feature: </a:t>
              </a:r>
              <a:r>
                <a:rPr lang="en-US" sz="600" b="1" dirty="0" smtClean="0">
                  <a:solidFill>
                    <a:srgbClr val="FF0000"/>
                  </a:solidFill>
                </a:rPr>
                <a:t>Channels</a:t>
              </a:r>
              <a:endParaRPr lang="en-US" sz="600" b="1" dirty="0"/>
            </a:p>
          </p:txBody>
        </p:sp>
        <p:sp>
          <p:nvSpPr>
            <p:cNvPr id="40" name="Rectangle 39"/>
            <p:cNvSpPr>
              <a:spLocks noChangeArrowheads="1"/>
            </p:cNvSpPr>
            <p:nvPr/>
          </p:nvSpPr>
          <p:spPr bwMode="auto">
            <a:xfrm>
              <a:off x="4572000" y="1600200"/>
              <a:ext cx="1219200" cy="461665"/>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600" b="1" dirty="0"/>
                <a:t>Criteria:  </a:t>
              </a:r>
              <a:r>
                <a:rPr lang="en-US" sz="600" b="1" dirty="0" smtClean="0">
                  <a:solidFill>
                    <a:srgbClr val="FF0000"/>
                  </a:solidFill>
                </a:rPr>
                <a:t>1)</a:t>
              </a:r>
              <a:r>
                <a:rPr lang="en-US" sz="600" b="1" dirty="0" err="1" smtClean="0">
                  <a:solidFill>
                    <a:srgbClr val="FF0000"/>
                  </a:solidFill>
                </a:rPr>
                <a:t>sdfljsdf;lkj</a:t>
              </a:r>
              <a:r>
                <a:rPr lang="en-US" sz="600" b="1" dirty="0" smtClean="0">
                  <a:solidFill>
                    <a:srgbClr val="FF0000"/>
                  </a:solidFill>
                </a:rPr>
                <a:t> </a:t>
              </a:r>
              <a:r>
                <a:rPr lang="en-US" sz="600" b="1" dirty="0" err="1" smtClean="0">
                  <a:solidFill>
                    <a:srgbClr val="FF0000"/>
                  </a:solidFill>
                </a:rPr>
                <a:t>dsf;lkjdf</a:t>
              </a:r>
              <a:r>
                <a:rPr lang="en-US" sz="600" b="1" dirty="0" smtClean="0">
                  <a:solidFill>
                    <a:srgbClr val="FF0000"/>
                  </a:solidFill>
                </a:rPr>
                <a:t> ; 2)</a:t>
              </a:r>
              <a:r>
                <a:rPr lang="en-US" sz="600" b="1" dirty="0" err="1" smtClean="0">
                  <a:solidFill>
                    <a:srgbClr val="FF0000"/>
                  </a:solidFill>
                </a:rPr>
                <a:t>j;sldfj;lsdkjf</a:t>
              </a:r>
              <a:r>
                <a:rPr lang="en-US" sz="600" b="1" dirty="0" smtClean="0">
                  <a:solidFill>
                    <a:srgbClr val="FF0000"/>
                  </a:solidFill>
                </a:rPr>
                <a:t> ;</a:t>
              </a:r>
              <a:r>
                <a:rPr lang="en-US" sz="600" b="1" dirty="0" err="1" smtClean="0">
                  <a:solidFill>
                    <a:srgbClr val="FF0000"/>
                  </a:solidFill>
                </a:rPr>
                <a:t>lsdjkf</a:t>
              </a:r>
              <a:r>
                <a:rPr lang="en-US" sz="600" b="1" dirty="0" smtClean="0">
                  <a:solidFill>
                    <a:srgbClr val="FF0000"/>
                  </a:solidFill>
                </a:rPr>
                <a:t> . </a:t>
              </a:r>
              <a:endParaRPr lang="en-US" sz="600" b="1" dirty="0"/>
            </a:p>
            <a:p>
              <a:pPr>
                <a:buFont typeface="Wingdings" pitchFamily="2" charset="2"/>
                <a:buChar char="v"/>
              </a:pPr>
              <a:r>
                <a:rPr lang="en-US" sz="600" b="1" dirty="0"/>
                <a:t>Feature: </a:t>
              </a:r>
              <a:r>
                <a:rPr lang="en-US" sz="600" b="1" dirty="0" smtClean="0">
                  <a:solidFill>
                    <a:srgbClr val="FF0000"/>
                  </a:solidFill>
                </a:rPr>
                <a:t>Channel</a:t>
              </a:r>
              <a:endParaRPr lang="en-US" sz="600" b="1" dirty="0"/>
            </a:p>
          </p:txBody>
        </p:sp>
        <p:sp>
          <p:nvSpPr>
            <p:cNvPr id="41" name="Rectangle 39"/>
            <p:cNvSpPr>
              <a:spLocks noChangeArrowheads="1"/>
            </p:cNvSpPr>
            <p:nvPr/>
          </p:nvSpPr>
          <p:spPr bwMode="auto">
            <a:xfrm>
              <a:off x="5562600" y="1371600"/>
              <a:ext cx="1219200" cy="369332"/>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600" b="1" dirty="0"/>
                <a:t>Criteria:  </a:t>
              </a:r>
              <a:r>
                <a:rPr lang="en-US" sz="600" b="1" dirty="0" smtClean="0">
                  <a:solidFill>
                    <a:srgbClr val="FF0000"/>
                  </a:solidFill>
                </a:rPr>
                <a:t>1)</a:t>
              </a:r>
              <a:r>
                <a:rPr lang="en-US" sz="600" b="1" dirty="0" err="1" smtClean="0">
                  <a:solidFill>
                    <a:srgbClr val="FF0000"/>
                  </a:solidFill>
                </a:rPr>
                <a:t>sdlfj;lsjdf;ljsde</a:t>
              </a:r>
              <a:r>
                <a:rPr lang="en-US" sz="600" b="1" dirty="0">
                  <a:solidFill>
                    <a:srgbClr val="FF0000"/>
                  </a:solidFill>
                </a:rPr>
                <a:t>; </a:t>
              </a:r>
              <a:r>
                <a:rPr lang="en-US" sz="600" b="1" dirty="0" smtClean="0">
                  <a:solidFill>
                    <a:srgbClr val="FF0000"/>
                  </a:solidFill>
                </a:rPr>
                <a:t>2)</a:t>
              </a:r>
              <a:r>
                <a:rPr lang="en-US" sz="600" b="1" dirty="0" err="1" smtClean="0">
                  <a:solidFill>
                    <a:srgbClr val="FF0000"/>
                  </a:solidFill>
                </a:rPr>
                <a:t>sdfljs;dfjl</a:t>
              </a:r>
              <a:r>
                <a:rPr lang="en-US" sz="600" b="1" dirty="0" smtClean="0">
                  <a:solidFill>
                    <a:srgbClr val="FF0000"/>
                  </a:solidFill>
                </a:rPr>
                <a:t> </a:t>
              </a:r>
              <a:r>
                <a:rPr lang="en-US" sz="600" b="1" dirty="0" err="1" smtClean="0">
                  <a:solidFill>
                    <a:srgbClr val="FF0000"/>
                  </a:solidFill>
                </a:rPr>
                <a:t>fj;sldjf</a:t>
              </a:r>
              <a:r>
                <a:rPr lang="en-US" sz="600" b="1" dirty="0" smtClean="0">
                  <a:solidFill>
                    <a:srgbClr val="FF0000"/>
                  </a:solidFill>
                </a:rPr>
                <a:t> ;</a:t>
              </a:r>
              <a:r>
                <a:rPr lang="en-US" sz="600" b="1" dirty="0" err="1" smtClean="0">
                  <a:solidFill>
                    <a:srgbClr val="FF0000"/>
                  </a:solidFill>
                </a:rPr>
                <a:t>sldjf</a:t>
              </a:r>
              <a:r>
                <a:rPr lang="en-US" sz="600" b="1" dirty="0" smtClean="0">
                  <a:solidFill>
                    <a:srgbClr val="FF0000"/>
                  </a:solidFill>
                </a:rPr>
                <a:t>. </a:t>
              </a:r>
              <a:endParaRPr lang="en-US" sz="600" b="1" dirty="0"/>
            </a:p>
            <a:p>
              <a:pPr>
                <a:buFont typeface="Wingdings" pitchFamily="2" charset="2"/>
                <a:buChar char="v"/>
              </a:pPr>
              <a:r>
                <a:rPr lang="en-US" sz="600" b="1" dirty="0"/>
                <a:t>Feature: </a:t>
              </a:r>
              <a:r>
                <a:rPr lang="en-US" sz="600" b="1" dirty="0" smtClean="0">
                  <a:solidFill>
                    <a:srgbClr val="FF0000"/>
                  </a:solidFill>
                </a:rPr>
                <a:t>Volcanoes </a:t>
              </a:r>
              <a:endParaRPr lang="en-US" sz="600" b="1" dirty="0"/>
            </a:p>
          </p:txBody>
        </p:sp>
        <p:sp>
          <p:nvSpPr>
            <p:cNvPr id="42" name="Rectangle 39"/>
            <p:cNvSpPr>
              <a:spLocks noChangeArrowheads="1"/>
            </p:cNvSpPr>
            <p:nvPr/>
          </p:nvSpPr>
          <p:spPr bwMode="auto">
            <a:xfrm>
              <a:off x="6172200" y="1600200"/>
              <a:ext cx="1219200" cy="461665"/>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600" b="1" dirty="0"/>
                <a:t>Criteria:  </a:t>
              </a:r>
              <a:r>
                <a:rPr lang="en-US" sz="600" b="1" dirty="0" smtClean="0">
                  <a:solidFill>
                    <a:srgbClr val="FF0000"/>
                  </a:solidFill>
                </a:rPr>
                <a:t>1)</a:t>
              </a:r>
              <a:r>
                <a:rPr lang="en-US" sz="600" b="1" dirty="0" err="1" smtClean="0">
                  <a:solidFill>
                    <a:srgbClr val="FF0000"/>
                  </a:solidFill>
                </a:rPr>
                <a:t>asdklhflksdfh</a:t>
              </a:r>
              <a:r>
                <a:rPr lang="en-US" sz="600" b="1" dirty="0" smtClean="0">
                  <a:solidFill>
                    <a:srgbClr val="FF0000"/>
                  </a:solidFill>
                </a:rPr>
                <a:t> </a:t>
              </a:r>
              <a:r>
                <a:rPr lang="en-US" sz="600" b="1" dirty="0" err="1" smtClean="0">
                  <a:solidFill>
                    <a:srgbClr val="FF0000"/>
                  </a:solidFill>
                </a:rPr>
                <a:t>lkdfh</a:t>
              </a:r>
              <a:r>
                <a:rPr lang="en-US" sz="600" b="1" dirty="0" smtClean="0">
                  <a:solidFill>
                    <a:srgbClr val="FF0000"/>
                  </a:solidFill>
                </a:rPr>
                <a:t> </a:t>
              </a:r>
              <a:r>
                <a:rPr lang="en-US" sz="600" b="1" dirty="0" err="1" smtClean="0">
                  <a:solidFill>
                    <a:srgbClr val="FF0000"/>
                  </a:solidFill>
                </a:rPr>
                <a:t>sdfk</a:t>
              </a:r>
              <a:r>
                <a:rPr lang="en-US" sz="600" b="1" dirty="0" smtClean="0">
                  <a:solidFill>
                    <a:srgbClr val="FF0000"/>
                  </a:solidFill>
                </a:rPr>
                <a:t>; 2) </a:t>
              </a:r>
              <a:r>
                <a:rPr lang="en-US" sz="600" b="1" dirty="0" err="1" smtClean="0">
                  <a:solidFill>
                    <a:srgbClr val="FF0000"/>
                  </a:solidFill>
                </a:rPr>
                <a:t>dksldkfjsdfjl</a:t>
              </a:r>
              <a:r>
                <a:rPr lang="en-US" sz="600" b="1" dirty="0" smtClean="0">
                  <a:solidFill>
                    <a:srgbClr val="FF0000"/>
                  </a:solidFill>
                </a:rPr>
                <a:t> ;</a:t>
              </a:r>
              <a:r>
                <a:rPr lang="en-US" sz="600" b="1" dirty="0" err="1" smtClean="0">
                  <a:solidFill>
                    <a:srgbClr val="FF0000"/>
                  </a:solidFill>
                </a:rPr>
                <a:t>sdf</a:t>
              </a:r>
              <a:r>
                <a:rPr lang="en-US" sz="600" b="1" dirty="0" smtClean="0">
                  <a:solidFill>
                    <a:srgbClr val="FF0000"/>
                  </a:solidFill>
                </a:rPr>
                <a:t> </a:t>
              </a:r>
              <a:r>
                <a:rPr lang="en-US" sz="600" b="1" dirty="0" err="1" smtClean="0">
                  <a:solidFill>
                    <a:srgbClr val="FF0000"/>
                  </a:solidFill>
                </a:rPr>
                <a:t>sdflkjhsdf</a:t>
              </a:r>
              <a:r>
                <a:rPr lang="en-US" sz="600" b="1" dirty="0" smtClean="0">
                  <a:solidFill>
                    <a:srgbClr val="FF0000"/>
                  </a:solidFill>
                </a:rPr>
                <a:t> l. </a:t>
              </a:r>
              <a:endParaRPr lang="en-US" sz="600" b="1" dirty="0"/>
            </a:p>
            <a:p>
              <a:pPr>
                <a:buFont typeface="Wingdings" pitchFamily="2" charset="2"/>
                <a:buChar char="v"/>
              </a:pPr>
              <a:r>
                <a:rPr lang="en-US" sz="600" b="1" dirty="0"/>
                <a:t>Feature: </a:t>
              </a:r>
              <a:r>
                <a:rPr lang="en-US" sz="600" b="1" dirty="0" smtClean="0">
                  <a:solidFill>
                    <a:srgbClr val="FF0000"/>
                  </a:solidFill>
                </a:rPr>
                <a:t>Volcano</a:t>
              </a:r>
              <a:endParaRPr lang="en-US" sz="600" b="1" dirty="0"/>
            </a:p>
          </p:txBody>
        </p:sp>
        <p:sp>
          <p:nvSpPr>
            <p:cNvPr id="43" name="Rectangle 39"/>
            <p:cNvSpPr>
              <a:spLocks noChangeArrowheads="1"/>
            </p:cNvSpPr>
            <p:nvPr/>
          </p:nvSpPr>
          <p:spPr bwMode="auto">
            <a:xfrm>
              <a:off x="7315200" y="1371600"/>
              <a:ext cx="1219200" cy="461665"/>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600" b="1" dirty="0" smtClean="0"/>
                <a:t>Criteria:  </a:t>
              </a:r>
              <a:r>
                <a:rPr lang="en-US" sz="600" b="1" dirty="0" smtClean="0">
                  <a:solidFill>
                    <a:srgbClr val="FF0000"/>
                  </a:solidFill>
                </a:rPr>
                <a:t>1)</a:t>
              </a:r>
              <a:r>
                <a:rPr lang="en-US" sz="600" b="1" dirty="0" err="1" smtClean="0">
                  <a:solidFill>
                    <a:srgbClr val="FF0000"/>
                  </a:solidFill>
                </a:rPr>
                <a:t>sdfj;sldfjk</a:t>
              </a:r>
              <a:r>
                <a:rPr lang="en-US" sz="600" b="1" dirty="0" smtClean="0">
                  <a:solidFill>
                    <a:srgbClr val="FF0000"/>
                  </a:solidFill>
                </a:rPr>
                <a:t> ;</a:t>
              </a:r>
              <a:r>
                <a:rPr lang="en-US" sz="600" b="1" dirty="0" err="1" smtClean="0">
                  <a:solidFill>
                    <a:srgbClr val="FF0000"/>
                  </a:solidFill>
                </a:rPr>
                <a:t>lsdfj;lsdfkj</a:t>
              </a:r>
              <a:r>
                <a:rPr lang="en-US" sz="600" b="1" dirty="0" smtClean="0">
                  <a:solidFill>
                    <a:srgbClr val="FF0000"/>
                  </a:solidFill>
                </a:rPr>
                <a:t>; 2)</a:t>
              </a:r>
              <a:r>
                <a:rPr lang="en-US" sz="600" b="1" dirty="0" err="1" smtClean="0">
                  <a:solidFill>
                    <a:srgbClr val="FF0000"/>
                  </a:solidFill>
                </a:rPr>
                <a:t>sdfjl;sdkfj</a:t>
              </a:r>
              <a:r>
                <a:rPr lang="en-US" sz="600" b="1" dirty="0" smtClean="0">
                  <a:solidFill>
                    <a:srgbClr val="FF0000"/>
                  </a:solidFill>
                </a:rPr>
                <a:t> </a:t>
              </a:r>
              <a:r>
                <a:rPr lang="en-US" sz="600" b="1" dirty="0" err="1" smtClean="0">
                  <a:solidFill>
                    <a:srgbClr val="FF0000"/>
                  </a:solidFill>
                </a:rPr>
                <a:t>f;lsdjf;lkdfs</a:t>
              </a:r>
              <a:r>
                <a:rPr lang="en-US" sz="600" b="1" dirty="0" smtClean="0">
                  <a:solidFill>
                    <a:srgbClr val="FF0000"/>
                  </a:solidFill>
                </a:rPr>
                <a:t>. </a:t>
              </a:r>
              <a:endParaRPr lang="en-US" sz="600" b="1" dirty="0" smtClean="0"/>
            </a:p>
            <a:p>
              <a:pPr>
                <a:buFont typeface="Wingdings" pitchFamily="2" charset="2"/>
                <a:buChar char="v"/>
              </a:pPr>
              <a:r>
                <a:rPr lang="en-US" sz="600" b="1" dirty="0" smtClean="0"/>
                <a:t>Feature: </a:t>
              </a:r>
              <a:r>
                <a:rPr lang="en-US" sz="600" b="1" dirty="0" smtClean="0">
                  <a:solidFill>
                    <a:srgbClr val="FF0000"/>
                  </a:solidFill>
                </a:rPr>
                <a:t>Impact Crater</a:t>
              </a:r>
              <a:endParaRPr lang="en-US" sz="600" b="1" dirty="0"/>
            </a:p>
          </p:txBody>
        </p:sp>
        <p:sp>
          <p:nvSpPr>
            <p:cNvPr id="44" name="Rectangle 39"/>
            <p:cNvSpPr>
              <a:spLocks noChangeArrowheads="1"/>
            </p:cNvSpPr>
            <p:nvPr/>
          </p:nvSpPr>
          <p:spPr bwMode="auto">
            <a:xfrm>
              <a:off x="7924800" y="1600200"/>
              <a:ext cx="1219200" cy="461665"/>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600" b="1" dirty="0"/>
                <a:t>Criteria:  </a:t>
              </a:r>
              <a:r>
                <a:rPr lang="en-US" sz="600" b="1" dirty="0" smtClean="0">
                  <a:solidFill>
                    <a:srgbClr val="FF0000"/>
                  </a:solidFill>
                </a:rPr>
                <a:t>1)</a:t>
              </a:r>
              <a:r>
                <a:rPr lang="en-US" sz="600" b="1" dirty="0" err="1" smtClean="0">
                  <a:solidFill>
                    <a:srgbClr val="FF0000"/>
                  </a:solidFill>
                </a:rPr>
                <a:t>sdfj;sldfjk</a:t>
              </a:r>
              <a:r>
                <a:rPr lang="en-US" sz="600" b="1" dirty="0" smtClean="0">
                  <a:solidFill>
                    <a:srgbClr val="FF0000"/>
                  </a:solidFill>
                </a:rPr>
                <a:t> ;</a:t>
              </a:r>
              <a:r>
                <a:rPr lang="en-US" sz="600" b="1" dirty="0" err="1" smtClean="0">
                  <a:solidFill>
                    <a:srgbClr val="FF0000"/>
                  </a:solidFill>
                </a:rPr>
                <a:t>lsdfj;lsdfkj</a:t>
              </a:r>
              <a:r>
                <a:rPr lang="en-US" sz="600" b="1" dirty="0" smtClean="0">
                  <a:solidFill>
                    <a:srgbClr val="FF0000"/>
                  </a:solidFill>
                </a:rPr>
                <a:t>; 2)</a:t>
              </a:r>
              <a:r>
                <a:rPr lang="en-US" sz="600" b="1" dirty="0" err="1" smtClean="0">
                  <a:solidFill>
                    <a:srgbClr val="FF0000"/>
                  </a:solidFill>
                </a:rPr>
                <a:t>sdfjl;sdkfj</a:t>
              </a:r>
              <a:r>
                <a:rPr lang="en-US" sz="600" b="1" dirty="0" smtClean="0">
                  <a:solidFill>
                    <a:srgbClr val="FF0000"/>
                  </a:solidFill>
                </a:rPr>
                <a:t> </a:t>
              </a:r>
              <a:r>
                <a:rPr lang="en-US" sz="600" b="1" dirty="0" err="1" smtClean="0">
                  <a:solidFill>
                    <a:srgbClr val="FF0000"/>
                  </a:solidFill>
                </a:rPr>
                <a:t>f;lsdjf;lkdfs</a:t>
              </a:r>
              <a:r>
                <a:rPr lang="en-US" sz="600" b="1" dirty="0" smtClean="0">
                  <a:solidFill>
                    <a:srgbClr val="FF0000"/>
                  </a:solidFill>
                </a:rPr>
                <a:t>. </a:t>
              </a:r>
              <a:endParaRPr lang="en-US" sz="600" b="1" dirty="0"/>
            </a:p>
            <a:p>
              <a:pPr>
                <a:buFont typeface="Wingdings" pitchFamily="2" charset="2"/>
                <a:buChar char="v"/>
              </a:pPr>
              <a:r>
                <a:rPr lang="en-US" sz="600" b="1" dirty="0"/>
                <a:t>Feature: </a:t>
              </a:r>
              <a:r>
                <a:rPr lang="en-US" sz="600" b="1" dirty="0" smtClean="0">
                  <a:solidFill>
                    <a:srgbClr val="FF0000"/>
                  </a:solidFill>
                </a:rPr>
                <a:t>Impact Crater</a:t>
              </a:r>
              <a:endParaRPr lang="en-US" sz="600" b="1" dirty="0"/>
            </a:p>
          </p:txBody>
        </p:sp>
        <p:cxnSp>
          <p:nvCxnSpPr>
            <p:cNvPr id="39" name="Straight Connector 38"/>
            <p:cNvCxnSpPr/>
            <p:nvPr/>
          </p:nvCxnSpPr>
          <p:spPr>
            <a:xfrm>
              <a:off x="1828799" y="0"/>
              <a:ext cx="1" cy="5804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657599" y="0"/>
              <a:ext cx="1" cy="5804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486399" y="0"/>
              <a:ext cx="1" cy="5804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315199" y="0"/>
              <a:ext cx="1" cy="5804034"/>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92071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147935"/>
            <a:ext cx="6451253" cy="461665"/>
          </a:xfrm>
          <a:prstGeom prst="rect">
            <a:avLst/>
          </a:prstGeom>
          <a:noFill/>
        </p:spPr>
        <p:txBody>
          <a:bodyPr wrap="none" rtlCol="0">
            <a:spAutoFit/>
          </a:bodyPr>
          <a:lstStyle/>
          <a:p>
            <a:r>
              <a:rPr lang="en-US" sz="2400" b="1" dirty="0" smtClean="0"/>
              <a:t>ADDITIONAL CRATER CHARACTERISTICS</a:t>
            </a:r>
            <a:endParaRPr lang="en-US" sz="2400" b="1"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l="50620" t="56440" b="21678"/>
          <a:stretch>
            <a:fillRect/>
          </a:stretch>
        </p:blipFill>
        <p:spPr bwMode="auto">
          <a:xfrm>
            <a:off x="3200400" y="2590800"/>
            <a:ext cx="5580954" cy="3962689"/>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l="49879" b="77924"/>
          <a:stretch>
            <a:fillRect/>
          </a:stretch>
        </p:blipFill>
        <p:spPr bwMode="auto">
          <a:xfrm>
            <a:off x="228600" y="762000"/>
            <a:ext cx="4876800" cy="3441873"/>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l="49879" b="77924"/>
          <a:stretch>
            <a:fillRect/>
          </a:stretch>
        </p:blipFill>
        <p:spPr bwMode="auto">
          <a:xfrm>
            <a:off x="685800" y="762000"/>
            <a:ext cx="7574368" cy="5345721"/>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3276600" y="147935"/>
            <a:ext cx="2591607" cy="461665"/>
          </a:xfrm>
          <a:prstGeom prst="rect">
            <a:avLst/>
          </a:prstGeom>
          <a:noFill/>
        </p:spPr>
        <p:txBody>
          <a:bodyPr wrap="none" rtlCol="0">
            <a:spAutoFit/>
          </a:bodyPr>
          <a:lstStyle/>
          <a:p>
            <a:r>
              <a:rPr lang="en-US" sz="2400" b="1" dirty="0" smtClean="0"/>
              <a:t>CENTRAL PEAK</a:t>
            </a:r>
            <a:endParaRPr lang="en-US" sz="24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2133600" y="5876925"/>
            <a:ext cx="487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a:t>CHARLESTON  MIDDLE  SCHOOL TEAM  IMAGE</a:t>
            </a:r>
          </a:p>
          <a:p>
            <a:pPr algn="ctr" eaLnBrk="1" hangingPunct="1"/>
            <a:r>
              <a:rPr lang="en-US" sz="1200"/>
              <a:t>Juan de Nova Island and Reef, Mozambique Channel</a:t>
            </a:r>
          </a:p>
          <a:p>
            <a:pPr algn="ctr" eaLnBrk="1" hangingPunct="1"/>
            <a:r>
              <a:rPr lang="en-US" sz="1200"/>
              <a:t>Image ID: ISS027-E-11429  Acquired 4/19/11</a:t>
            </a:r>
          </a:p>
          <a:p>
            <a:pPr algn="ctr" eaLnBrk="1" hangingPunct="1"/>
            <a:r>
              <a:rPr lang="en-US" sz="900" i="1"/>
              <a:t>Image courtesy of Crew Earth Observations and Image Science &amp; Analysis Laboratory, </a:t>
            </a:r>
          </a:p>
          <a:p>
            <a:pPr algn="ctr" eaLnBrk="1" hangingPunct="1"/>
            <a:r>
              <a:rPr lang="en-US" sz="900" i="1"/>
              <a:t>NASA Johnson Space Center</a:t>
            </a:r>
          </a:p>
        </p:txBody>
      </p:sp>
      <p:pic>
        <p:nvPicPr>
          <p:cNvPr id="4" name="Picture 6" descr="nasalogo-cl.eps"/>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3725" y="5959475"/>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6470650"/>
            <a:ext cx="1295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Documents and Settings\pgraff\My Documents\ACTIVITIES_ExpeditionEarthBeyond\Graphics\EEB_ISS_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81850" y="6032500"/>
            <a:ext cx="18859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Z:\Common\Graff Paige\EEAB_ImagePosters\iss027-e-14219_enhanced_ful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91440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3552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76600" y="147935"/>
            <a:ext cx="2591607" cy="461665"/>
          </a:xfrm>
          <a:prstGeom prst="rect">
            <a:avLst/>
          </a:prstGeom>
          <a:noFill/>
        </p:spPr>
        <p:txBody>
          <a:bodyPr wrap="none" rtlCol="0">
            <a:spAutoFit/>
          </a:bodyPr>
          <a:lstStyle/>
          <a:p>
            <a:r>
              <a:rPr lang="en-US" sz="2400" b="1" dirty="0" smtClean="0"/>
              <a:t>CENTRAL PEAK</a:t>
            </a:r>
            <a:endParaRPr lang="en-US" sz="2400" b="1" dirty="0"/>
          </a:p>
        </p:txBody>
      </p:sp>
      <p:grpSp>
        <p:nvGrpSpPr>
          <p:cNvPr id="6" name="Group 5"/>
          <p:cNvGrpSpPr/>
          <p:nvPr/>
        </p:nvGrpSpPr>
        <p:grpSpPr>
          <a:xfrm>
            <a:off x="685800" y="762000"/>
            <a:ext cx="7574368" cy="5345721"/>
            <a:chOff x="685800" y="762000"/>
            <a:chExt cx="7574368" cy="5345721"/>
          </a:xfrm>
        </p:grpSpPr>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l="49879" b="77924"/>
            <a:stretch>
              <a:fillRect/>
            </a:stretch>
          </p:blipFill>
          <p:spPr bwMode="auto">
            <a:xfrm>
              <a:off x="685800" y="762000"/>
              <a:ext cx="7574368" cy="5345721"/>
            </a:xfrm>
            <a:prstGeom prst="rect">
              <a:avLst/>
            </a:prstGeom>
            <a:ln>
              <a:solidFill>
                <a:schemeClr val="tx1"/>
              </a:solidFill>
            </a:ln>
            <a:effectLst>
              <a:outerShdw blurRad="292100" dist="139700" dir="2700000" algn="tl" rotWithShape="0">
                <a:srgbClr val="333333">
                  <a:alpha val="65000"/>
                </a:srgbClr>
              </a:outerShdw>
            </a:effectLst>
          </p:spPr>
        </p:pic>
        <p:sp>
          <p:nvSpPr>
            <p:cNvPr id="4" name="Oval 3"/>
            <p:cNvSpPr/>
            <p:nvPr/>
          </p:nvSpPr>
          <p:spPr>
            <a:xfrm>
              <a:off x="4495800" y="2971800"/>
              <a:ext cx="762000" cy="914400"/>
            </a:xfrm>
            <a:prstGeom prst="ellipse">
              <a:avLst/>
            </a:prstGeom>
            <a:noFill/>
            <a:ln w="762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l="50620" t="56440" b="21678"/>
          <a:stretch>
            <a:fillRect/>
          </a:stretch>
        </p:blipFill>
        <p:spPr bwMode="auto">
          <a:xfrm>
            <a:off x="609600" y="914400"/>
            <a:ext cx="7620000" cy="5410489"/>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3048000" y="224135"/>
            <a:ext cx="2922018" cy="461665"/>
          </a:xfrm>
          <a:prstGeom prst="rect">
            <a:avLst/>
          </a:prstGeom>
          <a:noFill/>
        </p:spPr>
        <p:txBody>
          <a:bodyPr wrap="none" rtlCol="0">
            <a:spAutoFit/>
          </a:bodyPr>
          <a:lstStyle/>
          <a:p>
            <a:r>
              <a:rPr lang="en-US" sz="2400" b="1" dirty="0" smtClean="0"/>
              <a:t>EJECTA BLANKET</a:t>
            </a:r>
            <a:endParaRPr lang="en-US" sz="2400" b="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l="50620" t="56440" b="21678"/>
          <a:stretch>
            <a:fillRect/>
          </a:stretch>
        </p:blipFill>
        <p:spPr bwMode="auto">
          <a:xfrm>
            <a:off x="609600" y="914400"/>
            <a:ext cx="7620000" cy="5410489"/>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3048000" y="224135"/>
            <a:ext cx="2922018" cy="461665"/>
          </a:xfrm>
          <a:prstGeom prst="rect">
            <a:avLst/>
          </a:prstGeom>
          <a:noFill/>
        </p:spPr>
        <p:txBody>
          <a:bodyPr wrap="none" rtlCol="0">
            <a:spAutoFit/>
          </a:bodyPr>
          <a:lstStyle/>
          <a:p>
            <a:r>
              <a:rPr lang="en-US" sz="2400" b="1" dirty="0" smtClean="0"/>
              <a:t>EJECTA BLANKET</a:t>
            </a:r>
            <a:endParaRPr lang="en-US" sz="2400" b="1" dirty="0"/>
          </a:p>
        </p:txBody>
      </p:sp>
      <p:sp>
        <p:nvSpPr>
          <p:cNvPr id="4" name="Oval 3"/>
          <p:cNvSpPr/>
          <p:nvPr/>
        </p:nvSpPr>
        <p:spPr>
          <a:xfrm>
            <a:off x="2743200" y="1828800"/>
            <a:ext cx="4267200" cy="4191000"/>
          </a:xfrm>
          <a:prstGeom prst="ellipse">
            <a:avLst/>
          </a:prstGeom>
          <a:noFill/>
          <a:ln w="762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05400" y="1081207"/>
            <a:ext cx="3870960" cy="1661993"/>
          </a:xfrm>
          <a:prstGeom prst="rect">
            <a:avLst/>
          </a:prstGeom>
          <a:solidFill>
            <a:srgbClr val="FFFF00"/>
          </a:solidFill>
          <a:ln>
            <a:solidFill>
              <a:schemeClr val="tx1"/>
            </a:solidFill>
          </a:ln>
        </p:spPr>
        <p:txBody>
          <a:bodyPr wrap="square" rtlCol="0">
            <a:spAutoFit/>
          </a:bodyPr>
          <a:lstStyle/>
          <a:p>
            <a:pPr algn="ctr"/>
            <a:r>
              <a:rPr lang="en-US" b="1" dirty="0" smtClean="0"/>
              <a:t>Central Peaks &amp; </a:t>
            </a:r>
            <a:r>
              <a:rPr lang="en-US" b="1" dirty="0" err="1" smtClean="0"/>
              <a:t>Ejecta</a:t>
            </a:r>
            <a:r>
              <a:rPr lang="en-US" b="1" dirty="0" smtClean="0"/>
              <a:t> Blankets</a:t>
            </a:r>
          </a:p>
          <a:p>
            <a:pPr algn="ctr"/>
            <a:endParaRPr lang="en-US" sz="800" b="1" dirty="0"/>
          </a:p>
          <a:p>
            <a:pPr marL="457200" indent="-222250">
              <a:buFont typeface="Arial" pitchFamily="34" charset="0"/>
              <a:buChar char="•"/>
            </a:pPr>
            <a:r>
              <a:rPr lang="en-US" sz="1600" dirty="0" smtClean="0"/>
              <a:t>Oftentimes difficult to see in craters on Earth.</a:t>
            </a:r>
          </a:p>
          <a:p>
            <a:pPr marL="111125" indent="-111125">
              <a:buFont typeface="Arial" pitchFamily="34" charset="0"/>
              <a:buChar char="•"/>
            </a:pPr>
            <a:endParaRPr lang="en-US" sz="1200" dirty="0" smtClean="0"/>
          </a:p>
          <a:p>
            <a:pPr marL="457200" indent="-222250">
              <a:buFont typeface="Arial" pitchFamily="34" charset="0"/>
              <a:buChar char="•"/>
            </a:pPr>
            <a:r>
              <a:rPr lang="en-US" sz="1600" dirty="0" smtClean="0"/>
              <a:t>Commonly visible in craters found on other planetary surfaces.</a:t>
            </a:r>
            <a:endParaRPr lang="en-US" sz="1600" dirty="0"/>
          </a:p>
        </p:txBody>
      </p:sp>
      <p:grpSp>
        <p:nvGrpSpPr>
          <p:cNvPr id="6" name="Group 5"/>
          <p:cNvGrpSpPr/>
          <p:nvPr/>
        </p:nvGrpSpPr>
        <p:grpSpPr>
          <a:xfrm>
            <a:off x="3810000" y="3112582"/>
            <a:ext cx="4953000" cy="3516818"/>
            <a:chOff x="609600" y="914400"/>
            <a:chExt cx="7620000" cy="5410489"/>
          </a:xfrm>
        </p:grpSpPr>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l="50620" t="56440" b="21678"/>
            <a:stretch>
              <a:fillRect/>
            </a:stretch>
          </p:blipFill>
          <p:spPr bwMode="auto">
            <a:xfrm>
              <a:off x="609600" y="914400"/>
              <a:ext cx="7620000" cy="5410489"/>
            </a:xfrm>
            <a:prstGeom prst="rect">
              <a:avLst/>
            </a:prstGeom>
            <a:ln>
              <a:solidFill>
                <a:schemeClr val="tx1"/>
              </a:solidFill>
            </a:ln>
            <a:effectLst>
              <a:outerShdw blurRad="292100" dist="139700" dir="2700000" algn="tl" rotWithShape="0">
                <a:srgbClr val="333333">
                  <a:alpha val="65000"/>
                </a:srgbClr>
              </a:outerShdw>
            </a:effectLst>
          </p:spPr>
        </p:pic>
        <p:sp>
          <p:nvSpPr>
            <p:cNvPr id="4" name="Oval 3"/>
            <p:cNvSpPr/>
            <p:nvPr/>
          </p:nvSpPr>
          <p:spPr>
            <a:xfrm>
              <a:off x="2743200" y="1828800"/>
              <a:ext cx="4267200" cy="4191000"/>
            </a:xfrm>
            <a:prstGeom prst="ellipse">
              <a:avLst/>
            </a:prstGeom>
            <a:noFill/>
            <a:ln w="762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28600" y="762001"/>
            <a:ext cx="4724400" cy="3334314"/>
            <a:chOff x="17472" y="762000"/>
            <a:chExt cx="7574368" cy="5345721"/>
          </a:xfrm>
        </p:grpSpPr>
        <p:pic>
          <p:nvPicPr>
            <p:cNvPr id="1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l="49879" b="77924"/>
            <a:stretch>
              <a:fillRect/>
            </a:stretch>
          </p:blipFill>
          <p:spPr bwMode="auto">
            <a:xfrm>
              <a:off x="17472" y="762000"/>
              <a:ext cx="7574368" cy="5345721"/>
            </a:xfrm>
            <a:prstGeom prst="rect">
              <a:avLst/>
            </a:prstGeom>
            <a:ln>
              <a:solidFill>
                <a:schemeClr val="tx1"/>
              </a:solidFill>
            </a:ln>
            <a:effectLst>
              <a:outerShdw blurRad="292100" dist="139700" dir="2700000" algn="tl" rotWithShape="0">
                <a:srgbClr val="333333">
                  <a:alpha val="65000"/>
                </a:srgbClr>
              </a:outerShdw>
            </a:effectLst>
          </p:spPr>
        </p:pic>
        <p:sp>
          <p:nvSpPr>
            <p:cNvPr id="11" name="Oval 10"/>
            <p:cNvSpPr/>
            <p:nvPr/>
          </p:nvSpPr>
          <p:spPr>
            <a:xfrm>
              <a:off x="3804656" y="2971800"/>
              <a:ext cx="762000" cy="914400"/>
            </a:xfrm>
            <a:prstGeom prst="ellipse">
              <a:avLst/>
            </a:prstGeom>
            <a:noFill/>
            <a:ln w="762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1371600" y="147935"/>
            <a:ext cx="6451253" cy="461665"/>
          </a:xfrm>
          <a:prstGeom prst="rect">
            <a:avLst/>
          </a:prstGeom>
          <a:noFill/>
        </p:spPr>
        <p:txBody>
          <a:bodyPr wrap="none" rtlCol="0">
            <a:spAutoFit/>
          </a:bodyPr>
          <a:lstStyle/>
          <a:p>
            <a:r>
              <a:rPr lang="en-US" sz="2400" b="1" dirty="0" smtClean="0"/>
              <a:t>ADDITIONAL CRATER CHARACTERISTICS</a:t>
            </a:r>
            <a:endParaRPr lang="en-US" sz="2400"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errestrial_planet_size_comparison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a:xfrm>
            <a:off x="457200" y="2133600"/>
            <a:ext cx="8001000" cy="3484563"/>
          </a:xfrm>
          <a:prstGeom prst="rect">
            <a:avLst/>
          </a:prstGeom>
          <a:ln>
            <a:solidFill>
              <a:schemeClr val="tx1"/>
            </a:solidFill>
          </a:ln>
          <a:effectLst>
            <a:outerShdw blurRad="292100" dist="139700" dir="2700000" algn="tl" rotWithShape="0">
              <a:srgbClr val="333333">
                <a:alpha val="65000"/>
              </a:srgbClr>
            </a:outerShdw>
          </a:effectLst>
        </p:spPr>
      </p:pic>
      <p:sp>
        <p:nvSpPr>
          <p:cNvPr id="90115" name="TextBox 5"/>
          <p:cNvSpPr txBox="1">
            <a:spLocks noChangeArrowheads="1"/>
          </p:cNvSpPr>
          <p:nvPr/>
        </p:nvSpPr>
        <p:spPr bwMode="auto">
          <a:xfrm>
            <a:off x="457200" y="5754688"/>
            <a:ext cx="8382000" cy="646112"/>
          </a:xfrm>
          <a:prstGeom prst="rect">
            <a:avLst/>
          </a:prstGeom>
          <a:noFill/>
          <a:ln w="9525">
            <a:noFill/>
            <a:miter lim="800000"/>
            <a:headEnd/>
            <a:tailEnd/>
          </a:ln>
        </p:spPr>
        <p:txBody>
          <a:bodyPr>
            <a:spAutoFit/>
          </a:bodyPr>
          <a:lstStyle/>
          <a:p>
            <a:r>
              <a:rPr lang="en-US">
                <a:cs typeface="Arial" charset="0"/>
              </a:rPr>
              <a:t>Planetary scientists must have an understanding of how processes on Earth work in order to make comparisons to other bodies in the Solar System.  </a:t>
            </a:r>
          </a:p>
        </p:txBody>
      </p:sp>
      <p:sp>
        <p:nvSpPr>
          <p:cNvPr id="5" name="Title 1"/>
          <p:cNvSpPr txBox="1">
            <a:spLocks/>
          </p:cNvSpPr>
          <p:nvPr/>
        </p:nvSpPr>
        <p:spPr>
          <a:xfrm>
            <a:off x="76200" y="990600"/>
            <a:ext cx="8915400" cy="990600"/>
          </a:xfrm>
          <a:prstGeom prst="rect">
            <a:avLst/>
          </a:prstGeom>
        </p:spPr>
        <p:txBody>
          <a:bodyPr>
            <a:normAutofit fontScale="90000" lnSpcReduction="10000"/>
          </a:bodyPr>
          <a:lstStyle/>
          <a:p>
            <a:pPr algn="ctr" fontAlgn="auto">
              <a:spcAft>
                <a:spcPts val="0"/>
              </a:spcAft>
              <a:defRPr/>
            </a:pPr>
            <a:r>
              <a:rPr lang="en-US" sz="3600" dirty="0">
                <a:solidFill>
                  <a:srgbClr val="C00000"/>
                </a:solidFill>
                <a:latin typeface="Arial" pitchFamily="34" charset="0"/>
                <a:ea typeface="+mj-ea"/>
                <a:cs typeface="Arial" pitchFamily="34" charset="0"/>
              </a:rPr>
              <a:t>PLANETARY BODY COMPARISONS:</a:t>
            </a:r>
          </a:p>
          <a:p>
            <a:pPr algn="ctr" fontAlgn="auto">
              <a:spcAft>
                <a:spcPts val="0"/>
              </a:spcAft>
              <a:defRPr/>
            </a:pPr>
            <a:r>
              <a:rPr lang="en-US" sz="3600" dirty="0">
                <a:solidFill>
                  <a:srgbClr val="C00000"/>
                </a:solidFill>
                <a:latin typeface="Arial" pitchFamily="34" charset="0"/>
                <a:cs typeface="Arial" pitchFamily="34" charset="0"/>
              </a:rPr>
              <a:t>Use Earth as your home laboratory!</a:t>
            </a:r>
          </a:p>
          <a:p>
            <a:pPr algn="ctr" fontAlgn="auto">
              <a:spcAft>
                <a:spcPts val="0"/>
              </a:spcAft>
              <a:defRPr/>
            </a:pPr>
            <a:endParaRPr lang="en-US" sz="4000" dirty="0">
              <a:solidFill>
                <a:srgbClr val="6699FF"/>
              </a:solidFill>
              <a:latin typeface="Berlin Sans FB" pitchFamily="34" charset="0"/>
              <a:ea typeface="+mj-ea"/>
              <a:cs typeface="+mj-cs"/>
            </a:endParaRPr>
          </a:p>
        </p:txBody>
      </p:sp>
      <p:sp>
        <p:nvSpPr>
          <p:cNvPr id="6" name="Title 1"/>
          <p:cNvSpPr txBox="1">
            <a:spLocks/>
          </p:cNvSpPr>
          <p:nvPr/>
        </p:nvSpPr>
        <p:spPr>
          <a:xfrm>
            <a:off x="76200" y="228600"/>
            <a:ext cx="8915400" cy="1752600"/>
          </a:xfrm>
          <a:prstGeom prst="rect">
            <a:avLst/>
          </a:prstGeom>
        </p:spPr>
        <p:txBody>
          <a:bodyPr>
            <a:normAutofit/>
          </a:bodyPr>
          <a:lstStyle/>
          <a:p>
            <a:pPr algn="ctr" fontAlgn="auto">
              <a:spcAft>
                <a:spcPts val="0"/>
              </a:spcAft>
              <a:defRPr/>
            </a:pPr>
            <a:r>
              <a:rPr lang="en-US" sz="4900" b="1" dirty="0">
                <a:latin typeface="Berlin Sans FB" pitchFamily="34" charset="0"/>
                <a:ea typeface="+mj-ea"/>
                <a:cs typeface="+mj-cs"/>
              </a:rPr>
              <a:t>BLUE MARBLE MATCHES</a:t>
            </a:r>
            <a:endParaRPr lang="en-US" dirty="0">
              <a:solidFill>
                <a:srgbClr val="6699FF"/>
              </a:solidFill>
              <a:latin typeface="+mn-lt"/>
              <a:ea typeface="+mj-ea"/>
              <a:cs typeface="+mj-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381000"/>
            <a:ext cx="8915400" cy="1143000"/>
          </a:xfrm>
          <a:prstGeom prst="rect">
            <a:avLst/>
          </a:prstGeom>
        </p:spPr>
        <p:txBody>
          <a:bodyPr>
            <a:normAutofit fontScale="97500"/>
          </a:bodyPr>
          <a:lstStyle/>
          <a:p>
            <a:pPr algn="ctr" fontAlgn="auto">
              <a:spcAft>
                <a:spcPts val="0"/>
              </a:spcAft>
              <a:defRPr/>
            </a:pPr>
            <a:r>
              <a:rPr lang="en-US" sz="5300" b="1" dirty="0">
                <a:latin typeface="Berlin Sans FB" pitchFamily="34" charset="0"/>
                <a:ea typeface="+mj-ea"/>
                <a:cs typeface="+mj-cs"/>
              </a:rPr>
              <a:t>BLUE MARBLE MATCHES</a:t>
            </a:r>
          </a:p>
          <a:p>
            <a:pPr algn="ctr" fontAlgn="auto">
              <a:spcAft>
                <a:spcPts val="0"/>
              </a:spcAft>
              <a:defRPr/>
            </a:pPr>
            <a:endParaRPr lang="en-US" sz="3600" dirty="0">
              <a:latin typeface="Berlin Sans FB" pitchFamily="34" charset="0"/>
              <a:ea typeface="+mj-ea"/>
              <a:cs typeface="+mj-cs"/>
            </a:endParaRPr>
          </a:p>
        </p:txBody>
      </p:sp>
      <p:sp>
        <p:nvSpPr>
          <p:cNvPr id="9" name="Content Placeholder 2"/>
          <p:cNvSpPr txBox="1">
            <a:spLocks/>
          </p:cNvSpPr>
          <p:nvPr/>
        </p:nvSpPr>
        <p:spPr bwMode="auto">
          <a:xfrm>
            <a:off x="228600" y="1066800"/>
            <a:ext cx="8763000" cy="569913"/>
          </a:xfrm>
          <a:prstGeom prst="rect">
            <a:avLst/>
          </a:prstGeom>
          <a:noFill/>
          <a:ln w="9525">
            <a:noFill/>
            <a:miter lim="800000"/>
            <a:headEnd/>
            <a:tailEnd/>
          </a:ln>
        </p:spPr>
        <p:txBody>
          <a:bodyPr/>
          <a:lstStyle/>
          <a:p>
            <a:pPr marL="342900" indent="-342900">
              <a:spcBef>
                <a:spcPct val="20000"/>
              </a:spcBef>
              <a:buFont typeface="Arial" charset="0"/>
              <a:buNone/>
              <a:defRPr/>
            </a:pPr>
            <a:r>
              <a:rPr lang="en-US" sz="3200" dirty="0">
                <a:solidFill>
                  <a:srgbClr val="C00000"/>
                </a:solidFill>
                <a:latin typeface="Arial" pitchFamily="34" charset="0"/>
                <a:cs typeface="Arial" pitchFamily="34" charset="0"/>
              </a:rPr>
              <a:t>Part 4:  Using Earth for Planetary Comparisons</a:t>
            </a:r>
            <a:r>
              <a:rPr lang="en-US" sz="3200" i="1" dirty="0">
                <a:solidFill>
                  <a:srgbClr val="C00000"/>
                </a:solidFill>
                <a:latin typeface="Arial" pitchFamily="34" charset="0"/>
                <a:cs typeface="Arial" pitchFamily="34" charset="0"/>
              </a:rPr>
              <a:t> </a:t>
            </a:r>
            <a:endParaRPr lang="en-US" sz="3200" dirty="0">
              <a:solidFill>
                <a:srgbClr val="C00000"/>
              </a:solidFill>
              <a:latin typeface="Arial" pitchFamily="34" charset="0"/>
              <a:cs typeface="Arial" pitchFamily="34" charset="0"/>
            </a:endParaRPr>
          </a:p>
          <a:p>
            <a:pPr indent="-342900">
              <a:spcBef>
                <a:spcPct val="20000"/>
              </a:spcBef>
              <a:buFont typeface="Arial" charset="0"/>
              <a:buChar char="•"/>
              <a:defRPr/>
            </a:pPr>
            <a:endParaRPr lang="en-US" sz="2000" dirty="0">
              <a:latin typeface="+mn-lt"/>
            </a:endParaRPr>
          </a:p>
          <a:p>
            <a:pPr marL="342900" indent="-342900" algn="just">
              <a:spcBef>
                <a:spcPct val="20000"/>
              </a:spcBef>
              <a:buFont typeface="Arial" charset="0"/>
              <a:buNone/>
              <a:defRPr/>
            </a:pPr>
            <a:endParaRPr lang="en-US" dirty="0">
              <a:latin typeface="+mn-lt"/>
            </a:endParaRPr>
          </a:p>
          <a:p>
            <a:pPr marL="342900" indent="-342900" algn="just">
              <a:spcBef>
                <a:spcPct val="20000"/>
              </a:spcBef>
              <a:buFont typeface="Arial" charset="0"/>
              <a:buNone/>
              <a:defRPr/>
            </a:pPr>
            <a:endParaRPr lang="en-US" sz="2000" i="1" dirty="0">
              <a:latin typeface="+mn-lt"/>
            </a:endParaRPr>
          </a:p>
          <a:p>
            <a:pPr marL="342900" indent="-342900" algn="just">
              <a:spcBef>
                <a:spcPct val="20000"/>
              </a:spcBef>
              <a:buFont typeface="Arial" charset="0"/>
              <a:buNone/>
              <a:defRPr/>
            </a:pPr>
            <a:endParaRPr lang="en-US" sz="2000" i="1" dirty="0">
              <a:latin typeface="+mn-lt"/>
            </a:endParaRPr>
          </a:p>
        </p:txBody>
      </p:sp>
      <p:grpSp>
        <p:nvGrpSpPr>
          <p:cNvPr id="2" name="Group 15"/>
          <p:cNvGrpSpPr>
            <a:grpSpLocks/>
          </p:cNvGrpSpPr>
          <p:nvPr/>
        </p:nvGrpSpPr>
        <p:grpSpPr bwMode="auto">
          <a:xfrm>
            <a:off x="3124200" y="1752600"/>
            <a:ext cx="5715000" cy="2222500"/>
            <a:chOff x="3066662" y="2353568"/>
            <a:chExt cx="5714536" cy="2222428"/>
          </a:xfrm>
        </p:grpSpPr>
        <p:pic>
          <p:nvPicPr>
            <p:cNvPr id="91144" name="Picture 10"/>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391400" y="2353568"/>
              <a:ext cx="1389798" cy="2218432"/>
            </a:xfrm>
            <a:prstGeom prst="rect">
              <a:avLst/>
            </a:prstGeom>
            <a:noFill/>
            <a:ln w="9525">
              <a:noFill/>
              <a:miter lim="800000"/>
              <a:headEnd/>
              <a:tailEnd/>
            </a:ln>
          </p:spPr>
        </p:pic>
        <p:pic>
          <p:nvPicPr>
            <p:cNvPr id="91145" name="Picture 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3600" y="2354051"/>
              <a:ext cx="1381493" cy="2221945"/>
            </a:xfrm>
            <a:prstGeom prst="rect">
              <a:avLst/>
            </a:prstGeom>
            <a:noFill/>
            <a:ln w="9525">
              <a:noFill/>
              <a:miter lim="800000"/>
              <a:headEnd/>
              <a:tailEnd/>
            </a:ln>
          </p:spPr>
        </p:pic>
        <p:pic>
          <p:nvPicPr>
            <p:cNvPr id="91146" name="Picture 1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94248" y="2362200"/>
              <a:ext cx="1374210" cy="2210231"/>
            </a:xfrm>
            <a:prstGeom prst="rect">
              <a:avLst/>
            </a:prstGeom>
            <a:noFill/>
            <a:ln w="9525">
              <a:noFill/>
              <a:miter lim="800000"/>
              <a:headEnd/>
              <a:tailEnd/>
            </a:ln>
          </p:spPr>
        </p:pic>
        <p:pic>
          <p:nvPicPr>
            <p:cNvPr id="91147" name="Picture 1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66662" y="2361768"/>
              <a:ext cx="1368984" cy="2210231"/>
            </a:xfrm>
            <a:prstGeom prst="rect">
              <a:avLst/>
            </a:prstGeom>
            <a:noFill/>
            <a:ln w="9525">
              <a:noFill/>
              <a:miter lim="800000"/>
              <a:headEnd/>
              <a:tailEnd/>
            </a:ln>
          </p:spPr>
        </p:pic>
      </p:grpSp>
      <p:grpSp>
        <p:nvGrpSpPr>
          <p:cNvPr id="3" name="Group 16"/>
          <p:cNvGrpSpPr>
            <a:grpSpLocks/>
          </p:cNvGrpSpPr>
          <p:nvPr/>
        </p:nvGrpSpPr>
        <p:grpSpPr bwMode="auto">
          <a:xfrm>
            <a:off x="88900" y="1760538"/>
            <a:ext cx="2806700" cy="2219325"/>
            <a:chOff x="76200" y="2362200"/>
            <a:chExt cx="2807001" cy="2219325"/>
          </a:xfrm>
        </p:grpSpPr>
        <p:pic>
          <p:nvPicPr>
            <p:cNvPr id="91142" name="Picture 1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6200" y="2362200"/>
              <a:ext cx="1374170" cy="2213358"/>
            </a:xfrm>
            <a:prstGeom prst="rect">
              <a:avLst/>
            </a:prstGeom>
            <a:noFill/>
            <a:ln w="9525">
              <a:noFill/>
              <a:miter lim="800000"/>
              <a:headEnd/>
              <a:tailEnd/>
            </a:ln>
          </p:spPr>
        </p:pic>
        <p:pic>
          <p:nvPicPr>
            <p:cNvPr id="91143" name="Picture 1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03786" y="2362922"/>
              <a:ext cx="1379415" cy="221860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2362200"/>
            <a:ext cx="3016634" cy="3791607"/>
          </a:xfrm>
          <a:prstGeom prst="rect">
            <a:avLst/>
          </a:prstGeom>
          <a:ln w="38100">
            <a:solidFill>
              <a:srgbClr val="FF0000"/>
            </a:solidFill>
          </a:ln>
          <a:effectLst>
            <a:outerShdw blurRad="292100" dist="139700" dir="2700000" algn="tl" rotWithShape="0">
              <a:srgbClr val="333333">
                <a:alpha val="65000"/>
              </a:srgbClr>
            </a:outerShdw>
          </a:effectLst>
        </p:spPr>
      </p:pic>
      <p:sp>
        <p:nvSpPr>
          <p:cNvPr id="3" name="Title 1"/>
          <p:cNvSpPr txBox="1">
            <a:spLocks/>
          </p:cNvSpPr>
          <p:nvPr/>
        </p:nvSpPr>
        <p:spPr>
          <a:xfrm>
            <a:off x="152400" y="381000"/>
            <a:ext cx="8915400" cy="685800"/>
          </a:xfrm>
          <a:prstGeom prst="rect">
            <a:avLst/>
          </a:prstGeom>
        </p:spPr>
        <p:txBody>
          <a:bodyPr>
            <a:normAutofit fontScale="45000" lnSpcReduction="20000"/>
          </a:bodyPr>
          <a:lstStyle/>
          <a:p>
            <a:pPr algn="ctr" fontAlgn="auto">
              <a:spcAft>
                <a:spcPts val="0"/>
              </a:spcAft>
              <a:defRPr/>
            </a:pPr>
            <a:r>
              <a:rPr lang="en-US" sz="9900" b="1" dirty="0">
                <a:latin typeface="Berlin Sans FB" pitchFamily="34" charset="0"/>
                <a:ea typeface="+mj-ea"/>
                <a:cs typeface="+mj-cs"/>
              </a:rPr>
              <a:t>BLUE MARBLE MATCHES</a:t>
            </a:r>
          </a:p>
          <a:p>
            <a:pPr algn="ctr" fontAlgn="auto">
              <a:spcAft>
                <a:spcPts val="0"/>
              </a:spcAft>
              <a:defRPr/>
            </a:pPr>
            <a:endParaRPr lang="en-US" sz="3600" dirty="0">
              <a:latin typeface="Berlin Sans FB" pitchFamily="34" charset="0"/>
              <a:ea typeface="+mj-ea"/>
              <a:cs typeface="+mj-cs"/>
            </a:endParaRPr>
          </a:p>
        </p:txBody>
      </p:sp>
      <p:pic>
        <p:nvPicPr>
          <p:cNvPr id="5" name="Picture 2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02338" y="1524000"/>
            <a:ext cx="3074987" cy="4940300"/>
          </a:xfrm>
          <a:prstGeom prst="rect">
            <a:avLst/>
          </a:prstGeom>
          <a:ln>
            <a:solidFill>
              <a:schemeClr val="tx1"/>
            </a:solidFill>
          </a:ln>
          <a:effectLst>
            <a:outerShdw blurRad="292100" dist="139700" dir="2700000" algn="tl" rotWithShape="0">
              <a:srgbClr val="333333">
                <a:alpha val="65000"/>
              </a:srgbClr>
            </a:outerShdw>
          </a:effectLst>
        </p:spPr>
      </p:pic>
      <p:sp>
        <p:nvSpPr>
          <p:cNvPr id="6" name="Content Placeholder 2"/>
          <p:cNvSpPr txBox="1">
            <a:spLocks/>
          </p:cNvSpPr>
          <p:nvPr/>
        </p:nvSpPr>
        <p:spPr bwMode="auto">
          <a:xfrm>
            <a:off x="228600" y="838200"/>
            <a:ext cx="8915400" cy="569913"/>
          </a:xfrm>
          <a:prstGeom prst="rect">
            <a:avLst/>
          </a:prstGeom>
          <a:noFill/>
          <a:ln w="9525">
            <a:noFill/>
            <a:miter lim="800000"/>
            <a:headEnd/>
            <a:tailEnd/>
          </a:ln>
        </p:spPr>
        <p:txBody>
          <a:bodyPr/>
          <a:lstStyle/>
          <a:p>
            <a:pPr marL="342900" indent="-342900">
              <a:spcBef>
                <a:spcPct val="20000"/>
              </a:spcBef>
              <a:buFont typeface="Arial" charset="0"/>
              <a:buNone/>
              <a:defRPr/>
            </a:pPr>
            <a:r>
              <a:rPr lang="en-US" sz="2800" dirty="0">
                <a:solidFill>
                  <a:srgbClr val="C00000"/>
                </a:solidFill>
                <a:latin typeface="Arial" pitchFamily="34" charset="0"/>
                <a:cs typeface="Arial" pitchFamily="34" charset="0"/>
              </a:rPr>
              <a:t>Part 4:  Using Earth for Planetary Comparisons</a:t>
            </a:r>
            <a:r>
              <a:rPr lang="en-US" sz="2800" i="1" dirty="0">
                <a:solidFill>
                  <a:srgbClr val="C00000"/>
                </a:solidFill>
                <a:latin typeface="Arial" pitchFamily="34" charset="0"/>
                <a:cs typeface="Arial" pitchFamily="34" charset="0"/>
              </a:rPr>
              <a:t> </a:t>
            </a:r>
            <a:endParaRPr lang="en-US" sz="2800" dirty="0">
              <a:solidFill>
                <a:srgbClr val="C00000"/>
              </a:solidFill>
              <a:latin typeface="Arial" pitchFamily="34" charset="0"/>
              <a:cs typeface="Arial" pitchFamily="34" charset="0"/>
            </a:endParaRPr>
          </a:p>
          <a:p>
            <a:pPr indent="-342900">
              <a:spcBef>
                <a:spcPct val="20000"/>
              </a:spcBef>
              <a:buFont typeface="Arial" charset="0"/>
              <a:buChar char="•"/>
              <a:defRPr/>
            </a:pPr>
            <a:endParaRPr lang="en-US" sz="2000" dirty="0">
              <a:latin typeface="+mn-lt"/>
            </a:endParaRPr>
          </a:p>
          <a:p>
            <a:pPr marL="342900" indent="-342900" algn="just">
              <a:spcBef>
                <a:spcPct val="20000"/>
              </a:spcBef>
              <a:buFont typeface="Arial" charset="0"/>
              <a:buNone/>
              <a:defRPr/>
            </a:pPr>
            <a:endParaRPr lang="en-US" dirty="0">
              <a:latin typeface="+mn-lt"/>
            </a:endParaRPr>
          </a:p>
          <a:p>
            <a:pPr marL="342900" indent="-342900" algn="just">
              <a:spcBef>
                <a:spcPct val="20000"/>
              </a:spcBef>
              <a:buFont typeface="Arial" charset="0"/>
              <a:buNone/>
              <a:defRPr/>
            </a:pPr>
            <a:endParaRPr lang="en-US" sz="2000" i="1" dirty="0">
              <a:latin typeface="+mn-lt"/>
            </a:endParaRPr>
          </a:p>
          <a:p>
            <a:pPr marL="342900" indent="-342900" algn="just">
              <a:spcBef>
                <a:spcPct val="20000"/>
              </a:spcBef>
              <a:buFont typeface="Arial" charset="0"/>
              <a:buNone/>
              <a:defRPr/>
            </a:pPr>
            <a:endParaRPr lang="en-US" sz="2000" i="1" dirty="0">
              <a:latin typeface="+mn-lt"/>
            </a:endParaRPr>
          </a:p>
        </p:txBody>
      </p:sp>
      <p:sp>
        <p:nvSpPr>
          <p:cNvPr id="92167" name="TextBox 11"/>
          <p:cNvSpPr txBox="1">
            <a:spLocks noChangeArrowheads="1"/>
          </p:cNvSpPr>
          <p:nvPr/>
        </p:nvSpPr>
        <p:spPr bwMode="auto">
          <a:xfrm>
            <a:off x="46038" y="1524000"/>
            <a:ext cx="5821362" cy="769441"/>
          </a:xfrm>
          <a:prstGeom prst="rect">
            <a:avLst/>
          </a:prstGeom>
          <a:noFill/>
          <a:ln w="9525">
            <a:solidFill>
              <a:srgbClr val="FF0000"/>
            </a:solidFill>
            <a:miter lim="800000"/>
            <a:headEnd/>
            <a:tailEnd/>
          </a:ln>
        </p:spPr>
        <p:txBody>
          <a:bodyPr wrap="square">
            <a:spAutoFit/>
          </a:bodyPr>
          <a:lstStyle/>
          <a:p>
            <a:r>
              <a:rPr lang="en-US" sz="2200" dirty="0">
                <a:cs typeface="Arial" charset="0"/>
              </a:rPr>
              <a:t>Use </a:t>
            </a:r>
            <a:r>
              <a:rPr lang="en-US" sz="2200" b="1" i="1" dirty="0">
                <a:cs typeface="Arial" charset="0"/>
              </a:rPr>
              <a:t>Identification </a:t>
            </a:r>
            <a:r>
              <a:rPr lang="en-US" sz="2200" b="1" i="1" dirty="0" smtClean="0">
                <a:cs typeface="Arial" charset="0"/>
              </a:rPr>
              <a:t>Criteria/</a:t>
            </a:r>
            <a:r>
              <a:rPr lang="en-US" sz="2200" b="1" i="1" dirty="0" smtClean="0">
                <a:solidFill>
                  <a:srgbClr val="0000FF"/>
                </a:solidFill>
                <a:cs typeface="Arial" charset="0"/>
              </a:rPr>
              <a:t>KEY WORDS </a:t>
            </a:r>
            <a:r>
              <a:rPr lang="en-US" sz="2200" dirty="0">
                <a:cs typeface="Arial" charset="0"/>
              </a:rPr>
              <a:t>to identify features on other planetary bodies.</a:t>
            </a:r>
          </a:p>
        </p:txBody>
      </p:sp>
      <p:pic>
        <p:nvPicPr>
          <p:cNvPr id="1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19400" y="2819400"/>
            <a:ext cx="2971800" cy="3706210"/>
          </a:xfrm>
          <a:prstGeom prst="rect">
            <a:avLst/>
          </a:prstGeom>
          <a:ln w="38100">
            <a:solidFill>
              <a:srgbClr val="FF0000"/>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4572000" y="1931747"/>
            <a:ext cx="4495800" cy="4832092"/>
          </a:xfrm>
          <a:prstGeom prst="rect">
            <a:avLst/>
          </a:prstGeom>
          <a:solidFill>
            <a:schemeClr val="bg1">
              <a:lumMod val="85000"/>
            </a:schemeClr>
          </a:solidFill>
          <a:ln w="28575">
            <a:solidFill>
              <a:schemeClr val="tx1"/>
            </a:solidFill>
          </a:ln>
        </p:spPr>
        <p:txBody>
          <a:bodyPr wrap="square" rtlCol="0">
            <a:spAutoFit/>
          </a:bodyPr>
          <a:lstStyle/>
          <a:p>
            <a:pPr marL="514350" indent="-514350">
              <a:buAutoNum type="arabicPeriod" startAt="2"/>
            </a:pPr>
            <a:r>
              <a:rPr lang="en-US" sz="2800" dirty="0" smtClean="0"/>
              <a:t>Fill out planetary comparison table.       </a:t>
            </a:r>
            <a:r>
              <a:rPr lang="en-US" sz="2000" i="1" dirty="0" smtClean="0"/>
              <a:t>(Be prepared to discuss and defend your answers!) </a:t>
            </a:r>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endParaRPr lang="en-US" sz="1200" i="1" dirty="0" smtClean="0"/>
          </a:p>
          <a:p>
            <a:pPr marL="463550" indent="-463550"/>
            <a:endParaRPr lang="en-US" sz="2000" i="1" dirty="0"/>
          </a:p>
        </p:txBody>
      </p:sp>
      <p:sp>
        <p:nvSpPr>
          <p:cNvPr id="28" name="TextBox 27"/>
          <p:cNvSpPr txBox="1"/>
          <p:nvPr/>
        </p:nvSpPr>
        <p:spPr>
          <a:xfrm>
            <a:off x="76200" y="1932636"/>
            <a:ext cx="4343400" cy="4832092"/>
          </a:xfrm>
          <a:prstGeom prst="rect">
            <a:avLst/>
          </a:prstGeom>
          <a:solidFill>
            <a:schemeClr val="bg1">
              <a:lumMod val="85000"/>
            </a:schemeClr>
          </a:solidFill>
          <a:ln w="28575">
            <a:solidFill>
              <a:schemeClr val="tx1"/>
            </a:solidFill>
          </a:ln>
        </p:spPr>
        <p:txBody>
          <a:bodyPr wrap="square" rtlCol="0">
            <a:spAutoFit/>
          </a:bodyPr>
          <a:lstStyle/>
          <a:p>
            <a:pPr marL="617538" indent="-514350">
              <a:buAutoNum type="arabicPeriod"/>
            </a:pPr>
            <a:r>
              <a:rPr lang="en-US" sz="2800" dirty="0" smtClean="0"/>
              <a:t>Arrange planetary cards by geologic process.</a:t>
            </a:r>
          </a:p>
          <a:p>
            <a:pPr marL="617538" indent="-514350">
              <a:buAutoNum type="arabicPeriod"/>
            </a:pPr>
            <a:endParaRPr lang="en-US" sz="2800" dirty="0" smtClean="0"/>
          </a:p>
          <a:p>
            <a:pPr marL="617538" indent="-514350">
              <a:buAutoNum type="arabicPeriod"/>
            </a:pPr>
            <a:endParaRPr lang="en-US" sz="2800" dirty="0" smtClean="0"/>
          </a:p>
          <a:p>
            <a:pPr marL="617538" indent="-514350"/>
            <a:endParaRPr lang="en-US" sz="2800" dirty="0" smtClean="0"/>
          </a:p>
          <a:p>
            <a:pPr marL="617538" indent="-514350">
              <a:buAutoNum type="arabicPeriod"/>
            </a:pPr>
            <a:endParaRPr lang="en-US" sz="2800" dirty="0" smtClean="0"/>
          </a:p>
          <a:p>
            <a:pPr marL="617538" indent="-514350">
              <a:buAutoNum type="arabicPeriod"/>
            </a:pPr>
            <a:endParaRPr lang="en-US" sz="2800" dirty="0" smtClean="0"/>
          </a:p>
          <a:p>
            <a:pPr marL="617538" indent="-514350">
              <a:buAutoNum type="arabicPeriod"/>
            </a:pPr>
            <a:endParaRPr lang="en-US" sz="2800" dirty="0" smtClean="0"/>
          </a:p>
          <a:p>
            <a:pPr marL="617538" indent="-514350">
              <a:buAutoNum type="arabicPeriod"/>
            </a:pPr>
            <a:endParaRPr lang="en-US" sz="2800" dirty="0" smtClean="0"/>
          </a:p>
          <a:p>
            <a:pPr marL="617538" indent="-514350"/>
            <a:endParaRPr lang="en-US" sz="2800" dirty="0"/>
          </a:p>
        </p:txBody>
      </p:sp>
      <p:grpSp>
        <p:nvGrpSpPr>
          <p:cNvPr id="2" name="Group 14"/>
          <p:cNvGrpSpPr/>
          <p:nvPr/>
        </p:nvGrpSpPr>
        <p:grpSpPr>
          <a:xfrm>
            <a:off x="4953000" y="3657600"/>
            <a:ext cx="3807536" cy="2743200"/>
            <a:chOff x="4625676" y="3352799"/>
            <a:chExt cx="4442123" cy="3200399"/>
          </a:xfrm>
        </p:grpSpPr>
        <p:grpSp>
          <p:nvGrpSpPr>
            <p:cNvPr id="3" name="Group 13"/>
            <p:cNvGrpSpPr/>
            <p:nvPr/>
          </p:nvGrpSpPr>
          <p:grpSpPr>
            <a:xfrm>
              <a:off x="4625676" y="3352799"/>
              <a:ext cx="4442123" cy="3200399"/>
              <a:chOff x="77788" y="76200"/>
              <a:chExt cx="8990012" cy="6477000"/>
            </a:xfrm>
          </p:grpSpPr>
          <p:grpSp>
            <p:nvGrpSpPr>
              <p:cNvPr id="4" name="Group 11"/>
              <p:cNvGrpSpPr>
                <a:grpSpLocks/>
              </p:cNvGrpSpPr>
              <p:nvPr/>
            </p:nvGrpSpPr>
            <p:grpSpPr bwMode="auto">
              <a:xfrm>
                <a:off x="77788" y="76200"/>
                <a:ext cx="8990012" cy="6477000"/>
                <a:chOff x="77339" y="76200"/>
                <a:chExt cx="8990461" cy="6476999"/>
              </a:xfrm>
            </p:grpSpPr>
            <p:pic>
              <p:nvPicPr>
                <p:cNvPr id="13517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339" y="76200"/>
                  <a:ext cx="8990461" cy="6476999"/>
                </a:xfrm>
                <a:prstGeom prst="rect">
                  <a:avLst/>
                </a:prstGeom>
                <a:ln>
                  <a:solidFill>
                    <a:schemeClr val="tx1"/>
                  </a:solidFill>
                </a:ln>
                <a:effectLst>
                  <a:outerShdw blurRad="292100" dist="139700" dir="2700000" algn="tl" rotWithShape="0">
                    <a:srgbClr val="333333">
                      <a:alpha val="65000"/>
                    </a:srgbClr>
                  </a:outerShdw>
                </a:effectLst>
              </p:spPr>
            </p:pic>
            <p:grpSp>
              <p:nvGrpSpPr>
                <p:cNvPr id="5" name="Group 10"/>
                <p:cNvGrpSpPr>
                  <a:grpSpLocks/>
                </p:cNvGrpSpPr>
                <p:nvPr/>
              </p:nvGrpSpPr>
              <p:grpSpPr bwMode="auto">
                <a:xfrm>
                  <a:off x="685800" y="3314699"/>
                  <a:ext cx="7481387" cy="720068"/>
                  <a:chOff x="685800" y="3314699"/>
                  <a:chExt cx="7481387" cy="720068"/>
                </a:xfrm>
              </p:grpSpPr>
              <p:sp>
                <p:nvSpPr>
                  <p:cNvPr id="98313" name="TextBox 3"/>
                  <p:cNvSpPr txBox="1">
                    <a:spLocks noChangeArrowheads="1"/>
                  </p:cNvSpPr>
                  <p:nvPr/>
                </p:nvSpPr>
                <p:spPr bwMode="auto">
                  <a:xfrm>
                    <a:off x="685800" y="3314699"/>
                    <a:ext cx="242385" cy="215444"/>
                  </a:xfrm>
                  <a:prstGeom prst="rect">
                    <a:avLst/>
                  </a:prstGeom>
                  <a:noFill/>
                  <a:ln w="9525">
                    <a:noFill/>
                    <a:miter lim="800000"/>
                    <a:headEnd/>
                    <a:tailEnd/>
                  </a:ln>
                </p:spPr>
                <p:txBody>
                  <a:bodyPr wrap="none">
                    <a:spAutoFit/>
                  </a:bodyPr>
                  <a:lstStyle/>
                  <a:p>
                    <a:r>
                      <a:rPr lang="en-US" sz="800" b="1" dirty="0">
                        <a:solidFill>
                          <a:srgbClr val="FF0000"/>
                        </a:solidFill>
                      </a:rPr>
                      <a:t>9</a:t>
                    </a:r>
                  </a:p>
                </p:txBody>
              </p:sp>
              <p:sp>
                <p:nvSpPr>
                  <p:cNvPr id="98314" name="TextBox 5"/>
                  <p:cNvSpPr txBox="1">
                    <a:spLocks noChangeArrowheads="1"/>
                  </p:cNvSpPr>
                  <p:nvPr/>
                </p:nvSpPr>
                <p:spPr bwMode="auto">
                  <a:xfrm>
                    <a:off x="3637661" y="3380741"/>
                    <a:ext cx="1944427" cy="654026"/>
                  </a:xfrm>
                  <a:prstGeom prst="rect">
                    <a:avLst/>
                  </a:prstGeom>
                  <a:solidFill>
                    <a:schemeClr val="bg1"/>
                  </a:solidFill>
                  <a:ln w="9525">
                    <a:noFill/>
                    <a:miter lim="800000"/>
                    <a:headEnd/>
                    <a:tailEnd/>
                  </a:ln>
                </p:spPr>
                <p:txBody>
                  <a:bodyPr>
                    <a:spAutoFit/>
                  </a:bodyPr>
                  <a:lstStyle/>
                  <a:p>
                    <a:r>
                      <a:rPr lang="en-US" sz="400" b="1" dirty="0">
                        <a:solidFill>
                          <a:srgbClr val="FF0000"/>
                        </a:solidFill>
                      </a:rPr>
                      <a:t>Not 100% sure if feature is raised, but our group thinks it is.</a:t>
                    </a:r>
                  </a:p>
                </p:txBody>
              </p:sp>
              <p:sp>
                <p:nvSpPr>
                  <p:cNvPr id="98315" name="TextBox 6"/>
                  <p:cNvSpPr txBox="1">
                    <a:spLocks noChangeArrowheads="1"/>
                  </p:cNvSpPr>
                  <p:nvPr/>
                </p:nvSpPr>
                <p:spPr bwMode="auto">
                  <a:xfrm>
                    <a:off x="5562600" y="3352800"/>
                    <a:ext cx="1143000" cy="373729"/>
                  </a:xfrm>
                  <a:prstGeom prst="rect">
                    <a:avLst/>
                  </a:prstGeom>
                  <a:noFill/>
                  <a:ln w="9525">
                    <a:noFill/>
                    <a:miter lim="800000"/>
                    <a:headEnd/>
                    <a:tailEnd/>
                  </a:ln>
                </p:spPr>
                <p:txBody>
                  <a:bodyPr>
                    <a:spAutoFit/>
                  </a:bodyPr>
                  <a:lstStyle/>
                  <a:p>
                    <a:r>
                      <a:rPr lang="en-US" sz="400" b="1" dirty="0">
                        <a:solidFill>
                          <a:srgbClr val="FF0000"/>
                        </a:solidFill>
                      </a:rPr>
                      <a:t>Volcano</a:t>
                    </a:r>
                  </a:p>
                </p:txBody>
              </p:sp>
              <p:sp>
                <p:nvSpPr>
                  <p:cNvPr id="98316" name="TextBox 7"/>
                  <p:cNvSpPr txBox="1">
                    <a:spLocks noChangeArrowheads="1"/>
                  </p:cNvSpPr>
                  <p:nvPr/>
                </p:nvSpPr>
                <p:spPr bwMode="auto">
                  <a:xfrm>
                    <a:off x="6477001" y="3352800"/>
                    <a:ext cx="1143000" cy="373729"/>
                  </a:xfrm>
                  <a:prstGeom prst="rect">
                    <a:avLst/>
                  </a:prstGeom>
                  <a:noFill/>
                  <a:ln w="9525">
                    <a:noFill/>
                    <a:miter lim="800000"/>
                    <a:headEnd/>
                    <a:tailEnd/>
                  </a:ln>
                </p:spPr>
                <p:txBody>
                  <a:bodyPr>
                    <a:spAutoFit/>
                  </a:bodyPr>
                  <a:lstStyle/>
                  <a:p>
                    <a:r>
                      <a:rPr lang="en-US" sz="400" b="1" dirty="0">
                        <a:solidFill>
                          <a:srgbClr val="FF0000"/>
                        </a:solidFill>
                      </a:rPr>
                      <a:t>Volcanic</a:t>
                    </a:r>
                  </a:p>
                </p:txBody>
              </p:sp>
              <p:sp>
                <p:nvSpPr>
                  <p:cNvPr id="98317" name="TextBox 8"/>
                  <p:cNvSpPr txBox="1">
                    <a:spLocks noChangeArrowheads="1"/>
                  </p:cNvSpPr>
                  <p:nvPr/>
                </p:nvSpPr>
                <p:spPr bwMode="auto">
                  <a:xfrm>
                    <a:off x="7924802" y="3314699"/>
                    <a:ext cx="242385" cy="215444"/>
                  </a:xfrm>
                  <a:prstGeom prst="rect">
                    <a:avLst/>
                  </a:prstGeom>
                  <a:noFill/>
                  <a:ln w="9525">
                    <a:noFill/>
                    <a:miter lim="800000"/>
                    <a:headEnd/>
                    <a:tailEnd/>
                  </a:ln>
                </p:spPr>
                <p:txBody>
                  <a:bodyPr wrap="none">
                    <a:spAutoFit/>
                  </a:bodyPr>
                  <a:lstStyle/>
                  <a:p>
                    <a:r>
                      <a:rPr lang="en-US" sz="800" b="1" dirty="0">
                        <a:solidFill>
                          <a:srgbClr val="FF0000"/>
                        </a:solidFill>
                      </a:rPr>
                      <a:t>3</a:t>
                    </a:r>
                  </a:p>
                </p:txBody>
              </p:sp>
            </p:grpSp>
          </p:grpSp>
          <p:sp>
            <p:nvSpPr>
              <p:cNvPr id="98308" name="TextBox 4"/>
              <p:cNvSpPr txBox="1">
                <a:spLocks noChangeArrowheads="1"/>
              </p:cNvSpPr>
              <p:nvPr/>
            </p:nvSpPr>
            <p:spPr bwMode="auto">
              <a:xfrm>
                <a:off x="1223963" y="3370264"/>
                <a:ext cx="2393951" cy="654025"/>
              </a:xfrm>
              <a:prstGeom prst="rect">
                <a:avLst/>
              </a:prstGeom>
              <a:solidFill>
                <a:schemeClr val="bg1"/>
              </a:solidFill>
              <a:ln w="9525">
                <a:solidFill>
                  <a:schemeClr val="tx1"/>
                </a:solidFill>
                <a:miter lim="800000"/>
                <a:headEnd/>
                <a:tailEnd/>
              </a:ln>
            </p:spPr>
            <p:txBody>
              <a:bodyPr>
                <a:spAutoFit/>
              </a:bodyPr>
              <a:lstStyle/>
              <a:p>
                <a:r>
                  <a:rPr lang="en-US" sz="400" b="1" dirty="0">
                    <a:solidFill>
                      <a:srgbClr val="FF0000"/>
                    </a:solidFill>
                  </a:rPr>
                  <a:t>Entire structure with circular opening, entire structure with cone shape. </a:t>
                </a:r>
              </a:p>
            </p:txBody>
          </p:sp>
        </p:grpSp>
        <p:pic>
          <p:nvPicPr>
            <p:cNvPr id="13" name="Picture 2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91400" y="5257800"/>
              <a:ext cx="1417637" cy="980495"/>
            </a:xfrm>
            <a:prstGeom prst="rect">
              <a:avLst/>
            </a:prstGeom>
            <a:ln>
              <a:solidFill>
                <a:schemeClr val="tx1"/>
              </a:solidFill>
            </a:ln>
            <a:effectLst>
              <a:outerShdw blurRad="292100" dist="139700" dir="2700000" algn="tl" rotWithShape="0">
                <a:srgbClr val="333333">
                  <a:alpha val="65000"/>
                </a:srgbClr>
              </a:outerShdw>
            </a:effectLst>
          </p:spPr>
        </p:pic>
        <p:sp>
          <p:nvSpPr>
            <p:cNvPr id="98310" name="TextBox 6"/>
            <p:cNvSpPr txBox="1">
              <a:spLocks noChangeArrowheads="1"/>
            </p:cNvSpPr>
            <p:nvPr/>
          </p:nvSpPr>
          <p:spPr bwMode="auto">
            <a:xfrm>
              <a:off x="5748996" y="4509868"/>
              <a:ext cx="1143000" cy="215444"/>
            </a:xfrm>
            <a:prstGeom prst="rect">
              <a:avLst/>
            </a:prstGeom>
            <a:noFill/>
            <a:ln w="9525">
              <a:noFill/>
              <a:miter lim="800000"/>
              <a:headEnd/>
              <a:tailEnd/>
            </a:ln>
          </p:spPr>
          <p:txBody>
            <a:bodyPr>
              <a:spAutoFit/>
            </a:bodyPr>
            <a:lstStyle/>
            <a:p>
              <a:r>
                <a:rPr lang="en-US" sz="800" b="1" dirty="0">
                  <a:solidFill>
                    <a:srgbClr val="FF0000"/>
                  </a:solidFill>
                </a:rPr>
                <a:t>Mars</a:t>
              </a:r>
            </a:p>
          </p:txBody>
        </p:sp>
      </p:grpSp>
      <p:grpSp>
        <p:nvGrpSpPr>
          <p:cNvPr id="6" name="Group 15"/>
          <p:cNvGrpSpPr/>
          <p:nvPr/>
        </p:nvGrpSpPr>
        <p:grpSpPr>
          <a:xfrm>
            <a:off x="194734" y="3505200"/>
            <a:ext cx="4159770" cy="2743200"/>
            <a:chOff x="98685" y="762000"/>
            <a:chExt cx="8892915" cy="4800600"/>
          </a:xfrm>
        </p:grpSpPr>
        <p:pic>
          <p:nvPicPr>
            <p:cNvPr id="17" name="Picture 2" descr="C:\Users\pgraff\Documents\MY_DOCUMENTS\DesktopWorking_09_18_2009\ARES\SpaceGrantWkshp_10_15_11\OK_SpaceGrantWkspPics\IMG_0675.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8685" y="762000"/>
              <a:ext cx="8892915" cy="4800600"/>
            </a:xfrm>
            <a:prstGeom prst="rect">
              <a:avLst/>
            </a:prstGeom>
            <a:noFill/>
          </p:spPr>
        </p:pic>
        <p:sp>
          <p:nvSpPr>
            <p:cNvPr id="18" name="Rectangle 17"/>
            <p:cNvSpPr/>
            <p:nvPr/>
          </p:nvSpPr>
          <p:spPr>
            <a:xfrm>
              <a:off x="518160" y="2223868"/>
              <a:ext cx="1844040" cy="838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21329473">
              <a:off x="310634" y="3199352"/>
              <a:ext cx="1950966" cy="99084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1394074">
              <a:off x="2895600" y="2133600"/>
              <a:ext cx="1844040" cy="838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21335241">
              <a:off x="2928352" y="3117573"/>
              <a:ext cx="1844040" cy="92242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21326482">
              <a:off x="4876800" y="1981200"/>
              <a:ext cx="1844040" cy="838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1367123">
              <a:off x="5032072" y="2895502"/>
              <a:ext cx="1844040" cy="92306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21404612">
              <a:off x="5181664" y="4053011"/>
              <a:ext cx="2051668" cy="113433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21326966">
              <a:off x="7010400" y="1828800"/>
              <a:ext cx="1844040" cy="838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txBox="1">
            <a:spLocks/>
          </p:cNvSpPr>
          <p:nvPr/>
        </p:nvSpPr>
        <p:spPr bwMode="auto">
          <a:xfrm>
            <a:off x="457200" y="76200"/>
            <a:ext cx="8229600" cy="868363"/>
          </a:xfrm>
          <a:prstGeom prst="rect">
            <a:avLst/>
          </a:prstGeom>
          <a:noFill/>
          <a:ln w="9525">
            <a:noFill/>
            <a:miter lim="800000"/>
            <a:headEnd/>
            <a:tailEnd/>
          </a:ln>
        </p:spPr>
        <p:txBody>
          <a:bodyPr anchor="ctr"/>
          <a:lstStyle/>
          <a:p>
            <a:pPr algn="ctr">
              <a:defRPr/>
            </a:pPr>
            <a:r>
              <a:rPr lang="en-US" sz="4400" b="1" dirty="0">
                <a:latin typeface="Berlin Sans FB" pitchFamily="34" charset="0"/>
                <a:ea typeface="+mj-ea"/>
                <a:cs typeface="+mj-cs"/>
              </a:rPr>
              <a:t>BLUE MARBLE MATCHES </a:t>
            </a:r>
          </a:p>
        </p:txBody>
      </p:sp>
      <p:sp>
        <p:nvSpPr>
          <p:cNvPr id="27" name="Content Placeholder 2"/>
          <p:cNvSpPr txBox="1">
            <a:spLocks/>
          </p:cNvSpPr>
          <p:nvPr/>
        </p:nvSpPr>
        <p:spPr bwMode="auto">
          <a:xfrm>
            <a:off x="126612" y="753792"/>
            <a:ext cx="8839200" cy="533400"/>
          </a:xfrm>
          <a:prstGeom prst="rect">
            <a:avLst/>
          </a:prstGeom>
          <a:noFill/>
          <a:ln w="9525">
            <a:noFill/>
            <a:miter lim="800000"/>
            <a:headEnd/>
            <a:tailEnd/>
          </a:ln>
        </p:spPr>
        <p:txBody>
          <a:bodyPr/>
          <a:lstStyle/>
          <a:p>
            <a:pPr>
              <a:spcBef>
                <a:spcPct val="20000"/>
              </a:spcBef>
              <a:buFont typeface="Arial" charset="0"/>
              <a:buNone/>
              <a:defRPr/>
            </a:pPr>
            <a:r>
              <a:rPr lang="en-US" sz="2800" b="1" dirty="0">
                <a:solidFill>
                  <a:srgbClr val="C00000"/>
                </a:solidFill>
                <a:latin typeface="Arial" pitchFamily="34" charset="0"/>
                <a:cs typeface="Arial" pitchFamily="34" charset="0"/>
              </a:rPr>
              <a:t>Part 4:  Using Earth for Planetary </a:t>
            </a:r>
            <a:r>
              <a:rPr lang="en-US" sz="2800" b="1" dirty="0" smtClean="0">
                <a:solidFill>
                  <a:srgbClr val="C00000"/>
                </a:solidFill>
                <a:latin typeface="Arial" pitchFamily="34" charset="0"/>
                <a:cs typeface="Arial" pitchFamily="34" charset="0"/>
              </a:rPr>
              <a:t>Comparisons:</a:t>
            </a:r>
            <a:endParaRPr lang="en-US" b="1" dirty="0">
              <a:latin typeface="+mn-lt"/>
            </a:endParaRPr>
          </a:p>
          <a:p>
            <a:pPr marL="342900" indent="-342900" algn="just">
              <a:spcBef>
                <a:spcPct val="20000"/>
              </a:spcBef>
              <a:buFont typeface="Arial" charset="0"/>
              <a:buNone/>
              <a:defRPr/>
            </a:pPr>
            <a:endParaRPr lang="en-US" sz="2000" i="1" dirty="0">
              <a:latin typeface="+mn-lt"/>
            </a:endParaRPr>
          </a:p>
          <a:p>
            <a:pPr marL="342900" indent="-342900" algn="just">
              <a:spcBef>
                <a:spcPct val="20000"/>
              </a:spcBef>
              <a:buFont typeface="Arial" charset="0"/>
              <a:buNone/>
              <a:defRPr/>
            </a:pPr>
            <a:endParaRPr lang="en-US" sz="2000" i="1" dirty="0">
              <a:latin typeface="+mn-lt"/>
            </a:endParaRPr>
          </a:p>
        </p:txBody>
      </p:sp>
      <p:sp>
        <p:nvSpPr>
          <p:cNvPr id="29" name="Rectangle 28"/>
          <p:cNvSpPr/>
          <p:nvPr/>
        </p:nvSpPr>
        <p:spPr>
          <a:xfrm>
            <a:off x="76200" y="1371600"/>
            <a:ext cx="5694764" cy="584775"/>
          </a:xfrm>
          <a:prstGeom prst="rect">
            <a:avLst/>
          </a:prstGeom>
        </p:spPr>
        <p:txBody>
          <a:bodyPr wrap="none">
            <a:spAutoFit/>
          </a:bodyPr>
          <a:lstStyle/>
          <a:p>
            <a:r>
              <a:rPr lang="en-US" sz="3200" b="1" dirty="0" smtClean="0">
                <a:solidFill>
                  <a:srgbClr val="0000FF"/>
                </a:solidFill>
              </a:rPr>
              <a:t>WHAT TO DO: 2 Initial Tasks</a:t>
            </a:r>
          </a:p>
        </p:txBody>
      </p:sp>
      <p:grpSp>
        <p:nvGrpSpPr>
          <p:cNvPr id="7" name="Group 30"/>
          <p:cNvGrpSpPr/>
          <p:nvPr/>
        </p:nvGrpSpPr>
        <p:grpSpPr>
          <a:xfrm>
            <a:off x="4572000" y="1944469"/>
            <a:ext cx="505174" cy="646331"/>
            <a:chOff x="1" y="0"/>
            <a:chExt cx="505174" cy="646331"/>
          </a:xfrm>
        </p:grpSpPr>
        <p:sp>
          <p:nvSpPr>
            <p:cNvPr id="32" name="Rectangle 31"/>
            <p:cNvSpPr/>
            <p:nvPr/>
          </p:nvSpPr>
          <p:spPr>
            <a:xfrm>
              <a:off x="1" y="0"/>
              <a:ext cx="505174" cy="609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6338" y="0"/>
              <a:ext cx="431644" cy="646331"/>
            </a:xfrm>
            <a:prstGeom prst="rect">
              <a:avLst/>
            </a:prstGeom>
            <a:noFill/>
          </p:spPr>
          <p:txBody>
            <a:bodyPr wrap="square" lIns="91440" tIns="45720" rIns="91440" bIns="45720">
              <a:spAutoFit/>
            </a:bodyPr>
            <a:lstStyle/>
            <a:p>
              <a:pPr algn="ctr"/>
              <a:r>
                <a:rPr lang="en-U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p>
          </p:txBody>
        </p:sp>
      </p:grpSp>
      <p:grpSp>
        <p:nvGrpSpPr>
          <p:cNvPr id="8" name="Group 33"/>
          <p:cNvGrpSpPr/>
          <p:nvPr/>
        </p:nvGrpSpPr>
        <p:grpSpPr>
          <a:xfrm>
            <a:off x="102783" y="1951892"/>
            <a:ext cx="505174" cy="646331"/>
            <a:chOff x="1" y="0"/>
            <a:chExt cx="505174" cy="646331"/>
          </a:xfrm>
        </p:grpSpPr>
        <p:sp>
          <p:nvSpPr>
            <p:cNvPr id="35" name="Rectangle 34"/>
            <p:cNvSpPr/>
            <p:nvPr/>
          </p:nvSpPr>
          <p:spPr>
            <a:xfrm>
              <a:off x="1" y="0"/>
              <a:ext cx="505174" cy="609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6338" y="0"/>
              <a:ext cx="431644" cy="646331"/>
            </a:xfrm>
            <a:prstGeom prst="rect">
              <a:avLst/>
            </a:prstGeom>
            <a:noFill/>
          </p:spPr>
          <p:txBody>
            <a:bodyPr wrap="square" lIns="91440" tIns="45720" rIns="91440" bIns="45720">
              <a:spAutoFit/>
            </a:bodyPr>
            <a:lstStyle/>
            <a:p>
              <a:pPr algn="ct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endParaRPr lang="en-U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grpSp>
    </p:spTree>
    <p:extLst>
      <p:ext uri="{BB962C8B-B14F-4D97-AF65-F5344CB8AC3E}">
        <p14:creationId xmlns:p14="http://schemas.microsoft.com/office/powerpoint/2010/main" val="10628152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81000" y="1481389"/>
            <a:ext cx="8305800" cy="4386011"/>
            <a:chOff x="98685" y="731870"/>
            <a:chExt cx="8892915" cy="4696047"/>
          </a:xfrm>
        </p:grpSpPr>
        <p:pic>
          <p:nvPicPr>
            <p:cNvPr id="1026" name="Picture 2" descr="C:\Users\pgraff\Documents\MY_DOCUMENTS\DesktopWorking_09_18_2009\ARES\SpaceGrantWkshp_10_15_11\OK_SpaceGrantWkspPics\IMG_067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685" y="731870"/>
              <a:ext cx="8892915" cy="4696047"/>
            </a:xfrm>
            <a:prstGeom prst="rect">
              <a:avLst/>
            </a:prstGeom>
            <a:noFill/>
          </p:spPr>
        </p:pic>
        <p:sp>
          <p:nvSpPr>
            <p:cNvPr id="3" name="Rectangle 2"/>
            <p:cNvSpPr/>
            <p:nvPr/>
          </p:nvSpPr>
          <p:spPr>
            <a:xfrm>
              <a:off x="550059" y="2170703"/>
              <a:ext cx="1844040" cy="838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21329473">
              <a:off x="310634" y="3178086"/>
              <a:ext cx="1950966" cy="99084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21394074">
              <a:off x="2895600" y="2101701"/>
              <a:ext cx="1844040" cy="838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1335241">
              <a:off x="2896453" y="3032509"/>
              <a:ext cx="1844040" cy="92242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21326482">
              <a:off x="4876800" y="1981200"/>
              <a:ext cx="1844040" cy="838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21367123">
              <a:off x="5032072" y="2895502"/>
              <a:ext cx="1844040" cy="92306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21404612">
              <a:off x="5181664" y="4053011"/>
              <a:ext cx="2051668" cy="113433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1326966">
              <a:off x="7010400" y="1775635"/>
              <a:ext cx="1844040" cy="838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609600" y="49784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2" name="Rectangle 1"/>
          <p:cNvSpPr/>
          <p:nvPr/>
        </p:nvSpPr>
        <p:spPr>
          <a:xfrm>
            <a:off x="87728" y="5894847"/>
            <a:ext cx="8980072" cy="929485"/>
          </a:xfrm>
          <a:prstGeom prst="rect">
            <a:avLst/>
          </a:prstGeom>
          <a:solidFill>
            <a:srgbClr val="FFFF00"/>
          </a:solidFill>
          <a:ln>
            <a:solidFill>
              <a:schemeClr val="tx1"/>
            </a:solidFill>
          </a:ln>
        </p:spPr>
        <p:txBody>
          <a:bodyPr wrap="square">
            <a:spAutoFit/>
          </a:bodyPr>
          <a:lstStyle/>
          <a:p>
            <a:pPr marL="119063" lvl="2" indent="-119063" eaLnBrk="0" hangingPunct="0">
              <a:spcBef>
                <a:spcPct val="20000"/>
              </a:spcBef>
              <a:defRPr/>
            </a:pPr>
            <a:r>
              <a:rPr lang="en-US" sz="1600" b="1" i="1" dirty="0">
                <a:cs typeface="Arial" charset="0"/>
              </a:rPr>
              <a:t>NOTES:   </a:t>
            </a:r>
            <a:r>
              <a:rPr lang="en-US" sz="1600" dirty="0">
                <a:cs typeface="Arial" charset="0"/>
              </a:rPr>
              <a:t>A.  There is </a:t>
            </a:r>
            <a:r>
              <a:rPr lang="en-US" sz="1600" b="1" u="sng" dirty="0">
                <a:cs typeface="Arial" charset="0"/>
              </a:rPr>
              <a:t>not</a:t>
            </a:r>
            <a:r>
              <a:rPr lang="en-US" sz="1600" dirty="0">
                <a:cs typeface="Arial" charset="0"/>
              </a:rPr>
              <a:t> an “even” # of images or features per category. </a:t>
            </a:r>
          </a:p>
          <a:p>
            <a:pPr marL="119063" lvl="2" indent="-119063" eaLnBrk="0" hangingPunct="0">
              <a:spcBef>
                <a:spcPct val="20000"/>
              </a:spcBef>
              <a:defRPr/>
            </a:pPr>
            <a:r>
              <a:rPr lang="en-US" sz="1600" dirty="0">
                <a:cs typeface="Arial" charset="0"/>
              </a:rPr>
              <a:t>		B.  Focus in on what you feel is the “main” feature in each image.</a:t>
            </a:r>
          </a:p>
          <a:p>
            <a:pPr marL="119063" lvl="2" indent="-119063" eaLnBrk="0" hangingPunct="0">
              <a:spcBef>
                <a:spcPct val="20000"/>
              </a:spcBef>
              <a:defRPr/>
            </a:pPr>
            <a:r>
              <a:rPr lang="en-US" sz="1600" dirty="0">
                <a:cs typeface="Arial" charset="0"/>
              </a:rPr>
              <a:t>		C.  Think about what you may be unsure about.</a:t>
            </a:r>
          </a:p>
        </p:txBody>
      </p:sp>
      <p:sp>
        <p:nvSpPr>
          <p:cNvPr id="14" name="Rectangle 13"/>
          <p:cNvSpPr/>
          <p:nvPr/>
        </p:nvSpPr>
        <p:spPr>
          <a:xfrm>
            <a:off x="8382000" y="0"/>
            <a:ext cx="685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bwMode="auto">
          <a:xfrm>
            <a:off x="512618" y="-9088"/>
            <a:ext cx="8631382" cy="771088"/>
          </a:xfrm>
          <a:prstGeom prst="rect">
            <a:avLst/>
          </a:prstGeom>
          <a:solidFill>
            <a:schemeClr val="bg1">
              <a:lumMod val="85000"/>
            </a:schemeClr>
          </a:solidFill>
          <a:ln w="9525">
            <a:solidFill>
              <a:schemeClr val="tx1"/>
            </a:solidFill>
            <a:miter lim="800000"/>
            <a:headEnd/>
            <a:tailEnd/>
          </a:ln>
        </p:spPr>
        <p:txBody>
          <a:bodyPr/>
          <a:lstStyle/>
          <a:p>
            <a:pPr marL="342900" indent="-342900" algn="ctr">
              <a:spcBef>
                <a:spcPct val="20000"/>
              </a:spcBef>
              <a:buFont typeface="Arial" charset="0"/>
              <a:buNone/>
              <a:defRPr/>
            </a:pPr>
            <a:endParaRPr lang="en-US" sz="400" b="1" dirty="0" smtClean="0">
              <a:solidFill>
                <a:srgbClr val="C00000"/>
              </a:solidFill>
              <a:latin typeface="Arial" pitchFamily="34" charset="0"/>
              <a:cs typeface="Arial" pitchFamily="34" charset="0"/>
            </a:endParaRPr>
          </a:p>
          <a:p>
            <a:pPr marL="342900" indent="-342900" algn="ctr">
              <a:spcBef>
                <a:spcPct val="20000"/>
              </a:spcBef>
              <a:buFont typeface="Arial" charset="0"/>
              <a:buNone/>
              <a:defRPr/>
            </a:pPr>
            <a:r>
              <a:rPr lang="en-US" sz="3000" b="1" dirty="0" smtClean="0">
                <a:solidFill>
                  <a:srgbClr val="C00000"/>
                </a:solidFill>
                <a:latin typeface="Arial" pitchFamily="34" charset="0"/>
                <a:cs typeface="Arial" pitchFamily="34" charset="0"/>
              </a:rPr>
              <a:t>ARRANGE IMAGES BY GEOLOGIC PROCESS</a:t>
            </a:r>
          </a:p>
          <a:p>
            <a:pPr indent="-342900">
              <a:spcBef>
                <a:spcPct val="20000"/>
              </a:spcBef>
              <a:buFont typeface="Arial" charset="0"/>
              <a:buChar char="•"/>
              <a:defRPr/>
            </a:pPr>
            <a:endParaRPr lang="en-US" sz="2800" i="1" dirty="0">
              <a:solidFill>
                <a:srgbClr val="C00000"/>
              </a:solidFill>
              <a:latin typeface="+mn-lt"/>
            </a:endParaRPr>
          </a:p>
          <a:p>
            <a:pPr marL="342900" indent="-342900" algn="just">
              <a:spcBef>
                <a:spcPct val="20000"/>
              </a:spcBef>
              <a:buFont typeface="Arial" charset="0"/>
              <a:buNone/>
              <a:defRPr/>
            </a:pPr>
            <a:endParaRPr lang="en-US" sz="2800" dirty="0">
              <a:solidFill>
                <a:srgbClr val="C00000"/>
              </a:solidFill>
              <a:latin typeface="+mn-lt"/>
            </a:endParaRPr>
          </a:p>
          <a:p>
            <a:pPr marL="342900" indent="-342900" algn="just">
              <a:spcBef>
                <a:spcPct val="20000"/>
              </a:spcBef>
              <a:buFont typeface="Arial" charset="0"/>
              <a:buNone/>
              <a:defRPr/>
            </a:pPr>
            <a:endParaRPr lang="en-US" sz="2800" i="1" dirty="0">
              <a:solidFill>
                <a:srgbClr val="C00000"/>
              </a:solidFill>
              <a:latin typeface="+mn-lt"/>
            </a:endParaRPr>
          </a:p>
          <a:p>
            <a:pPr marL="342900" indent="-342900" algn="just">
              <a:spcBef>
                <a:spcPct val="20000"/>
              </a:spcBef>
              <a:buFont typeface="Arial" charset="0"/>
              <a:buNone/>
              <a:defRPr/>
            </a:pPr>
            <a:endParaRPr lang="en-US" sz="2800" i="1" dirty="0">
              <a:solidFill>
                <a:srgbClr val="C00000"/>
              </a:solidFill>
              <a:latin typeface="+mn-lt"/>
            </a:endParaRPr>
          </a:p>
        </p:txBody>
      </p:sp>
      <p:sp>
        <p:nvSpPr>
          <p:cNvPr id="13" name="Rectangle 12"/>
          <p:cNvSpPr/>
          <p:nvPr/>
        </p:nvSpPr>
        <p:spPr>
          <a:xfrm>
            <a:off x="0" y="790713"/>
            <a:ext cx="9144000" cy="707886"/>
          </a:xfrm>
          <a:prstGeom prst="rect">
            <a:avLst/>
          </a:prstGeom>
        </p:spPr>
        <p:txBody>
          <a:bodyPr wrap="square">
            <a:spAutoFit/>
          </a:bodyPr>
          <a:lstStyle/>
          <a:p>
            <a:pPr algn="ctr" eaLnBrk="0" hangingPunct="0">
              <a:spcBef>
                <a:spcPct val="20000"/>
              </a:spcBef>
              <a:defRPr/>
            </a:pPr>
            <a:r>
              <a:rPr lang="en-US" sz="2000" dirty="0" smtClean="0">
                <a:cs typeface="Arial" charset="0"/>
              </a:rPr>
              <a:t>Be </a:t>
            </a:r>
            <a:r>
              <a:rPr lang="en-US" sz="2000" dirty="0">
                <a:cs typeface="Arial" charset="0"/>
              </a:rPr>
              <a:t>sure to </a:t>
            </a:r>
            <a:r>
              <a:rPr lang="en-US" sz="2000" b="1" i="1" u="sng" dirty="0">
                <a:cs typeface="Arial" charset="0"/>
              </a:rPr>
              <a:t>think</a:t>
            </a:r>
            <a:r>
              <a:rPr lang="en-US" sz="2000" dirty="0">
                <a:cs typeface="Arial" charset="0"/>
              </a:rPr>
              <a:t> about and </a:t>
            </a:r>
            <a:r>
              <a:rPr lang="en-US" sz="2000" b="1" dirty="0">
                <a:cs typeface="Arial" charset="0"/>
              </a:rPr>
              <a:t>discuss</a:t>
            </a:r>
            <a:r>
              <a:rPr lang="en-US" sz="2000" dirty="0">
                <a:cs typeface="Arial" charset="0"/>
              </a:rPr>
              <a:t> the </a:t>
            </a:r>
            <a:r>
              <a:rPr lang="en-US" sz="2000" b="1" i="1" dirty="0" smtClean="0">
                <a:cs typeface="Arial" charset="0"/>
              </a:rPr>
              <a:t>Feature Criteria/</a:t>
            </a:r>
            <a:r>
              <a:rPr lang="en-US" sz="2000" b="1" i="1" dirty="0" smtClean="0">
                <a:solidFill>
                  <a:srgbClr val="0000FF"/>
                </a:solidFill>
                <a:cs typeface="Arial" charset="0"/>
              </a:rPr>
              <a:t>Key Words </a:t>
            </a:r>
            <a:r>
              <a:rPr lang="en-US" sz="2000" i="1" dirty="0" smtClean="0">
                <a:cs typeface="Arial" charset="0"/>
              </a:rPr>
              <a:t>and </a:t>
            </a:r>
            <a:r>
              <a:rPr lang="en-US" sz="2000" b="1" i="1" dirty="0" smtClean="0">
                <a:solidFill>
                  <a:srgbClr val="0000FF"/>
                </a:solidFill>
                <a:cs typeface="Arial" charset="0"/>
              </a:rPr>
              <a:t>Geologic Feature</a:t>
            </a:r>
            <a:r>
              <a:rPr lang="en-US" sz="2000" b="1" i="1" dirty="0" smtClean="0">
                <a:cs typeface="Arial" charset="0"/>
              </a:rPr>
              <a:t>. </a:t>
            </a:r>
            <a:endParaRPr lang="en-US" sz="2000" b="1" i="1" dirty="0">
              <a:cs typeface="Arial" charset="0"/>
            </a:endParaRPr>
          </a:p>
        </p:txBody>
      </p:sp>
      <p:grpSp>
        <p:nvGrpSpPr>
          <p:cNvPr id="18" name="Group 17"/>
          <p:cNvGrpSpPr/>
          <p:nvPr/>
        </p:nvGrpSpPr>
        <p:grpSpPr>
          <a:xfrm>
            <a:off x="1" y="0"/>
            <a:ext cx="623454" cy="762000"/>
            <a:chOff x="1" y="0"/>
            <a:chExt cx="505174" cy="508000"/>
          </a:xfrm>
        </p:grpSpPr>
        <p:sp>
          <p:nvSpPr>
            <p:cNvPr id="17" name="Rectangle 16"/>
            <p:cNvSpPr/>
            <p:nvPr/>
          </p:nvSpPr>
          <p:spPr>
            <a:xfrm>
              <a:off x="1" y="0"/>
              <a:ext cx="505174" cy="50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8" y="50800"/>
              <a:ext cx="431644" cy="430887"/>
            </a:xfrm>
            <a:prstGeom prst="rect">
              <a:avLst/>
            </a:prstGeom>
            <a:noFill/>
          </p:spPr>
          <p:txBody>
            <a:bodyPr wrap="square" lIns="91440" tIns="45720" rIns="91440" bIns="45720">
              <a:spAutoFit/>
            </a:bodyPr>
            <a:lstStyle/>
            <a:p>
              <a:pPr algn="ct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endParaRPr lang="en-U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grpSp>
    </p:spTree>
    <p:extLst>
      <p:ext uri="{BB962C8B-B14F-4D97-AF65-F5344CB8AC3E}">
        <p14:creationId xmlns:p14="http://schemas.microsoft.com/office/powerpoint/2010/main" val="9832737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77788" y="76200"/>
            <a:ext cx="8990012" cy="6477000"/>
            <a:chOff x="77339" y="76200"/>
            <a:chExt cx="8990461" cy="6476999"/>
          </a:xfrm>
        </p:grpSpPr>
        <p:pic>
          <p:nvPicPr>
            <p:cNvPr id="13517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7339" y="76200"/>
              <a:ext cx="8990461" cy="6476999"/>
            </a:xfrm>
            <a:prstGeom prst="rect">
              <a:avLst/>
            </a:prstGeom>
            <a:ln>
              <a:solidFill>
                <a:schemeClr val="tx1"/>
              </a:solidFill>
            </a:ln>
            <a:effectLst>
              <a:outerShdw blurRad="292100" dist="139700" dir="2700000" algn="tl" rotWithShape="0">
                <a:srgbClr val="333333">
                  <a:alpha val="65000"/>
                </a:srgbClr>
              </a:outerShdw>
            </a:effectLst>
          </p:spPr>
        </p:pic>
        <p:grpSp>
          <p:nvGrpSpPr>
            <p:cNvPr id="3" name="Group 10"/>
            <p:cNvGrpSpPr>
              <a:grpSpLocks/>
            </p:cNvGrpSpPr>
            <p:nvPr/>
          </p:nvGrpSpPr>
          <p:grpSpPr bwMode="auto">
            <a:xfrm>
              <a:off x="685800" y="3352800"/>
              <a:ext cx="7551923" cy="1105159"/>
              <a:chOff x="685800" y="3352800"/>
              <a:chExt cx="7551923" cy="1105159"/>
            </a:xfrm>
          </p:grpSpPr>
          <p:sp>
            <p:nvSpPr>
              <p:cNvPr id="98313" name="TextBox 3"/>
              <p:cNvSpPr txBox="1">
                <a:spLocks noChangeArrowheads="1"/>
              </p:cNvSpPr>
              <p:nvPr/>
            </p:nvSpPr>
            <p:spPr bwMode="auto">
              <a:xfrm>
                <a:off x="685800" y="3352800"/>
                <a:ext cx="312922" cy="369332"/>
              </a:xfrm>
              <a:prstGeom prst="rect">
                <a:avLst/>
              </a:prstGeom>
              <a:noFill/>
              <a:ln w="9525">
                <a:noFill/>
                <a:miter lim="800000"/>
                <a:headEnd/>
                <a:tailEnd/>
              </a:ln>
            </p:spPr>
            <p:txBody>
              <a:bodyPr wrap="none">
                <a:spAutoFit/>
              </a:bodyPr>
              <a:lstStyle/>
              <a:p>
                <a:r>
                  <a:rPr lang="en-US" b="1" dirty="0">
                    <a:solidFill>
                      <a:srgbClr val="FF0000"/>
                    </a:solidFill>
                  </a:rPr>
                  <a:t>9</a:t>
                </a:r>
              </a:p>
            </p:txBody>
          </p:sp>
          <p:sp>
            <p:nvSpPr>
              <p:cNvPr id="98314" name="TextBox 5"/>
              <p:cNvSpPr txBox="1">
                <a:spLocks noChangeArrowheads="1"/>
              </p:cNvSpPr>
              <p:nvPr/>
            </p:nvSpPr>
            <p:spPr bwMode="auto">
              <a:xfrm>
                <a:off x="3637663" y="3380741"/>
                <a:ext cx="1944426" cy="1077218"/>
              </a:xfrm>
              <a:prstGeom prst="rect">
                <a:avLst/>
              </a:prstGeom>
              <a:solidFill>
                <a:schemeClr val="bg1"/>
              </a:solidFill>
              <a:ln w="9525">
                <a:noFill/>
                <a:miter lim="800000"/>
                <a:headEnd/>
                <a:tailEnd/>
              </a:ln>
            </p:spPr>
            <p:txBody>
              <a:bodyPr>
                <a:spAutoFit/>
              </a:bodyPr>
              <a:lstStyle/>
              <a:p>
                <a:r>
                  <a:rPr lang="en-US" sz="1600" b="1">
                    <a:solidFill>
                      <a:srgbClr val="FF0000"/>
                    </a:solidFill>
                  </a:rPr>
                  <a:t>Not 100% sure if feature is raised, but our group thinks it is.</a:t>
                </a:r>
              </a:p>
            </p:txBody>
          </p:sp>
          <p:sp>
            <p:nvSpPr>
              <p:cNvPr id="98315" name="TextBox 6"/>
              <p:cNvSpPr txBox="1">
                <a:spLocks noChangeArrowheads="1"/>
              </p:cNvSpPr>
              <p:nvPr/>
            </p:nvSpPr>
            <p:spPr bwMode="auto">
              <a:xfrm>
                <a:off x="5562600" y="3352800"/>
                <a:ext cx="1143000" cy="338554"/>
              </a:xfrm>
              <a:prstGeom prst="rect">
                <a:avLst/>
              </a:prstGeom>
              <a:noFill/>
              <a:ln w="9525">
                <a:noFill/>
                <a:miter lim="800000"/>
                <a:headEnd/>
                <a:tailEnd/>
              </a:ln>
            </p:spPr>
            <p:txBody>
              <a:bodyPr>
                <a:spAutoFit/>
              </a:bodyPr>
              <a:lstStyle/>
              <a:p>
                <a:r>
                  <a:rPr lang="en-US" sz="1600" b="1">
                    <a:solidFill>
                      <a:srgbClr val="FF0000"/>
                    </a:solidFill>
                  </a:rPr>
                  <a:t>Volcano</a:t>
                </a:r>
              </a:p>
            </p:txBody>
          </p:sp>
          <p:sp>
            <p:nvSpPr>
              <p:cNvPr id="98316" name="TextBox 7"/>
              <p:cNvSpPr txBox="1">
                <a:spLocks noChangeArrowheads="1"/>
              </p:cNvSpPr>
              <p:nvPr/>
            </p:nvSpPr>
            <p:spPr bwMode="auto">
              <a:xfrm>
                <a:off x="6477000" y="3352800"/>
                <a:ext cx="1143000" cy="338554"/>
              </a:xfrm>
              <a:prstGeom prst="rect">
                <a:avLst/>
              </a:prstGeom>
              <a:noFill/>
              <a:ln w="9525">
                <a:noFill/>
                <a:miter lim="800000"/>
                <a:headEnd/>
                <a:tailEnd/>
              </a:ln>
            </p:spPr>
            <p:txBody>
              <a:bodyPr>
                <a:spAutoFit/>
              </a:bodyPr>
              <a:lstStyle/>
              <a:p>
                <a:r>
                  <a:rPr lang="en-US" sz="1600" b="1">
                    <a:solidFill>
                      <a:srgbClr val="FF0000"/>
                    </a:solidFill>
                  </a:rPr>
                  <a:t>Volcanic</a:t>
                </a:r>
              </a:p>
            </p:txBody>
          </p:sp>
          <p:sp>
            <p:nvSpPr>
              <p:cNvPr id="98317" name="TextBox 8"/>
              <p:cNvSpPr txBox="1">
                <a:spLocks noChangeArrowheads="1"/>
              </p:cNvSpPr>
              <p:nvPr/>
            </p:nvSpPr>
            <p:spPr bwMode="auto">
              <a:xfrm>
                <a:off x="7924801" y="3352800"/>
                <a:ext cx="312922" cy="369332"/>
              </a:xfrm>
              <a:prstGeom prst="rect">
                <a:avLst/>
              </a:prstGeom>
              <a:noFill/>
              <a:ln w="9525">
                <a:noFill/>
                <a:miter lim="800000"/>
                <a:headEnd/>
                <a:tailEnd/>
              </a:ln>
            </p:spPr>
            <p:txBody>
              <a:bodyPr wrap="none">
                <a:spAutoFit/>
              </a:bodyPr>
              <a:lstStyle/>
              <a:p>
                <a:r>
                  <a:rPr lang="en-US" b="1">
                    <a:solidFill>
                      <a:srgbClr val="FF0000"/>
                    </a:solidFill>
                  </a:rPr>
                  <a:t>3</a:t>
                </a:r>
              </a:p>
            </p:txBody>
          </p:sp>
        </p:grpSp>
      </p:grpSp>
      <p:sp>
        <p:nvSpPr>
          <p:cNvPr id="10" name="TextBox 9"/>
          <p:cNvSpPr txBox="1"/>
          <p:nvPr/>
        </p:nvSpPr>
        <p:spPr>
          <a:xfrm>
            <a:off x="3048000" y="13716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98308" name="TextBox 4"/>
          <p:cNvSpPr txBox="1">
            <a:spLocks noChangeArrowheads="1"/>
          </p:cNvSpPr>
          <p:nvPr/>
        </p:nvSpPr>
        <p:spPr bwMode="auto">
          <a:xfrm>
            <a:off x="1223963" y="3370263"/>
            <a:ext cx="2393950" cy="1076325"/>
          </a:xfrm>
          <a:prstGeom prst="rect">
            <a:avLst/>
          </a:prstGeom>
          <a:solidFill>
            <a:schemeClr val="bg1"/>
          </a:solidFill>
          <a:ln w="9525">
            <a:solidFill>
              <a:schemeClr val="tx1"/>
            </a:solidFill>
            <a:miter lim="800000"/>
            <a:headEnd/>
            <a:tailEnd/>
          </a:ln>
        </p:spPr>
        <p:txBody>
          <a:bodyPr>
            <a:spAutoFit/>
          </a:bodyPr>
          <a:lstStyle/>
          <a:p>
            <a:r>
              <a:rPr lang="en-US" sz="1600" b="1">
                <a:solidFill>
                  <a:srgbClr val="FF0000"/>
                </a:solidFill>
              </a:rPr>
              <a:t>Entire structure with circular opening, entire structure with cone shape. </a:t>
            </a:r>
          </a:p>
        </p:txBody>
      </p:sp>
      <p:pic>
        <p:nvPicPr>
          <p:cNvPr id="13" name="Picture 2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40363" y="3810000"/>
            <a:ext cx="3475037" cy="2403475"/>
          </a:xfrm>
          <a:prstGeom prst="rect">
            <a:avLst/>
          </a:prstGeom>
          <a:ln>
            <a:solidFill>
              <a:schemeClr val="tx1"/>
            </a:solidFill>
          </a:ln>
          <a:effectLst>
            <a:outerShdw blurRad="292100" dist="139700" dir="2700000" algn="tl" rotWithShape="0">
              <a:srgbClr val="333333">
                <a:alpha val="65000"/>
              </a:srgbClr>
            </a:outerShdw>
          </a:effectLst>
        </p:spPr>
      </p:pic>
      <p:sp>
        <p:nvSpPr>
          <p:cNvPr id="98310" name="TextBox 6"/>
          <p:cNvSpPr txBox="1">
            <a:spLocks noChangeArrowheads="1"/>
          </p:cNvSpPr>
          <p:nvPr/>
        </p:nvSpPr>
        <p:spPr bwMode="auto">
          <a:xfrm>
            <a:off x="2209800" y="2481263"/>
            <a:ext cx="1143000" cy="338137"/>
          </a:xfrm>
          <a:prstGeom prst="rect">
            <a:avLst/>
          </a:prstGeom>
          <a:noFill/>
          <a:ln w="9525">
            <a:noFill/>
            <a:miter lim="800000"/>
            <a:headEnd/>
            <a:tailEnd/>
          </a:ln>
        </p:spPr>
        <p:txBody>
          <a:bodyPr>
            <a:spAutoFit/>
          </a:bodyPr>
          <a:lstStyle/>
          <a:p>
            <a:r>
              <a:rPr lang="en-US" sz="1600" b="1">
                <a:solidFill>
                  <a:srgbClr val="FF0000"/>
                </a:solidFill>
              </a:rPr>
              <a:t>Mars</a:t>
            </a:r>
          </a:p>
        </p:txBody>
      </p:sp>
      <p:grpSp>
        <p:nvGrpSpPr>
          <p:cNvPr id="4" name="Group 13"/>
          <p:cNvGrpSpPr/>
          <p:nvPr/>
        </p:nvGrpSpPr>
        <p:grpSpPr>
          <a:xfrm>
            <a:off x="0" y="10391"/>
            <a:ext cx="609599" cy="735611"/>
            <a:chOff x="1" y="0"/>
            <a:chExt cx="505174" cy="609600"/>
          </a:xfrm>
        </p:grpSpPr>
        <p:sp>
          <p:nvSpPr>
            <p:cNvPr id="15" name="Rectangle 14"/>
            <p:cNvSpPr/>
            <p:nvPr/>
          </p:nvSpPr>
          <p:spPr>
            <a:xfrm>
              <a:off x="1" y="0"/>
              <a:ext cx="505174" cy="609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8" y="0"/>
              <a:ext cx="431644" cy="586624"/>
            </a:xfrm>
            <a:prstGeom prst="rect">
              <a:avLst/>
            </a:prstGeom>
            <a:noFill/>
          </p:spPr>
          <p:txBody>
            <a:bodyPr wrap="square" lIns="91440" tIns="45720" rIns="91440" bIns="45720">
              <a:spAutoFit/>
            </a:bodyPr>
            <a:lstStyle/>
            <a:p>
              <a:pPr algn="ct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p>
          </p:txBody>
        </p:sp>
      </p:grpSp>
      <p:sp>
        <p:nvSpPr>
          <p:cNvPr id="17" name="Content Placeholder 2"/>
          <p:cNvSpPr txBox="1">
            <a:spLocks/>
          </p:cNvSpPr>
          <p:nvPr/>
        </p:nvSpPr>
        <p:spPr bwMode="auto">
          <a:xfrm>
            <a:off x="609598" y="-1"/>
            <a:ext cx="8534401" cy="748146"/>
          </a:xfrm>
          <a:prstGeom prst="rect">
            <a:avLst/>
          </a:prstGeom>
          <a:solidFill>
            <a:schemeClr val="bg1">
              <a:lumMod val="85000"/>
            </a:schemeClr>
          </a:solidFill>
          <a:ln w="9525">
            <a:solidFill>
              <a:schemeClr val="tx1"/>
            </a:solidFill>
            <a:miter lim="800000"/>
            <a:headEnd/>
            <a:tailEnd/>
          </a:ln>
        </p:spPr>
        <p:txBody>
          <a:bodyPr/>
          <a:lstStyle/>
          <a:p>
            <a:pPr marL="342900" indent="-342900" algn="ctr">
              <a:spcBef>
                <a:spcPct val="20000"/>
              </a:spcBef>
              <a:buFont typeface="Arial" charset="0"/>
              <a:buNone/>
              <a:defRPr/>
            </a:pPr>
            <a:endParaRPr lang="en-US" sz="100" b="1" dirty="0" smtClean="0">
              <a:solidFill>
                <a:srgbClr val="C00000"/>
              </a:solidFill>
              <a:latin typeface="Arial" pitchFamily="34" charset="0"/>
              <a:cs typeface="Arial" pitchFamily="34" charset="0"/>
            </a:endParaRPr>
          </a:p>
          <a:p>
            <a:pPr marL="342900" indent="-342900" algn="ctr">
              <a:spcBef>
                <a:spcPct val="20000"/>
              </a:spcBef>
              <a:buFont typeface="Arial" charset="0"/>
              <a:buNone/>
              <a:defRPr/>
            </a:pPr>
            <a:r>
              <a:rPr lang="en-US" sz="3000" b="1" dirty="0" smtClean="0">
                <a:solidFill>
                  <a:srgbClr val="C00000"/>
                </a:solidFill>
                <a:latin typeface="Arial" pitchFamily="34" charset="0"/>
                <a:cs typeface="Arial" pitchFamily="34" charset="0"/>
              </a:rPr>
              <a:t>FILL OUT PLANETARY COMPARISON TABLE</a:t>
            </a:r>
            <a:endParaRPr lang="en-US" sz="3000" dirty="0">
              <a:solidFill>
                <a:srgbClr val="C00000"/>
              </a:solidFill>
              <a:latin typeface="+mn-lt"/>
            </a:endParaRPr>
          </a:p>
          <a:p>
            <a:pPr marL="342900" indent="-342900" algn="just">
              <a:spcBef>
                <a:spcPct val="20000"/>
              </a:spcBef>
              <a:buFont typeface="Arial" charset="0"/>
              <a:buNone/>
              <a:defRPr/>
            </a:pPr>
            <a:endParaRPr lang="en-US" sz="2800" i="1" dirty="0">
              <a:solidFill>
                <a:srgbClr val="C00000"/>
              </a:solidFill>
              <a:latin typeface="+mn-lt"/>
            </a:endParaRPr>
          </a:p>
          <a:p>
            <a:pPr marL="342900" indent="-342900" algn="just">
              <a:spcBef>
                <a:spcPct val="20000"/>
              </a:spcBef>
              <a:buFont typeface="Arial" charset="0"/>
              <a:buNone/>
              <a:defRPr/>
            </a:pPr>
            <a:endParaRPr lang="en-US" sz="2800" i="1" dirty="0">
              <a:solidFill>
                <a:srgbClr val="C00000"/>
              </a:solidFill>
              <a:latin typeface="+mn-lt"/>
            </a:endParaRPr>
          </a:p>
        </p:txBody>
      </p:sp>
    </p:spTree>
    <p:extLst>
      <p:ext uri="{BB962C8B-B14F-4D97-AF65-F5344CB8AC3E}">
        <p14:creationId xmlns:p14="http://schemas.microsoft.com/office/powerpoint/2010/main" val="3674959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52400" y="5876925"/>
            <a:ext cx="8915400" cy="954088"/>
            <a:chOff x="152400" y="5876925"/>
            <a:chExt cx="8915400" cy="954107"/>
          </a:xfrm>
        </p:grpSpPr>
        <p:sp>
          <p:nvSpPr>
            <p:cNvPr id="13316" name="TextBox 4"/>
            <p:cNvSpPr txBox="1">
              <a:spLocks noChangeArrowheads="1"/>
            </p:cNvSpPr>
            <p:nvPr/>
          </p:nvSpPr>
          <p:spPr bwMode="auto">
            <a:xfrm>
              <a:off x="2133600" y="5876925"/>
              <a:ext cx="487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a:t>EVERGREEN MIDDLE  SCHOOL TEAM  IMAGE</a:t>
              </a:r>
            </a:p>
            <a:p>
              <a:pPr algn="ctr" eaLnBrk="1" hangingPunct="1"/>
              <a:r>
                <a:rPr lang="en-US" sz="1200" b="1"/>
                <a:t>Research Topic</a:t>
              </a:r>
              <a:r>
                <a:rPr lang="en-US" sz="1200"/>
                <a:t>:  Mud Volcanoes   </a:t>
              </a:r>
              <a:r>
                <a:rPr lang="en-US" sz="1200" b="1"/>
                <a:t>Target Region</a:t>
              </a:r>
              <a:r>
                <a:rPr lang="en-US" sz="1200"/>
                <a:t>:  Pakistan</a:t>
              </a:r>
            </a:p>
            <a:p>
              <a:pPr algn="ctr" eaLnBrk="1" hangingPunct="1"/>
              <a:r>
                <a:rPr lang="en-US" sz="1200"/>
                <a:t>Image ID: ISS031-E-41812  Acquired 5/15/12</a:t>
              </a:r>
            </a:p>
            <a:p>
              <a:pPr algn="ctr" eaLnBrk="1" hangingPunct="1"/>
              <a:r>
                <a:rPr lang="en-US" sz="900" i="1"/>
                <a:t>Image courtesy of Crew Earth Observations and Image Science &amp; Analysis Laboratory, </a:t>
              </a:r>
            </a:p>
            <a:p>
              <a:pPr algn="ctr" eaLnBrk="1" hangingPunct="1"/>
              <a:r>
                <a:rPr lang="en-US" sz="900" i="1"/>
                <a:t>NASA Johnson Space Center</a:t>
              </a:r>
            </a:p>
          </p:txBody>
        </p:sp>
        <p:pic>
          <p:nvPicPr>
            <p:cNvPr id="13317" name="Picture 6" descr="nasalogo-cl.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3725" y="5959475"/>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6470650"/>
              <a:ext cx="1295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D:\Documents and Settings\pgraff\My Documents\ACTIVITIES_ExpeditionEarthBeyond\Graphics\EEB_ISS_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81850" y="6032500"/>
              <a:ext cx="18859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15" name="Picture 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0"/>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0490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77788" y="76200"/>
            <a:ext cx="8990012" cy="6477000"/>
            <a:chOff x="77339" y="76200"/>
            <a:chExt cx="8990461" cy="6476999"/>
          </a:xfrm>
        </p:grpSpPr>
        <p:pic>
          <p:nvPicPr>
            <p:cNvPr id="13517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339" y="76200"/>
              <a:ext cx="8990461" cy="6476999"/>
            </a:xfrm>
            <a:prstGeom prst="rect">
              <a:avLst/>
            </a:prstGeom>
            <a:ln>
              <a:solidFill>
                <a:schemeClr val="tx1"/>
              </a:solidFill>
            </a:ln>
            <a:effectLst>
              <a:outerShdw blurRad="292100" dist="139700" dir="2700000" algn="tl" rotWithShape="0">
                <a:srgbClr val="333333">
                  <a:alpha val="65000"/>
                </a:srgbClr>
              </a:outerShdw>
            </a:effectLst>
          </p:spPr>
        </p:pic>
        <p:grpSp>
          <p:nvGrpSpPr>
            <p:cNvPr id="3" name="Group 10"/>
            <p:cNvGrpSpPr>
              <a:grpSpLocks/>
            </p:cNvGrpSpPr>
            <p:nvPr/>
          </p:nvGrpSpPr>
          <p:grpSpPr bwMode="auto">
            <a:xfrm>
              <a:off x="685800" y="3352800"/>
              <a:ext cx="7551923" cy="1105159"/>
              <a:chOff x="685800" y="3352800"/>
              <a:chExt cx="7551923" cy="1105159"/>
            </a:xfrm>
          </p:grpSpPr>
          <p:sp>
            <p:nvSpPr>
              <p:cNvPr id="98313" name="TextBox 3"/>
              <p:cNvSpPr txBox="1">
                <a:spLocks noChangeArrowheads="1"/>
              </p:cNvSpPr>
              <p:nvPr/>
            </p:nvSpPr>
            <p:spPr bwMode="auto">
              <a:xfrm>
                <a:off x="685800" y="3352800"/>
                <a:ext cx="312922" cy="369332"/>
              </a:xfrm>
              <a:prstGeom prst="rect">
                <a:avLst/>
              </a:prstGeom>
              <a:noFill/>
              <a:ln w="9525">
                <a:noFill/>
                <a:miter lim="800000"/>
                <a:headEnd/>
                <a:tailEnd/>
              </a:ln>
            </p:spPr>
            <p:txBody>
              <a:bodyPr wrap="none">
                <a:spAutoFit/>
              </a:bodyPr>
              <a:lstStyle/>
              <a:p>
                <a:r>
                  <a:rPr lang="en-US" b="1" dirty="0">
                    <a:solidFill>
                      <a:srgbClr val="FF0000"/>
                    </a:solidFill>
                  </a:rPr>
                  <a:t>9</a:t>
                </a:r>
              </a:p>
            </p:txBody>
          </p:sp>
          <p:sp>
            <p:nvSpPr>
              <p:cNvPr id="98314" name="TextBox 5"/>
              <p:cNvSpPr txBox="1">
                <a:spLocks noChangeArrowheads="1"/>
              </p:cNvSpPr>
              <p:nvPr/>
            </p:nvSpPr>
            <p:spPr bwMode="auto">
              <a:xfrm>
                <a:off x="3637663" y="3380741"/>
                <a:ext cx="1944426" cy="1077218"/>
              </a:xfrm>
              <a:prstGeom prst="rect">
                <a:avLst/>
              </a:prstGeom>
              <a:solidFill>
                <a:schemeClr val="bg1"/>
              </a:solidFill>
              <a:ln w="9525">
                <a:noFill/>
                <a:miter lim="800000"/>
                <a:headEnd/>
                <a:tailEnd/>
              </a:ln>
            </p:spPr>
            <p:txBody>
              <a:bodyPr>
                <a:spAutoFit/>
              </a:bodyPr>
              <a:lstStyle/>
              <a:p>
                <a:r>
                  <a:rPr lang="en-US" sz="1600" b="1">
                    <a:solidFill>
                      <a:srgbClr val="FF0000"/>
                    </a:solidFill>
                  </a:rPr>
                  <a:t>Not 100% sure if feature is raised, but our group thinks it is.</a:t>
                </a:r>
              </a:p>
            </p:txBody>
          </p:sp>
          <p:sp>
            <p:nvSpPr>
              <p:cNvPr id="98315" name="TextBox 6"/>
              <p:cNvSpPr txBox="1">
                <a:spLocks noChangeArrowheads="1"/>
              </p:cNvSpPr>
              <p:nvPr/>
            </p:nvSpPr>
            <p:spPr bwMode="auto">
              <a:xfrm>
                <a:off x="5562600" y="3352800"/>
                <a:ext cx="1143000" cy="338554"/>
              </a:xfrm>
              <a:prstGeom prst="rect">
                <a:avLst/>
              </a:prstGeom>
              <a:noFill/>
              <a:ln w="9525">
                <a:noFill/>
                <a:miter lim="800000"/>
                <a:headEnd/>
                <a:tailEnd/>
              </a:ln>
            </p:spPr>
            <p:txBody>
              <a:bodyPr>
                <a:spAutoFit/>
              </a:bodyPr>
              <a:lstStyle/>
              <a:p>
                <a:r>
                  <a:rPr lang="en-US" sz="1600" b="1">
                    <a:solidFill>
                      <a:srgbClr val="FF0000"/>
                    </a:solidFill>
                  </a:rPr>
                  <a:t>Volcano</a:t>
                </a:r>
              </a:p>
            </p:txBody>
          </p:sp>
          <p:sp>
            <p:nvSpPr>
              <p:cNvPr id="98316" name="TextBox 7"/>
              <p:cNvSpPr txBox="1">
                <a:spLocks noChangeArrowheads="1"/>
              </p:cNvSpPr>
              <p:nvPr/>
            </p:nvSpPr>
            <p:spPr bwMode="auto">
              <a:xfrm>
                <a:off x="6477000" y="3352800"/>
                <a:ext cx="1143000" cy="338554"/>
              </a:xfrm>
              <a:prstGeom prst="rect">
                <a:avLst/>
              </a:prstGeom>
              <a:noFill/>
              <a:ln w="9525">
                <a:noFill/>
                <a:miter lim="800000"/>
                <a:headEnd/>
                <a:tailEnd/>
              </a:ln>
            </p:spPr>
            <p:txBody>
              <a:bodyPr>
                <a:spAutoFit/>
              </a:bodyPr>
              <a:lstStyle/>
              <a:p>
                <a:r>
                  <a:rPr lang="en-US" sz="1600" b="1">
                    <a:solidFill>
                      <a:srgbClr val="FF0000"/>
                    </a:solidFill>
                  </a:rPr>
                  <a:t>Volcanic</a:t>
                </a:r>
              </a:p>
            </p:txBody>
          </p:sp>
          <p:sp>
            <p:nvSpPr>
              <p:cNvPr id="98317" name="TextBox 8"/>
              <p:cNvSpPr txBox="1">
                <a:spLocks noChangeArrowheads="1"/>
              </p:cNvSpPr>
              <p:nvPr/>
            </p:nvSpPr>
            <p:spPr bwMode="auto">
              <a:xfrm>
                <a:off x="7924801" y="3352800"/>
                <a:ext cx="312922" cy="369332"/>
              </a:xfrm>
              <a:prstGeom prst="rect">
                <a:avLst/>
              </a:prstGeom>
              <a:noFill/>
              <a:ln w="9525">
                <a:noFill/>
                <a:miter lim="800000"/>
                <a:headEnd/>
                <a:tailEnd/>
              </a:ln>
            </p:spPr>
            <p:txBody>
              <a:bodyPr wrap="none">
                <a:spAutoFit/>
              </a:bodyPr>
              <a:lstStyle/>
              <a:p>
                <a:r>
                  <a:rPr lang="en-US" b="1">
                    <a:solidFill>
                      <a:srgbClr val="FF0000"/>
                    </a:solidFill>
                  </a:rPr>
                  <a:t>3</a:t>
                </a:r>
              </a:p>
            </p:txBody>
          </p:sp>
        </p:grpSp>
      </p:grpSp>
      <p:sp>
        <p:nvSpPr>
          <p:cNvPr id="10" name="TextBox 9"/>
          <p:cNvSpPr txBox="1"/>
          <p:nvPr/>
        </p:nvSpPr>
        <p:spPr>
          <a:xfrm>
            <a:off x="3124200" y="1524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98308" name="TextBox 4"/>
          <p:cNvSpPr txBox="1">
            <a:spLocks noChangeArrowheads="1"/>
          </p:cNvSpPr>
          <p:nvPr/>
        </p:nvSpPr>
        <p:spPr bwMode="auto">
          <a:xfrm>
            <a:off x="1223963" y="3370263"/>
            <a:ext cx="2393950" cy="1076325"/>
          </a:xfrm>
          <a:prstGeom prst="rect">
            <a:avLst/>
          </a:prstGeom>
          <a:solidFill>
            <a:schemeClr val="bg1"/>
          </a:solidFill>
          <a:ln w="9525">
            <a:solidFill>
              <a:schemeClr val="tx1"/>
            </a:solidFill>
            <a:miter lim="800000"/>
            <a:headEnd/>
            <a:tailEnd/>
          </a:ln>
        </p:spPr>
        <p:txBody>
          <a:bodyPr>
            <a:spAutoFit/>
          </a:bodyPr>
          <a:lstStyle/>
          <a:p>
            <a:r>
              <a:rPr lang="en-US" sz="1600" b="1">
                <a:solidFill>
                  <a:srgbClr val="FF0000"/>
                </a:solidFill>
              </a:rPr>
              <a:t>Entire structure with circular opening, entire structure with cone shape. </a:t>
            </a:r>
          </a:p>
        </p:txBody>
      </p:sp>
      <p:pic>
        <p:nvPicPr>
          <p:cNvPr id="13" name="Picture 2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40363" y="3810000"/>
            <a:ext cx="3475037" cy="2403475"/>
          </a:xfrm>
          <a:prstGeom prst="rect">
            <a:avLst/>
          </a:prstGeom>
          <a:ln>
            <a:solidFill>
              <a:schemeClr val="tx1"/>
            </a:solidFill>
          </a:ln>
          <a:effectLst>
            <a:outerShdw blurRad="292100" dist="139700" dir="2700000" algn="tl" rotWithShape="0">
              <a:srgbClr val="333333">
                <a:alpha val="65000"/>
              </a:srgbClr>
            </a:outerShdw>
          </a:effectLst>
        </p:spPr>
      </p:pic>
      <p:sp>
        <p:nvSpPr>
          <p:cNvPr id="98310" name="TextBox 6"/>
          <p:cNvSpPr txBox="1">
            <a:spLocks noChangeArrowheads="1"/>
          </p:cNvSpPr>
          <p:nvPr/>
        </p:nvSpPr>
        <p:spPr bwMode="auto">
          <a:xfrm>
            <a:off x="2209800" y="2481263"/>
            <a:ext cx="1143000" cy="338137"/>
          </a:xfrm>
          <a:prstGeom prst="rect">
            <a:avLst/>
          </a:prstGeom>
          <a:noFill/>
          <a:ln w="9525">
            <a:noFill/>
            <a:miter lim="800000"/>
            <a:headEnd/>
            <a:tailEnd/>
          </a:ln>
        </p:spPr>
        <p:txBody>
          <a:bodyPr>
            <a:spAutoFit/>
          </a:bodyPr>
          <a:lstStyle/>
          <a:p>
            <a:r>
              <a:rPr lang="en-US" sz="1600" b="1">
                <a:solidFill>
                  <a:srgbClr val="FF0000"/>
                </a:solidFill>
              </a:rPr>
              <a:t>Mars</a:t>
            </a:r>
          </a:p>
        </p:txBody>
      </p:sp>
      <p:grpSp>
        <p:nvGrpSpPr>
          <p:cNvPr id="20" name="Group 13"/>
          <p:cNvGrpSpPr/>
          <p:nvPr/>
        </p:nvGrpSpPr>
        <p:grpSpPr>
          <a:xfrm>
            <a:off x="0" y="10391"/>
            <a:ext cx="609599" cy="735611"/>
            <a:chOff x="1" y="0"/>
            <a:chExt cx="505174" cy="609600"/>
          </a:xfrm>
        </p:grpSpPr>
        <p:sp>
          <p:nvSpPr>
            <p:cNvPr id="21" name="Rectangle 20"/>
            <p:cNvSpPr/>
            <p:nvPr/>
          </p:nvSpPr>
          <p:spPr>
            <a:xfrm>
              <a:off x="1" y="0"/>
              <a:ext cx="505174" cy="609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6338" y="0"/>
              <a:ext cx="431644" cy="586624"/>
            </a:xfrm>
            <a:prstGeom prst="rect">
              <a:avLst/>
            </a:prstGeom>
            <a:noFill/>
          </p:spPr>
          <p:txBody>
            <a:bodyPr wrap="square" lIns="91440" tIns="45720" rIns="91440" bIns="45720">
              <a:spAutoFit/>
            </a:bodyPr>
            <a:lstStyle/>
            <a:p>
              <a:pPr algn="ct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p>
          </p:txBody>
        </p:sp>
      </p:grpSp>
      <p:sp>
        <p:nvSpPr>
          <p:cNvPr id="23" name="Down Arrow 22"/>
          <p:cNvSpPr/>
          <p:nvPr/>
        </p:nvSpPr>
        <p:spPr>
          <a:xfrm rot="10800000">
            <a:off x="2133599" y="4419600"/>
            <a:ext cx="399278" cy="609600"/>
          </a:xfrm>
          <a:prstGeom prst="downArrow">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ent-Up Arrow 30"/>
          <p:cNvSpPr/>
          <p:nvPr/>
        </p:nvSpPr>
        <p:spPr>
          <a:xfrm rot="10800000">
            <a:off x="6858000" y="2057400"/>
            <a:ext cx="685800" cy="731520"/>
          </a:xfrm>
          <a:prstGeom prst="bentUpArrow">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239000" y="1447800"/>
            <a:ext cx="1295400" cy="923330"/>
          </a:xfrm>
          <a:prstGeom prst="rect">
            <a:avLst/>
          </a:prstGeom>
          <a:solidFill>
            <a:srgbClr val="FFFF00"/>
          </a:solidFill>
          <a:ln w="19050">
            <a:solidFill>
              <a:srgbClr val="0000FF"/>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rgbClr val="0000FF"/>
                </a:solidFill>
              </a:rPr>
              <a:t>Which geologic process?</a:t>
            </a:r>
            <a:endParaRPr lang="en-US" b="1" dirty="0">
              <a:solidFill>
                <a:srgbClr val="0000FF"/>
              </a:solidFill>
            </a:endParaRPr>
          </a:p>
        </p:txBody>
      </p:sp>
      <p:sp>
        <p:nvSpPr>
          <p:cNvPr id="32" name="Bent-Up Arrow 31"/>
          <p:cNvSpPr/>
          <p:nvPr/>
        </p:nvSpPr>
        <p:spPr>
          <a:xfrm flipV="1">
            <a:off x="5562600" y="2057400"/>
            <a:ext cx="685800" cy="731520"/>
          </a:xfrm>
          <a:prstGeom prst="bentUpArrow">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572000" y="1447800"/>
            <a:ext cx="1219200" cy="923330"/>
          </a:xfrm>
          <a:prstGeom prst="rect">
            <a:avLst/>
          </a:prstGeom>
          <a:solidFill>
            <a:srgbClr val="FFFF00"/>
          </a:solidFill>
          <a:ln w="19050">
            <a:solidFill>
              <a:srgbClr val="0000FF"/>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rgbClr val="0000FF"/>
                </a:solidFill>
              </a:rPr>
              <a:t>What geologic feature?</a:t>
            </a:r>
            <a:endParaRPr lang="en-US" b="1" dirty="0">
              <a:solidFill>
                <a:srgbClr val="0000FF"/>
              </a:solidFill>
            </a:endParaRPr>
          </a:p>
        </p:txBody>
      </p:sp>
      <p:sp>
        <p:nvSpPr>
          <p:cNvPr id="25" name="TextBox 24"/>
          <p:cNvSpPr txBox="1"/>
          <p:nvPr/>
        </p:nvSpPr>
        <p:spPr>
          <a:xfrm>
            <a:off x="1693333" y="4919134"/>
            <a:ext cx="1295400" cy="646331"/>
          </a:xfrm>
          <a:prstGeom prst="rect">
            <a:avLst/>
          </a:prstGeom>
          <a:solidFill>
            <a:srgbClr val="FFFF00"/>
          </a:solidFill>
          <a:ln w="19050">
            <a:solidFill>
              <a:srgbClr val="0000FF"/>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rgbClr val="0000FF"/>
                </a:solidFill>
              </a:rPr>
              <a:t>KEY WORDS</a:t>
            </a:r>
            <a:endParaRPr lang="en-US" b="1" dirty="0">
              <a:solidFill>
                <a:srgbClr val="0000FF"/>
              </a:solidFill>
            </a:endParaRPr>
          </a:p>
        </p:txBody>
      </p:sp>
    </p:spTree>
    <p:extLst>
      <p:ext uri="{BB962C8B-B14F-4D97-AF65-F5344CB8AC3E}">
        <p14:creationId xmlns:p14="http://schemas.microsoft.com/office/powerpoint/2010/main" val="31546248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77788" y="76200"/>
            <a:ext cx="8990012" cy="6477000"/>
            <a:chOff x="77339" y="76200"/>
            <a:chExt cx="8990461" cy="6476999"/>
          </a:xfrm>
        </p:grpSpPr>
        <p:pic>
          <p:nvPicPr>
            <p:cNvPr id="13517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339" y="76200"/>
              <a:ext cx="8990461" cy="6476999"/>
            </a:xfrm>
            <a:prstGeom prst="rect">
              <a:avLst/>
            </a:prstGeom>
            <a:ln>
              <a:solidFill>
                <a:schemeClr val="tx1"/>
              </a:solidFill>
            </a:ln>
            <a:effectLst>
              <a:outerShdw blurRad="292100" dist="139700" dir="2700000" algn="tl" rotWithShape="0">
                <a:srgbClr val="333333">
                  <a:alpha val="65000"/>
                </a:srgbClr>
              </a:outerShdw>
            </a:effectLst>
          </p:spPr>
        </p:pic>
        <p:grpSp>
          <p:nvGrpSpPr>
            <p:cNvPr id="3" name="Group 10"/>
            <p:cNvGrpSpPr>
              <a:grpSpLocks/>
            </p:cNvGrpSpPr>
            <p:nvPr/>
          </p:nvGrpSpPr>
          <p:grpSpPr bwMode="auto">
            <a:xfrm>
              <a:off x="685800" y="3352800"/>
              <a:ext cx="7551923" cy="1105159"/>
              <a:chOff x="685800" y="3352800"/>
              <a:chExt cx="7551923" cy="1105159"/>
            </a:xfrm>
          </p:grpSpPr>
          <p:sp>
            <p:nvSpPr>
              <p:cNvPr id="98313" name="TextBox 3"/>
              <p:cNvSpPr txBox="1">
                <a:spLocks noChangeArrowheads="1"/>
              </p:cNvSpPr>
              <p:nvPr/>
            </p:nvSpPr>
            <p:spPr bwMode="auto">
              <a:xfrm>
                <a:off x="685800" y="3352800"/>
                <a:ext cx="312922" cy="369332"/>
              </a:xfrm>
              <a:prstGeom prst="rect">
                <a:avLst/>
              </a:prstGeom>
              <a:noFill/>
              <a:ln w="9525">
                <a:noFill/>
                <a:miter lim="800000"/>
                <a:headEnd/>
                <a:tailEnd/>
              </a:ln>
            </p:spPr>
            <p:txBody>
              <a:bodyPr wrap="none">
                <a:spAutoFit/>
              </a:bodyPr>
              <a:lstStyle/>
              <a:p>
                <a:r>
                  <a:rPr lang="en-US" b="1" dirty="0">
                    <a:solidFill>
                      <a:srgbClr val="FF0000"/>
                    </a:solidFill>
                  </a:rPr>
                  <a:t>9</a:t>
                </a:r>
              </a:p>
            </p:txBody>
          </p:sp>
          <p:sp>
            <p:nvSpPr>
              <p:cNvPr id="98314" name="TextBox 5"/>
              <p:cNvSpPr txBox="1">
                <a:spLocks noChangeArrowheads="1"/>
              </p:cNvSpPr>
              <p:nvPr/>
            </p:nvSpPr>
            <p:spPr bwMode="auto">
              <a:xfrm>
                <a:off x="3637663" y="3380741"/>
                <a:ext cx="1944426" cy="1077218"/>
              </a:xfrm>
              <a:prstGeom prst="rect">
                <a:avLst/>
              </a:prstGeom>
              <a:solidFill>
                <a:schemeClr val="bg1"/>
              </a:solidFill>
              <a:ln w="9525">
                <a:noFill/>
                <a:miter lim="800000"/>
                <a:headEnd/>
                <a:tailEnd/>
              </a:ln>
            </p:spPr>
            <p:txBody>
              <a:bodyPr>
                <a:spAutoFit/>
              </a:bodyPr>
              <a:lstStyle/>
              <a:p>
                <a:r>
                  <a:rPr lang="en-US" sz="1600" b="1">
                    <a:solidFill>
                      <a:srgbClr val="FF0000"/>
                    </a:solidFill>
                  </a:rPr>
                  <a:t>Not 100% sure if feature is raised, but our group thinks it is.</a:t>
                </a:r>
              </a:p>
            </p:txBody>
          </p:sp>
          <p:sp>
            <p:nvSpPr>
              <p:cNvPr id="98315" name="TextBox 6"/>
              <p:cNvSpPr txBox="1">
                <a:spLocks noChangeArrowheads="1"/>
              </p:cNvSpPr>
              <p:nvPr/>
            </p:nvSpPr>
            <p:spPr bwMode="auto">
              <a:xfrm>
                <a:off x="5562600" y="3352800"/>
                <a:ext cx="1143000" cy="338554"/>
              </a:xfrm>
              <a:prstGeom prst="rect">
                <a:avLst/>
              </a:prstGeom>
              <a:noFill/>
              <a:ln w="9525">
                <a:noFill/>
                <a:miter lim="800000"/>
                <a:headEnd/>
                <a:tailEnd/>
              </a:ln>
            </p:spPr>
            <p:txBody>
              <a:bodyPr>
                <a:spAutoFit/>
              </a:bodyPr>
              <a:lstStyle/>
              <a:p>
                <a:r>
                  <a:rPr lang="en-US" sz="1600" b="1">
                    <a:solidFill>
                      <a:srgbClr val="FF0000"/>
                    </a:solidFill>
                  </a:rPr>
                  <a:t>Volcano</a:t>
                </a:r>
              </a:p>
            </p:txBody>
          </p:sp>
          <p:sp>
            <p:nvSpPr>
              <p:cNvPr id="98316" name="TextBox 7"/>
              <p:cNvSpPr txBox="1">
                <a:spLocks noChangeArrowheads="1"/>
              </p:cNvSpPr>
              <p:nvPr/>
            </p:nvSpPr>
            <p:spPr bwMode="auto">
              <a:xfrm>
                <a:off x="6477000" y="3352800"/>
                <a:ext cx="1143000" cy="338554"/>
              </a:xfrm>
              <a:prstGeom prst="rect">
                <a:avLst/>
              </a:prstGeom>
              <a:noFill/>
              <a:ln w="9525">
                <a:noFill/>
                <a:miter lim="800000"/>
                <a:headEnd/>
                <a:tailEnd/>
              </a:ln>
            </p:spPr>
            <p:txBody>
              <a:bodyPr>
                <a:spAutoFit/>
              </a:bodyPr>
              <a:lstStyle/>
              <a:p>
                <a:r>
                  <a:rPr lang="en-US" sz="1600" b="1">
                    <a:solidFill>
                      <a:srgbClr val="FF0000"/>
                    </a:solidFill>
                  </a:rPr>
                  <a:t>Volcanic</a:t>
                </a:r>
              </a:p>
            </p:txBody>
          </p:sp>
          <p:sp>
            <p:nvSpPr>
              <p:cNvPr id="98317" name="TextBox 8"/>
              <p:cNvSpPr txBox="1">
                <a:spLocks noChangeArrowheads="1"/>
              </p:cNvSpPr>
              <p:nvPr/>
            </p:nvSpPr>
            <p:spPr bwMode="auto">
              <a:xfrm>
                <a:off x="7924801" y="3352800"/>
                <a:ext cx="312922" cy="369332"/>
              </a:xfrm>
              <a:prstGeom prst="rect">
                <a:avLst/>
              </a:prstGeom>
              <a:noFill/>
              <a:ln w="9525">
                <a:noFill/>
                <a:miter lim="800000"/>
                <a:headEnd/>
                <a:tailEnd/>
              </a:ln>
            </p:spPr>
            <p:txBody>
              <a:bodyPr wrap="none">
                <a:spAutoFit/>
              </a:bodyPr>
              <a:lstStyle/>
              <a:p>
                <a:r>
                  <a:rPr lang="en-US" b="1">
                    <a:solidFill>
                      <a:srgbClr val="FF0000"/>
                    </a:solidFill>
                  </a:rPr>
                  <a:t>3</a:t>
                </a:r>
              </a:p>
            </p:txBody>
          </p:sp>
        </p:grpSp>
      </p:grpSp>
      <p:sp>
        <p:nvSpPr>
          <p:cNvPr id="10" name="TextBox 9"/>
          <p:cNvSpPr txBox="1"/>
          <p:nvPr/>
        </p:nvSpPr>
        <p:spPr>
          <a:xfrm>
            <a:off x="3124200" y="1524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
        <p:nvSpPr>
          <p:cNvPr id="98308" name="TextBox 4"/>
          <p:cNvSpPr txBox="1">
            <a:spLocks noChangeArrowheads="1"/>
          </p:cNvSpPr>
          <p:nvPr/>
        </p:nvSpPr>
        <p:spPr bwMode="auto">
          <a:xfrm>
            <a:off x="1223963" y="3370263"/>
            <a:ext cx="2393950" cy="1076325"/>
          </a:xfrm>
          <a:prstGeom prst="rect">
            <a:avLst/>
          </a:prstGeom>
          <a:solidFill>
            <a:schemeClr val="bg1"/>
          </a:solidFill>
          <a:ln w="9525">
            <a:solidFill>
              <a:schemeClr val="tx1"/>
            </a:solidFill>
            <a:miter lim="800000"/>
            <a:headEnd/>
            <a:tailEnd/>
          </a:ln>
        </p:spPr>
        <p:txBody>
          <a:bodyPr>
            <a:spAutoFit/>
          </a:bodyPr>
          <a:lstStyle/>
          <a:p>
            <a:r>
              <a:rPr lang="en-US" sz="1600" b="1">
                <a:solidFill>
                  <a:srgbClr val="FF0000"/>
                </a:solidFill>
              </a:rPr>
              <a:t>Entire structure with circular opening, entire structure with cone shape. </a:t>
            </a:r>
          </a:p>
        </p:txBody>
      </p:sp>
      <p:pic>
        <p:nvPicPr>
          <p:cNvPr id="13" name="Picture 2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40363" y="3810000"/>
            <a:ext cx="3475037" cy="2403475"/>
          </a:xfrm>
          <a:prstGeom prst="rect">
            <a:avLst/>
          </a:prstGeom>
          <a:ln>
            <a:solidFill>
              <a:schemeClr val="tx1"/>
            </a:solidFill>
          </a:ln>
          <a:effectLst>
            <a:outerShdw blurRad="292100" dist="139700" dir="2700000" algn="tl" rotWithShape="0">
              <a:srgbClr val="333333">
                <a:alpha val="65000"/>
              </a:srgbClr>
            </a:outerShdw>
          </a:effectLst>
        </p:spPr>
      </p:pic>
      <p:sp>
        <p:nvSpPr>
          <p:cNvPr id="98310" name="TextBox 6"/>
          <p:cNvSpPr txBox="1">
            <a:spLocks noChangeArrowheads="1"/>
          </p:cNvSpPr>
          <p:nvPr/>
        </p:nvSpPr>
        <p:spPr bwMode="auto">
          <a:xfrm>
            <a:off x="2209800" y="2481263"/>
            <a:ext cx="1143000" cy="338137"/>
          </a:xfrm>
          <a:prstGeom prst="rect">
            <a:avLst/>
          </a:prstGeom>
          <a:noFill/>
          <a:ln w="9525">
            <a:noFill/>
            <a:miter lim="800000"/>
            <a:headEnd/>
            <a:tailEnd/>
          </a:ln>
        </p:spPr>
        <p:txBody>
          <a:bodyPr>
            <a:spAutoFit/>
          </a:bodyPr>
          <a:lstStyle/>
          <a:p>
            <a:r>
              <a:rPr lang="en-US" sz="1600" b="1">
                <a:solidFill>
                  <a:srgbClr val="FF0000"/>
                </a:solidFill>
              </a:rPr>
              <a:t>Mars</a:t>
            </a:r>
          </a:p>
        </p:txBody>
      </p:sp>
      <p:grpSp>
        <p:nvGrpSpPr>
          <p:cNvPr id="4" name="Group 13"/>
          <p:cNvGrpSpPr/>
          <p:nvPr/>
        </p:nvGrpSpPr>
        <p:grpSpPr>
          <a:xfrm>
            <a:off x="0" y="10391"/>
            <a:ext cx="609599" cy="735611"/>
            <a:chOff x="1" y="0"/>
            <a:chExt cx="505174" cy="609600"/>
          </a:xfrm>
        </p:grpSpPr>
        <p:sp>
          <p:nvSpPr>
            <p:cNvPr id="21" name="Rectangle 20"/>
            <p:cNvSpPr/>
            <p:nvPr/>
          </p:nvSpPr>
          <p:spPr>
            <a:xfrm>
              <a:off x="1" y="0"/>
              <a:ext cx="505174" cy="609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6338" y="0"/>
              <a:ext cx="431644" cy="586624"/>
            </a:xfrm>
            <a:prstGeom prst="rect">
              <a:avLst/>
            </a:prstGeom>
            <a:noFill/>
          </p:spPr>
          <p:txBody>
            <a:bodyPr wrap="square" lIns="91440" tIns="45720" rIns="91440" bIns="45720">
              <a:spAutoFit/>
            </a:bodyPr>
            <a:lstStyle/>
            <a:p>
              <a:pPr algn="ct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p>
          </p:txBody>
        </p:sp>
      </p:grpSp>
      <p:sp>
        <p:nvSpPr>
          <p:cNvPr id="28" name="Down Arrow 27"/>
          <p:cNvSpPr/>
          <p:nvPr/>
        </p:nvSpPr>
        <p:spPr>
          <a:xfrm rot="10800000">
            <a:off x="4343400" y="4419600"/>
            <a:ext cx="399278" cy="609600"/>
          </a:xfrm>
          <a:prstGeom prst="downArrow">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429000" y="4916269"/>
            <a:ext cx="2133600" cy="646331"/>
          </a:xfrm>
          <a:prstGeom prst="rect">
            <a:avLst/>
          </a:prstGeom>
          <a:solidFill>
            <a:srgbClr val="FFFF00"/>
          </a:solidFill>
          <a:ln w="19050">
            <a:solidFill>
              <a:srgbClr val="0000FF"/>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rgbClr val="0000FF"/>
                </a:solidFill>
              </a:rPr>
              <a:t>Doubtful characteristics</a:t>
            </a:r>
            <a:endParaRPr lang="en-US" b="1" dirty="0">
              <a:solidFill>
                <a:srgbClr val="0000FF"/>
              </a:solidFill>
            </a:endParaRPr>
          </a:p>
        </p:txBody>
      </p:sp>
      <p:sp>
        <p:nvSpPr>
          <p:cNvPr id="29" name="Down Arrow 28"/>
          <p:cNvSpPr/>
          <p:nvPr/>
        </p:nvSpPr>
        <p:spPr>
          <a:xfrm flipH="1">
            <a:off x="7754122" y="2133600"/>
            <a:ext cx="399278" cy="609600"/>
          </a:xfrm>
          <a:prstGeom prst="downArrow">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120466" y="1565758"/>
            <a:ext cx="1600200" cy="646331"/>
          </a:xfrm>
          <a:prstGeom prst="rect">
            <a:avLst/>
          </a:prstGeom>
          <a:solidFill>
            <a:srgbClr val="FFFF00"/>
          </a:solidFill>
          <a:ln w="19050">
            <a:solidFill>
              <a:srgbClr val="0000FF"/>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rgbClr val="0000FF"/>
                </a:solidFill>
              </a:rPr>
              <a:t>Level of confidence</a:t>
            </a:r>
            <a:endParaRPr lang="en-US" b="1" dirty="0">
              <a:solidFill>
                <a:srgbClr val="0000FF"/>
              </a:solidFill>
            </a:endParaRPr>
          </a:p>
        </p:txBody>
      </p:sp>
    </p:spTree>
    <p:extLst>
      <p:ext uri="{BB962C8B-B14F-4D97-AF65-F5344CB8AC3E}">
        <p14:creationId xmlns:p14="http://schemas.microsoft.com/office/powerpoint/2010/main" val="31546248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4572000" y="1931747"/>
            <a:ext cx="4495800" cy="4832092"/>
          </a:xfrm>
          <a:prstGeom prst="rect">
            <a:avLst/>
          </a:prstGeom>
          <a:solidFill>
            <a:schemeClr val="bg1">
              <a:lumMod val="85000"/>
            </a:schemeClr>
          </a:solidFill>
          <a:ln w="28575">
            <a:solidFill>
              <a:schemeClr val="tx1"/>
            </a:solidFill>
          </a:ln>
        </p:spPr>
        <p:txBody>
          <a:bodyPr wrap="square" rtlCol="0">
            <a:spAutoFit/>
          </a:bodyPr>
          <a:lstStyle/>
          <a:p>
            <a:pPr marL="514350" indent="-514350">
              <a:buAutoNum type="arabicPeriod" startAt="2"/>
            </a:pPr>
            <a:r>
              <a:rPr lang="en-US" sz="2800" dirty="0" smtClean="0"/>
              <a:t>Fill out planetary comparison table.       </a:t>
            </a:r>
            <a:r>
              <a:rPr lang="en-US" sz="2000" i="1" dirty="0" smtClean="0"/>
              <a:t>(Be prepared to discuss and defend your answers!) </a:t>
            </a:r>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buAutoNum type="arabicPeriod" startAt="2"/>
            </a:pPr>
            <a:endParaRPr lang="en-US" sz="2000" i="1" dirty="0" smtClean="0"/>
          </a:p>
          <a:p>
            <a:pPr marL="463550" indent="-463550"/>
            <a:endParaRPr lang="en-US" sz="1200" i="1" dirty="0" smtClean="0"/>
          </a:p>
          <a:p>
            <a:pPr marL="463550" indent="-463550"/>
            <a:endParaRPr lang="en-US" sz="2000" i="1" dirty="0"/>
          </a:p>
        </p:txBody>
      </p:sp>
      <p:sp>
        <p:nvSpPr>
          <p:cNvPr id="28" name="TextBox 27"/>
          <p:cNvSpPr txBox="1"/>
          <p:nvPr/>
        </p:nvSpPr>
        <p:spPr>
          <a:xfrm>
            <a:off x="76200" y="1932636"/>
            <a:ext cx="4343400" cy="4832092"/>
          </a:xfrm>
          <a:prstGeom prst="rect">
            <a:avLst/>
          </a:prstGeom>
          <a:solidFill>
            <a:schemeClr val="bg1">
              <a:lumMod val="85000"/>
            </a:schemeClr>
          </a:solidFill>
          <a:ln w="28575">
            <a:solidFill>
              <a:schemeClr val="tx1"/>
            </a:solidFill>
          </a:ln>
        </p:spPr>
        <p:txBody>
          <a:bodyPr wrap="square" rtlCol="0">
            <a:spAutoFit/>
          </a:bodyPr>
          <a:lstStyle/>
          <a:p>
            <a:pPr marL="617538" indent="-514350">
              <a:buAutoNum type="arabicPeriod"/>
            </a:pPr>
            <a:r>
              <a:rPr lang="en-US" sz="2800" dirty="0" smtClean="0"/>
              <a:t>Arrange planetary cards by geologic process.</a:t>
            </a:r>
          </a:p>
          <a:p>
            <a:pPr marL="617538" indent="-514350">
              <a:buAutoNum type="arabicPeriod"/>
            </a:pPr>
            <a:endParaRPr lang="en-US" sz="2800" dirty="0" smtClean="0"/>
          </a:p>
          <a:p>
            <a:pPr marL="617538" indent="-514350">
              <a:buAutoNum type="arabicPeriod"/>
            </a:pPr>
            <a:endParaRPr lang="en-US" sz="2800" dirty="0" smtClean="0"/>
          </a:p>
          <a:p>
            <a:pPr marL="617538" indent="-514350"/>
            <a:endParaRPr lang="en-US" sz="2800" dirty="0" smtClean="0"/>
          </a:p>
          <a:p>
            <a:pPr marL="617538" indent="-514350">
              <a:buAutoNum type="arabicPeriod"/>
            </a:pPr>
            <a:endParaRPr lang="en-US" sz="2800" dirty="0" smtClean="0"/>
          </a:p>
          <a:p>
            <a:pPr marL="617538" indent="-514350">
              <a:buAutoNum type="arabicPeriod"/>
            </a:pPr>
            <a:endParaRPr lang="en-US" sz="2800" dirty="0" smtClean="0"/>
          </a:p>
          <a:p>
            <a:pPr marL="617538" indent="-514350">
              <a:buAutoNum type="arabicPeriod"/>
            </a:pPr>
            <a:endParaRPr lang="en-US" sz="2800" dirty="0" smtClean="0"/>
          </a:p>
          <a:p>
            <a:pPr marL="617538" indent="-514350">
              <a:buAutoNum type="arabicPeriod"/>
            </a:pPr>
            <a:endParaRPr lang="en-US" sz="2800" dirty="0" smtClean="0"/>
          </a:p>
          <a:p>
            <a:pPr marL="617538" indent="-514350"/>
            <a:endParaRPr lang="en-US" sz="2800" dirty="0"/>
          </a:p>
        </p:txBody>
      </p:sp>
      <p:grpSp>
        <p:nvGrpSpPr>
          <p:cNvPr id="2" name="Group 14"/>
          <p:cNvGrpSpPr/>
          <p:nvPr/>
        </p:nvGrpSpPr>
        <p:grpSpPr>
          <a:xfrm>
            <a:off x="4876800" y="3657600"/>
            <a:ext cx="3807536" cy="2743200"/>
            <a:chOff x="4625676" y="3352799"/>
            <a:chExt cx="4442123" cy="3200399"/>
          </a:xfrm>
        </p:grpSpPr>
        <p:grpSp>
          <p:nvGrpSpPr>
            <p:cNvPr id="3" name="Group 13"/>
            <p:cNvGrpSpPr/>
            <p:nvPr/>
          </p:nvGrpSpPr>
          <p:grpSpPr>
            <a:xfrm>
              <a:off x="4625676" y="3352799"/>
              <a:ext cx="4442123" cy="3200399"/>
              <a:chOff x="77788" y="76200"/>
              <a:chExt cx="8990012" cy="6477000"/>
            </a:xfrm>
          </p:grpSpPr>
          <p:grpSp>
            <p:nvGrpSpPr>
              <p:cNvPr id="4" name="Group 11"/>
              <p:cNvGrpSpPr>
                <a:grpSpLocks/>
              </p:cNvGrpSpPr>
              <p:nvPr/>
            </p:nvGrpSpPr>
            <p:grpSpPr bwMode="auto">
              <a:xfrm>
                <a:off x="77788" y="76200"/>
                <a:ext cx="8990012" cy="6477000"/>
                <a:chOff x="77339" y="76200"/>
                <a:chExt cx="8990461" cy="6476999"/>
              </a:xfrm>
            </p:grpSpPr>
            <p:pic>
              <p:nvPicPr>
                <p:cNvPr id="13517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339" y="76200"/>
                  <a:ext cx="8990461" cy="6476999"/>
                </a:xfrm>
                <a:prstGeom prst="rect">
                  <a:avLst/>
                </a:prstGeom>
                <a:ln>
                  <a:solidFill>
                    <a:schemeClr val="tx1"/>
                  </a:solidFill>
                </a:ln>
                <a:effectLst>
                  <a:outerShdw blurRad="292100" dist="139700" dir="2700000" algn="tl" rotWithShape="0">
                    <a:srgbClr val="333333">
                      <a:alpha val="65000"/>
                    </a:srgbClr>
                  </a:outerShdw>
                </a:effectLst>
              </p:spPr>
            </p:pic>
            <p:grpSp>
              <p:nvGrpSpPr>
                <p:cNvPr id="5" name="Group 10"/>
                <p:cNvGrpSpPr>
                  <a:grpSpLocks/>
                </p:cNvGrpSpPr>
                <p:nvPr/>
              </p:nvGrpSpPr>
              <p:grpSpPr bwMode="auto">
                <a:xfrm>
                  <a:off x="685800" y="3314699"/>
                  <a:ext cx="7481387" cy="720068"/>
                  <a:chOff x="685800" y="3314699"/>
                  <a:chExt cx="7481387" cy="720068"/>
                </a:xfrm>
              </p:grpSpPr>
              <p:sp>
                <p:nvSpPr>
                  <p:cNvPr id="98313" name="TextBox 3"/>
                  <p:cNvSpPr txBox="1">
                    <a:spLocks noChangeArrowheads="1"/>
                  </p:cNvSpPr>
                  <p:nvPr/>
                </p:nvSpPr>
                <p:spPr bwMode="auto">
                  <a:xfrm>
                    <a:off x="685800" y="3314699"/>
                    <a:ext cx="242385" cy="215444"/>
                  </a:xfrm>
                  <a:prstGeom prst="rect">
                    <a:avLst/>
                  </a:prstGeom>
                  <a:noFill/>
                  <a:ln w="9525">
                    <a:noFill/>
                    <a:miter lim="800000"/>
                    <a:headEnd/>
                    <a:tailEnd/>
                  </a:ln>
                </p:spPr>
                <p:txBody>
                  <a:bodyPr wrap="none">
                    <a:spAutoFit/>
                  </a:bodyPr>
                  <a:lstStyle/>
                  <a:p>
                    <a:r>
                      <a:rPr lang="en-US" sz="800" b="1" dirty="0">
                        <a:solidFill>
                          <a:srgbClr val="FF0000"/>
                        </a:solidFill>
                      </a:rPr>
                      <a:t>9</a:t>
                    </a:r>
                  </a:p>
                </p:txBody>
              </p:sp>
              <p:sp>
                <p:nvSpPr>
                  <p:cNvPr id="98314" name="TextBox 5"/>
                  <p:cNvSpPr txBox="1">
                    <a:spLocks noChangeArrowheads="1"/>
                  </p:cNvSpPr>
                  <p:nvPr/>
                </p:nvSpPr>
                <p:spPr bwMode="auto">
                  <a:xfrm>
                    <a:off x="3637661" y="3380741"/>
                    <a:ext cx="1944427" cy="654026"/>
                  </a:xfrm>
                  <a:prstGeom prst="rect">
                    <a:avLst/>
                  </a:prstGeom>
                  <a:solidFill>
                    <a:schemeClr val="bg1"/>
                  </a:solidFill>
                  <a:ln w="9525">
                    <a:noFill/>
                    <a:miter lim="800000"/>
                    <a:headEnd/>
                    <a:tailEnd/>
                  </a:ln>
                </p:spPr>
                <p:txBody>
                  <a:bodyPr>
                    <a:spAutoFit/>
                  </a:bodyPr>
                  <a:lstStyle/>
                  <a:p>
                    <a:r>
                      <a:rPr lang="en-US" sz="400" b="1" dirty="0">
                        <a:solidFill>
                          <a:srgbClr val="FF0000"/>
                        </a:solidFill>
                      </a:rPr>
                      <a:t>Not 100% sure if feature is raised, but our group thinks it is.</a:t>
                    </a:r>
                  </a:p>
                </p:txBody>
              </p:sp>
              <p:sp>
                <p:nvSpPr>
                  <p:cNvPr id="98315" name="TextBox 6"/>
                  <p:cNvSpPr txBox="1">
                    <a:spLocks noChangeArrowheads="1"/>
                  </p:cNvSpPr>
                  <p:nvPr/>
                </p:nvSpPr>
                <p:spPr bwMode="auto">
                  <a:xfrm>
                    <a:off x="5562600" y="3352800"/>
                    <a:ext cx="1143000" cy="373729"/>
                  </a:xfrm>
                  <a:prstGeom prst="rect">
                    <a:avLst/>
                  </a:prstGeom>
                  <a:noFill/>
                  <a:ln w="9525">
                    <a:noFill/>
                    <a:miter lim="800000"/>
                    <a:headEnd/>
                    <a:tailEnd/>
                  </a:ln>
                </p:spPr>
                <p:txBody>
                  <a:bodyPr>
                    <a:spAutoFit/>
                  </a:bodyPr>
                  <a:lstStyle/>
                  <a:p>
                    <a:r>
                      <a:rPr lang="en-US" sz="400" b="1" dirty="0">
                        <a:solidFill>
                          <a:srgbClr val="FF0000"/>
                        </a:solidFill>
                      </a:rPr>
                      <a:t>Volcano</a:t>
                    </a:r>
                  </a:p>
                </p:txBody>
              </p:sp>
              <p:sp>
                <p:nvSpPr>
                  <p:cNvPr id="98316" name="TextBox 7"/>
                  <p:cNvSpPr txBox="1">
                    <a:spLocks noChangeArrowheads="1"/>
                  </p:cNvSpPr>
                  <p:nvPr/>
                </p:nvSpPr>
                <p:spPr bwMode="auto">
                  <a:xfrm>
                    <a:off x="6477001" y="3352800"/>
                    <a:ext cx="1143000" cy="373729"/>
                  </a:xfrm>
                  <a:prstGeom prst="rect">
                    <a:avLst/>
                  </a:prstGeom>
                  <a:noFill/>
                  <a:ln w="9525">
                    <a:noFill/>
                    <a:miter lim="800000"/>
                    <a:headEnd/>
                    <a:tailEnd/>
                  </a:ln>
                </p:spPr>
                <p:txBody>
                  <a:bodyPr>
                    <a:spAutoFit/>
                  </a:bodyPr>
                  <a:lstStyle/>
                  <a:p>
                    <a:r>
                      <a:rPr lang="en-US" sz="400" b="1" dirty="0">
                        <a:solidFill>
                          <a:srgbClr val="FF0000"/>
                        </a:solidFill>
                      </a:rPr>
                      <a:t>Volcanic</a:t>
                    </a:r>
                  </a:p>
                </p:txBody>
              </p:sp>
              <p:sp>
                <p:nvSpPr>
                  <p:cNvPr id="98317" name="TextBox 8"/>
                  <p:cNvSpPr txBox="1">
                    <a:spLocks noChangeArrowheads="1"/>
                  </p:cNvSpPr>
                  <p:nvPr/>
                </p:nvSpPr>
                <p:spPr bwMode="auto">
                  <a:xfrm>
                    <a:off x="7924802" y="3314699"/>
                    <a:ext cx="242385" cy="215444"/>
                  </a:xfrm>
                  <a:prstGeom prst="rect">
                    <a:avLst/>
                  </a:prstGeom>
                  <a:noFill/>
                  <a:ln w="9525">
                    <a:noFill/>
                    <a:miter lim="800000"/>
                    <a:headEnd/>
                    <a:tailEnd/>
                  </a:ln>
                </p:spPr>
                <p:txBody>
                  <a:bodyPr wrap="none">
                    <a:spAutoFit/>
                  </a:bodyPr>
                  <a:lstStyle/>
                  <a:p>
                    <a:r>
                      <a:rPr lang="en-US" sz="800" b="1" dirty="0">
                        <a:solidFill>
                          <a:srgbClr val="FF0000"/>
                        </a:solidFill>
                      </a:rPr>
                      <a:t>3</a:t>
                    </a:r>
                  </a:p>
                </p:txBody>
              </p:sp>
            </p:grpSp>
          </p:grpSp>
          <p:sp>
            <p:nvSpPr>
              <p:cNvPr id="98308" name="TextBox 4"/>
              <p:cNvSpPr txBox="1">
                <a:spLocks noChangeArrowheads="1"/>
              </p:cNvSpPr>
              <p:nvPr/>
            </p:nvSpPr>
            <p:spPr bwMode="auto">
              <a:xfrm>
                <a:off x="1223963" y="3370264"/>
                <a:ext cx="2393951" cy="654025"/>
              </a:xfrm>
              <a:prstGeom prst="rect">
                <a:avLst/>
              </a:prstGeom>
              <a:solidFill>
                <a:schemeClr val="bg1"/>
              </a:solidFill>
              <a:ln w="9525">
                <a:solidFill>
                  <a:schemeClr val="tx1"/>
                </a:solidFill>
                <a:miter lim="800000"/>
                <a:headEnd/>
                <a:tailEnd/>
              </a:ln>
            </p:spPr>
            <p:txBody>
              <a:bodyPr>
                <a:spAutoFit/>
              </a:bodyPr>
              <a:lstStyle/>
              <a:p>
                <a:r>
                  <a:rPr lang="en-US" sz="400" b="1" dirty="0">
                    <a:solidFill>
                      <a:srgbClr val="FF0000"/>
                    </a:solidFill>
                  </a:rPr>
                  <a:t>Entire structure with circular opening, entire structure with cone shape. </a:t>
                </a:r>
              </a:p>
            </p:txBody>
          </p:sp>
        </p:grpSp>
        <p:pic>
          <p:nvPicPr>
            <p:cNvPr id="13" name="Picture 2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91400" y="5257800"/>
              <a:ext cx="1417637" cy="980495"/>
            </a:xfrm>
            <a:prstGeom prst="rect">
              <a:avLst/>
            </a:prstGeom>
            <a:ln>
              <a:solidFill>
                <a:schemeClr val="tx1"/>
              </a:solidFill>
            </a:ln>
            <a:effectLst>
              <a:outerShdw blurRad="292100" dist="139700" dir="2700000" algn="tl" rotWithShape="0">
                <a:srgbClr val="333333">
                  <a:alpha val="65000"/>
                </a:srgbClr>
              </a:outerShdw>
            </a:effectLst>
          </p:spPr>
        </p:pic>
        <p:sp>
          <p:nvSpPr>
            <p:cNvPr id="98310" name="TextBox 6"/>
            <p:cNvSpPr txBox="1">
              <a:spLocks noChangeArrowheads="1"/>
            </p:cNvSpPr>
            <p:nvPr/>
          </p:nvSpPr>
          <p:spPr bwMode="auto">
            <a:xfrm>
              <a:off x="5748996" y="4509868"/>
              <a:ext cx="1143000" cy="215444"/>
            </a:xfrm>
            <a:prstGeom prst="rect">
              <a:avLst/>
            </a:prstGeom>
            <a:noFill/>
            <a:ln w="9525">
              <a:noFill/>
              <a:miter lim="800000"/>
              <a:headEnd/>
              <a:tailEnd/>
            </a:ln>
          </p:spPr>
          <p:txBody>
            <a:bodyPr>
              <a:spAutoFit/>
            </a:bodyPr>
            <a:lstStyle/>
            <a:p>
              <a:r>
                <a:rPr lang="en-US" sz="800" b="1" dirty="0">
                  <a:solidFill>
                    <a:srgbClr val="FF0000"/>
                  </a:solidFill>
                </a:rPr>
                <a:t>Mars</a:t>
              </a:r>
            </a:p>
          </p:txBody>
        </p:sp>
      </p:grpSp>
      <p:grpSp>
        <p:nvGrpSpPr>
          <p:cNvPr id="6" name="Group 15"/>
          <p:cNvGrpSpPr/>
          <p:nvPr/>
        </p:nvGrpSpPr>
        <p:grpSpPr>
          <a:xfrm>
            <a:off x="183630" y="3530601"/>
            <a:ext cx="4159770" cy="2743200"/>
            <a:chOff x="98685" y="762000"/>
            <a:chExt cx="8892915" cy="4800600"/>
          </a:xfrm>
        </p:grpSpPr>
        <p:pic>
          <p:nvPicPr>
            <p:cNvPr id="17" name="Picture 2" descr="C:\Users\pgraff\Documents\MY_DOCUMENTS\DesktopWorking_09_18_2009\ARES\SpaceGrantWkshp_10_15_11\OK_SpaceGrantWkspPics\IMG_0675.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8685" y="762000"/>
              <a:ext cx="8892915" cy="4800600"/>
            </a:xfrm>
            <a:prstGeom prst="rect">
              <a:avLst/>
            </a:prstGeom>
            <a:noFill/>
          </p:spPr>
        </p:pic>
        <p:sp>
          <p:nvSpPr>
            <p:cNvPr id="18" name="Rectangle 17"/>
            <p:cNvSpPr/>
            <p:nvPr/>
          </p:nvSpPr>
          <p:spPr>
            <a:xfrm>
              <a:off x="518160" y="2223868"/>
              <a:ext cx="1844040" cy="838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21329473">
              <a:off x="310634" y="3199352"/>
              <a:ext cx="1950966" cy="99084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1394074">
              <a:off x="2895600" y="2133600"/>
              <a:ext cx="1844040" cy="838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21335241">
              <a:off x="2928352" y="3117573"/>
              <a:ext cx="1844040" cy="92242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21326482">
              <a:off x="4876800" y="1981200"/>
              <a:ext cx="1844040" cy="838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1367123">
              <a:off x="5032072" y="2895502"/>
              <a:ext cx="1844040" cy="92306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21404612">
              <a:off x="5181664" y="4053011"/>
              <a:ext cx="2051668" cy="113433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21326966">
              <a:off x="7010400" y="1828800"/>
              <a:ext cx="1844040" cy="838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txBox="1">
            <a:spLocks/>
          </p:cNvSpPr>
          <p:nvPr/>
        </p:nvSpPr>
        <p:spPr bwMode="auto">
          <a:xfrm>
            <a:off x="457200" y="76200"/>
            <a:ext cx="8229600" cy="868363"/>
          </a:xfrm>
          <a:prstGeom prst="rect">
            <a:avLst/>
          </a:prstGeom>
          <a:noFill/>
          <a:ln w="9525">
            <a:noFill/>
            <a:miter lim="800000"/>
            <a:headEnd/>
            <a:tailEnd/>
          </a:ln>
        </p:spPr>
        <p:txBody>
          <a:bodyPr anchor="ctr"/>
          <a:lstStyle/>
          <a:p>
            <a:pPr algn="ctr">
              <a:defRPr/>
            </a:pPr>
            <a:r>
              <a:rPr lang="en-US" sz="4400" b="1" dirty="0">
                <a:latin typeface="Berlin Sans FB" pitchFamily="34" charset="0"/>
                <a:ea typeface="+mj-ea"/>
                <a:cs typeface="+mj-cs"/>
              </a:rPr>
              <a:t>BLUE MARBLE MATCHES </a:t>
            </a:r>
          </a:p>
        </p:txBody>
      </p:sp>
      <p:sp>
        <p:nvSpPr>
          <p:cNvPr id="27" name="Content Placeholder 2"/>
          <p:cNvSpPr txBox="1">
            <a:spLocks/>
          </p:cNvSpPr>
          <p:nvPr/>
        </p:nvSpPr>
        <p:spPr bwMode="auto">
          <a:xfrm>
            <a:off x="126612" y="753792"/>
            <a:ext cx="8839200" cy="533400"/>
          </a:xfrm>
          <a:prstGeom prst="rect">
            <a:avLst/>
          </a:prstGeom>
          <a:noFill/>
          <a:ln w="9525">
            <a:noFill/>
            <a:miter lim="800000"/>
            <a:headEnd/>
            <a:tailEnd/>
          </a:ln>
        </p:spPr>
        <p:txBody>
          <a:bodyPr/>
          <a:lstStyle/>
          <a:p>
            <a:pPr>
              <a:spcBef>
                <a:spcPct val="20000"/>
              </a:spcBef>
              <a:buFont typeface="Arial" charset="0"/>
              <a:buNone/>
              <a:defRPr/>
            </a:pPr>
            <a:r>
              <a:rPr lang="en-US" sz="2800" b="1" dirty="0">
                <a:solidFill>
                  <a:srgbClr val="C00000"/>
                </a:solidFill>
                <a:latin typeface="Arial" pitchFamily="34" charset="0"/>
                <a:cs typeface="Arial" pitchFamily="34" charset="0"/>
              </a:rPr>
              <a:t>Part 4:  Using Earth for Planetary </a:t>
            </a:r>
            <a:r>
              <a:rPr lang="en-US" sz="2800" b="1" dirty="0" smtClean="0">
                <a:solidFill>
                  <a:srgbClr val="C00000"/>
                </a:solidFill>
                <a:latin typeface="Arial" pitchFamily="34" charset="0"/>
                <a:cs typeface="Arial" pitchFamily="34" charset="0"/>
              </a:rPr>
              <a:t>Comparisons:</a:t>
            </a:r>
            <a:endParaRPr lang="en-US" b="1" dirty="0">
              <a:latin typeface="+mn-lt"/>
            </a:endParaRPr>
          </a:p>
          <a:p>
            <a:pPr marL="342900" indent="-342900" algn="just">
              <a:spcBef>
                <a:spcPct val="20000"/>
              </a:spcBef>
              <a:buFont typeface="Arial" charset="0"/>
              <a:buNone/>
              <a:defRPr/>
            </a:pPr>
            <a:endParaRPr lang="en-US" sz="2000" i="1" dirty="0">
              <a:latin typeface="+mn-lt"/>
            </a:endParaRPr>
          </a:p>
          <a:p>
            <a:pPr marL="342900" indent="-342900" algn="just">
              <a:spcBef>
                <a:spcPct val="20000"/>
              </a:spcBef>
              <a:buFont typeface="Arial" charset="0"/>
              <a:buNone/>
              <a:defRPr/>
            </a:pPr>
            <a:endParaRPr lang="en-US" sz="2000" i="1" dirty="0">
              <a:latin typeface="+mn-lt"/>
            </a:endParaRPr>
          </a:p>
        </p:txBody>
      </p:sp>
      <p:sp>
        <p:nvSpPr>
          <p:cNvPr id="29" name="Rectangle 28"/>
          <p:cNvSpPr/>
          <p:nvPr/>
        </p:nvSpPr>
        <p:spPr>
          <a:xfrm>
            <a:off x="76200" y="1371600"/>
            <a:ext cx="5694764" cy="584775"/>
          </a:xfrm>
          <a:prstGeom prst="rect">
            <a:avLst/>
          </a:prstGeom>
        </p:spPr>
        <p:txBody>
          <a:bodyPr wrap="none">
            <a:spAutoFit/>
          </a:bodyPr>
          <a:lstStyle/>
          <a:p>
            <a:r>
              <a:rPr lang="en-US" sz="3200" b="1" dirty="0" smtClean="0">
                <a:solidFill>
                  <a:srgbClr val="0000FF"/>
                </a:solidFill>
              </a:rPr>
              <a:t>WHAT TO DO: 2 Initial Tasks</a:t>
            </a:r>
          </a:p>
        </p:txBody>
      </p:sp>
      <p:grpSp>
        <p:nvGrpSpPr>
          <p:cNvPr id="7" name="Group 30"/>
          <p:cNvGrpSpPr/>
          <p:nvPr/>
        </p:nvGrpSpPr>
        <p:grpSpPr>
          <a:xfrm>
            <a:off x="4572000" y="1944469"/>
            <a:ext cx="505174" cy="646331"/>
            <a:chOff x="1" y="0"/>
            <a:chExt cx="505174" cy="646331"/>
          </a:xfrm>
        </p:grpSpPr>
        <p:sp>
          <p:nvSpPr>
            <p:cNvPr id="32" name="Rectangle 31"/>
            <p:cNvSpPr/>
            <p:nvPr/>
          </p:nvSpPr>
          <p:spPr>
            <a:xfrm>
              <a:off x="1" y="0"/>
              <a:ext cx="505174" cy="609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6338" y="0"/>
              <a:ext cx="431644" cy="646331"/>
            </a:xfrm>
            <a:prstGeom prst="rect">
              <a:avLst/>
            </a:prstGeom>
            <a:noFill/>
          </p:spPr>
          <p:txBody>
            <a:bodyPr wrap="square" lIns="91440" tIns="45720" rIns="91440" bIns="45720">
              <a:spAutoFit/>
            </a:bodyPr>
            <a:lstStyle/>
            <a:p>
              <a:pPr algn="ctr"/>
              <a:r>
                <a:rPr lang="en-U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p>
          </p:txBody>
        </p:sp>
      </p:grpSp>
      <p:grpSp>
        <p:nvGrpSpPr>
          <p:cNvPr id="8" name="Group 33"/>
          <p:cNvGrpSpPr/>
          <p:nvPr/>
        </p:nvGrpSpPr>
        <p:grpSpPr>
          <a:xfrm>
            <a:off x="102783" y="1951892"/>
            <a:ext cx="505174" cy="646331"/>
            <a:chOff x="1" y="0"/>
            <a:chExt cx="505174" cy="646331"/>
          </a:xfrm>
        </p:grpSpPr>
        <p:sp>
          <p:nvSpPr>
            <p:cNvPr id="35" name="Rectangle 34"/>
            <p:cNvSpPr/>
            <p:nvPr/>
          </p:nvSpPr>
          <p:spPr>
            <a:xfrm>
              <a:off x="1" y="0"/>
              <a:ext cx="505174" cy="609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6338" y="0"/>
              <a:ext cx="431644" cy="646331"/>
            </a:xfrm>
            <a:prstGeom prst="rect">
              <a:avLst/>
            </a:prstGeom>
            <a:noFill/>
          </p:spPr>
          <p:txBody>
            <a:bodyPr wrap="square" lIns="91440" tIns="45720" rIns="91440" bIns="45720">
              <a:spAutoFit/>
            </a:bodyPr>
            <a:lstStyle/>
            <a:p>
              <a:pPr algn="ct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endParaRPr lang="en-US"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grpSp>
    </p:spTree>
    <p:extLst>
      <p:ext uri="{BB962C8B-B14F-4D97-AF65-F5344CB8AC3E}">
        <p14:creationId xmlns:p14="http://schemas.microsoft.com/office/powerpoint/2010/main" val="10628152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82000" y="0"/>
            <a:ext cx="76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49"/>
          <p:cNvGrpSpPr/>
          <p:nvPr/>
        </p:nvGrpSpPr>
        <p:grpSpPr>
          <a:xfrm>
            <a:off x="2961858" y="1371600"/>
            <a:ext cx="6078460" cy="4577606"/>
            <a:chOff x="2514600" y="2133600"/>
            <a:chExt cx="6172200" cy="4648200"/>
          </a:xfrm>
        </p:grpSpPr>
        <p:sp>
          <p:nvSpPr>
            <p:cNvPr id="49" name="Rectangle 48"/>
            <p:cNvSpPr/>
            <p:nvPr/>
          </p:nvSpPr>
          <p:spPr>
            <a:xfrm>
              <a:off x="2514600" y="2133600"/>
              <a:ext cx="6172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46"/>
            <p:cNvGrpSpPr/>
            <p:nvPr/>
          </p:nvGrpSpPr>
          <p:grpSpPr>
            <a:xfrm>
              <a:off x="2590800" y="2209800"/>
              <a:ext cx="5867401" cy="4401060"/>
              <a:chOff x="0" y="0"/>
              <a:chExt cx="9144001" cy="6858794"/>
            </a:xfrm>
          </p:grpSpPr>
          <p:sp>
            <p:nvSpPr>
              <p:cNvPr id="3" name="TextBox 2"/>
              <p:cNvSpPr txBox="1"/>
              <p:nvPr/>
            </p:nvSpPr>
            <p:spPr>
              <a:xfrm>
                <a:off x="2337548" y="80458"/>
                <a:ext cx="980091" cy="456249"/>
              </a:xfrm>
              <a:prstGeom prst="rect">
                <a:avLst/>
              </a:prstGeom>
              <a:solidFill>
                <a:schemeClr val="tx2">
                  <a:lumMod val="40000"/>
                  <a:lumOff val="60000"/>
                </a:schemeClr>
              </a:solidFill>
              <a:ln>
                <a:solidFill>
                  <a:schemeClr val="tx1"/>
                </a:solidFill>
              </a:ln>
            </p:spPr>
            <p:txBody>
              <a:bodyPr wrap="none" rtlCol="0">
                <a:spAutoFit/>
              </a:bodyPr>
              <a:lstStyle/>
              <a:p>
                <a:r>
                  <a:rPr lang="en-US" sz="1200" b="1" dirty="0" smtClean="0"/>
                  <a:t>WIND</a:t>
                </a:r>
                <a:endParaRPr lang="en-US" sz="1200" b="1" dirty="0"/>
              </a:p>
            </p:txBody>
          </p:sp>
          <p:sp>
            <p:nvSpPr>
              <p:cNvPr id="4" name="TextBox 3"/>
              <p:cNvSpPr txBox="1"/>
              <p:nvPr/>
            </p:nvSpPr>
            <p:spPr>
              <a:xfrm>
                <a:off x="4112884" y="80458"/>
                <a:ext cx="1200822" cy="456249"/>
              </a:xfrm>
              <a:prstGeom prst="rect">
                <a:avLst/>
              </a:prstGeom>
              <a:solidFill>
                <a:schemeClr val="tx2">
                  <a:lumMod val="40000"/>
                  <a:lumOff val="60000"/>
                </a:schemeClr>
              </a:solidFill>
              <a:ln>
                <a:solidFill>
                  <a:schemeClr val="tx1"/>
                </a:solidFill>
              </a:ln>
            </p:spPr>
            <p:txBody>
              <a:bodyPr wrap="none" rtlCol="0">
                <a:spAutoFit/>
              </a:bodyPr>
              <a:lstStyle/>
              <a:p>
                <a:r>
                  <a:rPr lang="en-US" sz="1200" b="1" dirty="0" smtClean="0"/>
                  <a:t>WATER</a:t>
                </a:r>
                <a:endParaRPr lang="en-US" sz="1200" b="1" dirty="0"/>
              </a:p>
            </p:txBody>
          </p:sp>
          <p:sp>
            <p:nvSpPr>
              <p:cNvPr id="5" name="TextBox 4"/>
              <p:cNvSpPr txBox="1"/>
              <p:nvPr/>
            </p:nvSpPr>
            <p:spPr>
              <a:xfrm>
                <a:off x="5616240" y="80458"/>
                <a:ext cx="1626972" cy="456249"/>
              </a:xfrm>
              <a:prstGeom prst="rect">
                <a:avLst/>
              </a:prstGeom>
              <a:solidFill>
                <a:schemeClr val="tx2">
                  <a:lumMod val="40000"/>
                  <a:lumOff val="60000"/>
                </a:schemeClr>
              </a:solidFill>
              <a:ln>
                <a:solidFill>
                  <a:schemeClr val="tx1"/>
                </a:solidFill>
              </a:ln>
            </p:spPr>
            <p:txBody>
              <a:bodyPr wrap="none" rtlCol="0">
                <a:spAutoFit/>
              </a:bodyPr>
              <a:lstStyle/>
              <a:p>
                <a:r>
                  <a:rPr lang="en-US" sz="1200" b="1" dirty="0" smtClean="0"/>
                  <a:t>VOLCANIC</a:t>
                </a:r>
                <a:endParaRPr lang="en-US" sz="1200" b="1" dirty="0"/>
              </a:p>
            </p:txBody>
          </p:sp>
          <p:cxnSp>
            <p:nvCxnSpPr>
              <p:cNvPr id="9" name="Straight Connector 8"/>
              <p:cNvCxnSpPr/>
              <p:nvPr/>
            </p:nvCxnSpPr>
            <p:spPr>
              <a:xfrm rot="5400000">
                <a:off x="227805" y="3429000"/>
                <a:ext cx="6858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2056606" y="3428206"/>
                <a:ext cx="6858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3885406" y="3428206"/>
                <a:ext cx="6858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74812"/>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685800"/>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667000"/>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3732212"/>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4799012"/>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600995" y="3428206"/>
                <a:ext cx="6858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33437" y="80458"/>
                <a:ext cx="1257008" cy="456249"/>
              </a:xfrm>
              <a:prstGeom prst="rect">
                <a:avLst/>
              </a:prstGeom>
              <a:solidFill>
                <a:schemeClr val="tx2">
                  <a:lumMod val="40000"/>
                  <a:lumOff val="60000"/>
                </a:schemeClr>
              </a:solidFill>
              <a:ln>
                <a:solidFill>
                  <a:schemeClr val="tx1"/>
                </a:solidFill>
              </a:ln>
            </p:spPr>
            <p:txBody>
              <a:bodyPr wrap="none" rtlCol="0">
                <a:spAutoFit/>
              </a:bodyPr>
              <a:lstStyle/>
              <a:p>
                <a:r>
                  <a:rPr lang="en-US" sz="1200" b="1" dirty="0" smtClean="0"/>
                  <a:t>IMPACT</a:t>
                </a:r>
                <a:endParaRPr lang="en-US" sz="1200" b="1" dirty="0"/>
              </a:p>
            </p:txBody>
          </p:sp>
          <p:sp>
            <p:nvSpPr>
              <p:cNvPr id="19" name="TextBox 18"/>
              <p:cNvSpPr txBox="1"/>
              <p:nvPr/>
            </p:nvSpPr>
            <p:spPr>
              <a:xfrm>
                <a:off x="533400" y="990600"/>
                <a:ext cx="1112193" cy="431687"/>
              </a:xfrm>
              <a:prstGeom prst="rect">
                <a:avLst/>
              </a:prstGeom>
              <a:noFill/>
            </p:spPr>
            <p:txBody>
              <a:bodyPr wrap="none" rtlCol="0">
                <a:spAutoFit/>
              </a:bodyPr>
              <a:lstStyle/>
              <a:p>
                <a:r>
                  <a:rPr lang="en-US" sz="1200" b="1" dirty="0" smtClean="0"/>
                  <a:t>EARTH</a:t>
                </a:r>
                <a:endParaRPr lang="en-US" sz="1200" b="1" dirty="0"/>
              </a:p>
            </p:txBody>
          </p:sp>
          <p:sp>
            <p:nvSpPr>
              <p:cNvPr id="20" name="TextBox 19"/>
              <p:cNvSpPr txBox="1"/>
              <p:nvPr/>
            </p:nvSpPr>
            <p:spPr>
              <a:xfrm>
                <a:off x="381000" y="4992469"/>
                <a:ext cx="1406978" cy="719478"/>
              </a:xfrm>
              <a:prstGeom prst="rect">
                <a:avLst/>
              </a:prstGeom>
              <a:noFill/>
            </p:spPr>
            <p:txBody>
              <a:bodyPr wrap="none" rtlCol="0">
                <a:spAutoFit/>
              </a:bodyPr>
              <a:lstStyle/>
              <a:p>
                <a:r>
                  <a:rPr lang="en-US" sz="1200" b="1" dirty="0" smtClean="0"/>
                  <a:t>EARTH’S </a:t>
                </a:r>
              </a:p>
              <a:p>
                <a:pPr algn="ctr"/>
                <a:r>
                  <a:rPr lang="en-US" sz="1200" b="1" dirty="0" smtClean="0"/>
                  <a:t>MOON</a:t>
                </a:r>
                <a:endParaRPr lang="en-US" sz="1200" b="1" dirty="0"/>
              </a:p>
            </p:txBody>
          </p:sp>
          <p:sp>
            <p:nvSpPr>
              <p:cNvPr id="21" name="TextBox 20"/>
              <p:cNvSpPr txBox="1"/>
              <p:nvPr/>
            </p:nvSpPr>
            <p:spPr>
              <a:xfrm>
                <a:off x="533400" y="1981200"/>
                <a:ext cx="992280" cy="431687"/>
              </a:xfrm>
              <a:prstGeom prst="rect">
                <a:avLst/>
              </a:prstGeom>
              <a:noFill/>
            </p:spPr>
            <p:txBody>
              <a:bodyPr wrap="none" rtlCol="0">
                <a:spAutoFit/>
              </a:bodyPr>
              <a:lstStyle/>
              <a:p>
                <a:r>
                  <a:rPr lang="en-US" sz="1200" b="1" dirty="0" smtClean="0"/>
                  <a:t>MARS</a:t>
                </a:r>
                <a:endParaRPr lang="en-US" sz="1200" b="1" dirty="0"/>
              </a:p>
            </p:txBody>
          </p:sp>
          <p:sp>
            <p:nvSpPr>
              <p:cNvPr id="22" name="TextBox 21"/>
              <p:cNvSpPr txBox="1"/>
              <p:nvPr/>
            </p:nvSpPr>
            <p:spPr>
              <a:xfrm>
                <a:off x="457200" y="3011269"/>
                <a:ext cx="1112193" cy="431687"/>
              </a:xfrm>
              <a:prstGeom prst="rect">
                <a:avLst/>
              </a:prstGeom>
              <a:noFill/>
            </p:spPr>
            <p:txBody>
              <a:bodyPr wrap="none" rtlCol="0">
                <a:spAutoFit/>
              </a:bodyPr>
              <a:lstStyle/>
              <a:p>
                <a:r>
                  <a:rPr lang="en-US" sz="1200" b="1" dirty="0" smtClean="0"/>
                  <a:t>VENUS</a:t>
                </a:r>
                <a:endParaRPr lang="en-US" sz="1200" b="1" dirty="0"/>
              </a:p>
            </p:txBody>
          </p:sp>
          <p:sp>
            <p:nvSpPr>
              <p:cNvPr id="23" name="TextBox 22"/>
              <p:cNvSpPr txBox="1"/>
              <p:nvPr/>
            </p:nvSpPr>
            <p:spPr>
              <a:xfrm>
                <a:off x="304800" y="4126468"/>
                <a:ext cx="1488020" cy="431687"/>
              </a:xfrm>
              <a:prstGeom prst="rect">
                <a:avLst/>
              </a:prstGeom>
              <a:noFill/>
            </p:spPr>
            <p:txBody>
              <a:bodyPr wrap="none" rtlCol="0">
                <a:spAutoFit/>
              </a:bodyPr>
              <a:lstStyle/>
              <a:p>
                <a:r>
                  <a:rPr lang="en-US" sz="1200" b="1" dirty="0" smtClean="0"/>
                  <a:t>MERCURY</a:t>
                </a:r>
                <a:endParaRPr lang="en-US" sz="1200" b="1" dirty="0"/>
              </a:p>
            </p:txBody>
          </p:sp>
          <p:sp>
            <p:nvSpPr>
              <p:cNvPr id="24" name="TextBox 23"/>
              <p:cNvSpPr txBox="1"/>
              <p:nvPr/>
            </p:nvSpPr>
            <p:spPr>
              <a:xfrm>
                <a:off x="441651" y="6019799"/>
                <a:ext cx="1285767" cy="719478"/>
              </a:xfrm>
              <a:prstGeom prst="rect">
                <a:avLst/>
              </a:prstGeom>
              <a:noFill/>
            </p:spPr>
            <p:txBody>
              <a:bodyPr wrap="none" rtlCol="0">
                <a:spAutoFit/>
              </a:bodyPr>
              <a:lstStyle/>
              <a:p>
                <a:r>
                  <a:rPr lang="en-US" sz="1200" b="1" dirty="0" smtClean="0"/>
                  <a:t>JOVIAN </a:t>
                </a:r>
              </a:p>
              <a:p>
                <a:pPr algn="ctr"/>
                <a:r>
                  <a:rPr lang="en-US" sz="1200" b="1" dirty="0" smtClean="0"/>
                  <a:t>MOONS</a:t>
                </a:r>
                <a:endParaRPr lang="en-US" sz="1200" b="1" dirty="0"/>
              </a:p>
            </p:txBody>
          </p:sp>
          <p:cxnSp>
            <p:nvCxnSpPr>
              <p:cNvPr id="25" name="Straight Connector 24"/>
              <p:cNvCxnSpPr/>
              <p:nvPr/>
            </p:nvCxnSpPr>
            <p:spPr>
              <a:xfrm>
                <a:off x="0" y="5789612"/>
                <a:ext cx="9144000" cy="1588"/>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Group 45"/>
              <p:cNvGrpSpPr/>
              <p:nvPr/>
            </p:nvGrpSpPr>
            <p:grpSpPr>
              <a:xfrm>
                <a:off x="1828800" y="685635"/>
                <a:ext cx="7315201" cy="1588239"/>
                <a:chOff x="1535228" y="685635"/>
                <a:chExt cx="7770661" cy="1687126"/>
              </a:xfrm>
            </p:grpSpPr>
            <p:pic>
              <p:nvPicPr>
                <p:cNvPr id="2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11428" y="685635"/>
                  <a:ext cx="1066800" cy="762165"/>
                </a:xfrm>
                <a:prstGeom prst="rect">
                  <a:avLst/>
                </a:prstGeom>
                <a:noFill/>
                <a:ln w="9525">
                  <a:solidFill>
                    <a:schemeClr val="tx1"/>
                  </a:solidFill>
                  <a:miter lim="800000"/>
                  <a:headEnd/>
                  <a:tailEnd/>
                </a:ln>
              </p:spPr>
            </p:pic>
            <p:sp>
              <p:nvSpPr>
                <p:cNvPr id="27" name="Rectangle 39"/>
                <p:cNvSpPr>
                  <a:spLocks noChangeArrowheads="1"/>
                </p:cNvSpPr>
                <p:nvPr/>
              </p:nvSpPr>
              <p:spPr bwMode="auto">
                <a:xfrm>
                  <a:off x="1535228" y="1447798"/>
                  <a:ext cx="1219199" cy="915460"/>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400" b="1" dirty="0"/>
                    <a:t>Criteria:  </a:t>
                  </a:r>
                  <a:r>
                    <a:rPr lang="en-US" sz="400" b="1" dirty="0">
                      <a:solidFill>
                        <a:srgbClr val="FF0000"/>
                      </a:solidFill>
                    </a:rPr>
                    <a:t>1)Ripple-like appearance; 2)Sand-sized particles grouped together. </a:t>
                  </a:r>
                  <a:endParaRPr lang="en-US" sz="400" b="1" dirty="0"/>
                </a:p>
                <a:p>
                  <a:pPr>
                    <a:buFont typeface="Wingdings" pitchFamily="2" charset="2"/>
                    <a:buChar char="v"/>
                  </a:pPr>
                  <a:r>
                    <a:rPr lang="en-US" sz="400" b="1" dirty="0"/>
                    <a:t>Feature: </a:t>
                  </a:r>
                  <a:r>
                    <a:rPr lang="en-US" sz="400" b="1" dirty="0">
                      <a:solidFill>
                        <a:srgbClr val="FF0000"/>
                      </a:solidFill>
                    </a:rPr>
                    <a:t>Sand Dunes </a:t>
                  </a:r>
                  <a:endParaRPr lang="en-US" sz="400" b="1" dirty="0"/>
                </a:p>
              </p:txBody>
            </p:sp>
            <p:pic>
              <p:nvPicPr>
                <p:cNvPr id="2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91400" y="762000"/>
                  <a:ext cx="1028173" cy="814602"/>
                </a:xfrm>
                <a:prstGeom prst="rect">
                  <a:avLst/>
                </a:prstGeom>
                <a:ln>
                  <a:noFill/>
                </a:ln>
                <a:effectLst>
                  <a:outerShdw blurRad="292100" dist="139700" dir="2700000" algn="tl" rotWithShape="0">
                    <a:srgbClr val="333333">
                      <a:alpha val="65000"/>
                    </a:srgbClr>
                  </a:outerShdw>
                </a:effectLst>
              </p:spPr>
            </p:pic>
            <p:pic>
              <p:nvPicPr>
                <p:cNvPr id="30"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86400" y="685800"/>
                  <a:ext cx="1035759" cy="828023"/>
                </a:xfrm>
                <a:prstGeom prst="rect">
                  <a:avLst/>
                </a:prstGeom>
                <a:ln>
                  <a:noFill/>
                </a:ln>
                <a:effectLst>
                  <a:outerShdw blurRad="292100" dist="139700" dir="2700000" algn="tl" rotWithShape="0">
                    <a:srgbClr val="333333">
                      <a:alpha val="65000"/>
                    </a:srgbClr>
                  </a:outerShdw>
                </a:effectLst>
              </p:spPr>
            </p:pic>
            <p:pic>
              <p:nvPicPr>
                <p:cNvPr id="31"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558838" y="685800"/>
                  <a:ext cx="1032257" cy="825106"/>
                </a:xfrm>
                <a:prstGeom prst="rect">
                  <a:avLst/>
                </a:prstGeom>
                <a:ln>
                  <a:noFill/>
                </a:ln>
                <a:effectLst>
                  <a:outerShdw blurRad="292100" dist="139700" dir="2700000" algn="tl" rotWithShape="0">
                    <a:srgbClr val="333333">
                      <a:alpha val="65000"/>
                    </a:srgbClr>
                  </a:outerShdw>
                </a:effectLst>
              </p:spPr>
            </p:pic>
            <p:pic>
              <p:nvPicPr>
                <p:cNvPr id="32"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305913" y="766755"/>
                  <a:ext cx="1032258" cy="819270"/>
                </a:xfrm>
                <a:prstGeom prst="rect">
                  <a:avLst/>
                </a:prstGeom>
                <a:ln>
                  <a:noFill/>
                </a:ln>
                <a:effectLst>
                  <a:outerShdw blurRad="292100" dist="139700" dir="2700000" algn="tl" rotWithShape="0">
                    <a:srgbClr val="333333">
                      <a:alpha val="65000"/>
                    </a:srgbClr>
                  </a:outerShdw>
                </a:effectLst>
              </p:spPr>
            </p:pic>
            <p:pic>
              <p:nvPicPr>
                <p:cNvPr id="33"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444191" y="766755"/>
                  <a:ext cx="1031673" cy="818104"/>
                </a:xfrm>
                <a:prstGeom prst="rect">
                  <a:avLst/>
                </a:prstGeom>
                <a:ln>
                  <a:noFill/>
                </a:ln>
                <a:effectLst>
                  <a:outerShdw blurRad="292100" dist="139700" dir="2700000" algn="tl" rotWithShape="0">
                    <a:srgbClr val="333333">
                      <a:alpha val="65000"/>
                    </a:srgbClr>
                  </a:outerShdw>
                </a:effectLst>
              </p:spPr>
            </p:pic>
            <p:pic>
              <p:nvPicPr>
                <p:cNvPr id="34"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449627" y="847699"/>
                  <a:ext cx="1023503" cy="819270"/>
                </a:xfrm>
                <a:prstGeom prst="rect">
                  <a:avLst/>
                </a:prstGeom>
                <a:ln>
                  <a:noFill/>
                </a:ln>
                <a:effectLst>
                  <a:outerShdw blurRad="292100" dist="139700" dir="2700000" algn="tl" rotWithShape="0">
                    <a:srgbClr val="333333">
                      <a:alpha val="65000"/>
                    </a:srgbClr>
                  </a:outerShdw>
                </a:effectLst>
              </p:spPr>
            </p:pic>
            <p:pic>
              <p:nvPicPr>
                <p:cNvPr id="36"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315289" y="847699"/>
                  <a:ext cx="990600" cy="778090"/>
                </a:xfrm>
                <a:prstGeom prst="rect">
                  <a:avLst/>
                </a:prstGeom>
                <a:ln>
                  <a:noFill/>
                </a:ln>
                <a:effectLst>
                  <a:outerShdw blurRad="292100" dist="139700" dir="2700000" algn="tl" rotWithShape="0">
                    <a:srgbClr val="333333">
                      <a:alpha val="65000"/>
                    </a:srgbClr>
                  </a:outerShdw>
                </a:effectLst>
              </p:spPr>
            </p:pic>
            <p:sp>
              <p:nvSpPr>
                <p:cNvPr id="37" name="Rectangle 39"/>
                <p:cNvSpPr>
                  <a:spLocks noChangeArrowheads="1"/>
                </p:cNvSpPr>
                <p:nvPr/>
              </p:nvSpPr>
              <p:spPr bwMode="auto">
                <a:xfrm>
                  <a:off x="2449627" y="1457299"/>
                  <a:ext cx="1219199" cy="915460"/>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400" b="1" dirty="0"/>
                    <a:t>Criteria:  </a:t>
                  </a:r>
                  <a:r>
                    <a:rPr lang="en-US" sz="400" b="1" dirty="0">
                      <a:solidFill>
                        <a:srgbClr val="FF0000"/>
                      </a:solidFill>
                    </a:rPr>
                    <a:t>1)Ripple-like appearance; 2)Sand-sized particles grouped together. </a:t>
                  </a:r>
                  <a:endParaRPr lang="en-US" sz="400" b="1" dirty="0"/>
                </a:p>
                <a:p>
                  <a:pPr>
                    <a:buFont typeface="Wingdings" pitchFamily="2" charset="2"/>
                    <a:buChar char="v"/>
                  </a:pPr>
                  <a:r>
                    <a:rPr lang="en-US" sz="400" b="1" dirty="0"/>
                    <a:t>Feature: </a:t>
                  </a:r>
                  <a:r>
                    <a:rPr lang="en-US" sz="400" b="1" dirty="0">
                      <a:solidFill>
                        <a:srgbClr val="FF0000"/>
                      </a:solidFill>
                    </a:rPr>
                    <a:t>Sand Dunes </a:t>
                  </a:r>
                  <a:endParaRPr lang="en-US" sz="400" b="1" dirty="0"/>
                </a:p>
              </p:txBody>
            </p:sp>
            <p:sp>
              <p:nvSpPr>
                <p:cNvPr id="38" name="Rectangle 39"/>
                <p:cNvSpPr>
                  <a:spLocks noChangeArrowheads="1"/>
                </p:cNvSpPr>
                <p:nvPr/>
              </p:nvSpPr>
              <p:spPr bwMode="auto">
                <a:xfrm>
                  <a:off x="3558837" y="1447800"/>
                  <a:ext cx="1219199" cy="700059"/>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400" b="1" dirty="0"/>
                    <a:t>Criteria:  </a:t>
                  </a:r>
                  <a:r>
                    <a:rPr lang="en-US" sz="400" b="1" dirty="0" smtClean="0">
                      <a:solidFill>
                        <a:srgbClr val="FF0000"/>
                      </a:solidFill>
                    </a:rPr>
                    <a:t>1)</a:t>
                  </a:r>
                  <a:r>
                    <a:rPr lang="en-US" sz="400" b="1" dirty="0" err="1" smtClean="0">
                      <a:solidFill>
                        <a:srgbClr val="FF0000"/>
                      </a:solidFill>
                    </a:rPr>
                    <a:t>asdfljdkf;lad</a:t>
                  </a:r>
                  <a:r>
                    <a:rPr lang="en-US" sz="400" b="1" dirty="0" smtClean="0">
                      <a:solidFill>
                        <a:srgbClr val="FF0000"/>
                      </a:solidFill>
                    </a:rPr>
                    <a:t>; 2)</a:t>
                  </a:r>
                  <a:r>
                    <a:rPr lang="en-US" sz="400" b="1" dirty="0" err="1" smtClean="0">
                      <a:solidFill>
                        <a:srgbClr val="FF0000"/>
                      </a:solidFill>
                    </a:rPr>
                    <a:t>ssdfl;jd</a:t>
                  </a:r>
                  <a:r>
                    <a:rPr lang="en-US" sz="400" b="1" dirty="0" smtClean="0">
                      <a:solidFill>
                        <a:srgbClr val="FF0000"/>
                      </a:solidFill>
                    </a:rPr>
                    <a:t> </a:t>
                  </a:r>
                  <a:r>
                    <a:rPr lang="en-US" sz="400" b="1" dirty="0" err="1" smtClean="0">
                      <a:solidFill>
                        <a:srgbClr val="FF0000"/>
                      </a:solidFill>
                    </a:rPr>
                    <a:t>f;lskdjf</a:t>
                  </a:r>
                  <a:r>
                    <a:rPr lang="en-US" sz="400" b="1" dirty="0" smtClean="0">
                      <a:solidFill>
                        <a:srgbClr val="FF0000"/>
                      </a:solidFill>
                    </a:rPr>
                    <a:t> </a:t>
                  </a:r>
                  <a:r>
                    <a:rPr lang="en-US" sz="400" b="1" dirty="0" err="1" smtClean="0">
                      <a:solidFill>
                        <a:srgbClr val="FF0000"/>
                      </a:solidFill>
                    </a:rPr>
                    <a:t>l;jdkf</a:t>
                  </a:r>
                  <a:r>
                    <a:rPr lang="en-US" sz="400" b="1" dirty="0" smtClean="0">
                      <a:solidFill>
                        <a:srgbClr val="FF0000"/>
                      </a:solidFill>
                    </a:rPr>
                    <a:t> . </a:t>
                  </a:r>
                  <a:endParaRPr lang="en-US" sz="400" b="1" dirty="0"/>
                </a:p>
                <a:p>
                  <a:pPr>
                    <a:buFont typeface="Wingdings" pitchFamily="2" charset="2"/>
                    <a:buChar char="v"/>
                  </a:pPr>
                  <a:r>
                    <a:rPr lang="en-US" sz="400" b="1" dirty="0"/>
                    <a:t>Feature: </a:t>
                  </a:r>
                  <a:r>
                    <a:rPr lang="en-US" sz="400" b="1" dirty="0" smtClean="0">
                      <a:solidFill>
                        <a:srgbClr val="FF0000"/>
                      </a:solidFill>
                    </a:rPr>
                    <a:t>Channels</a:t>
                  </a:r>
                  <a:endParaRPr lang="en-US" sz="400" b="1" dirty="0"/>
                </a:p>
              </p:txBody>
            </p:sp>
            <p:sp>
              <p:nvSpPr>
                <p:cNvPr id="40" name="Rectangle 39"/>
                <p:cNvSpPr>
                  <a:spLocks noChangeArrowheads="1"/>
                </p:cNvSpPr>
                <p:nvPr/>
              </p:nvSpPr>
              <p:spPr bwMode="auto">
                <a:xfrm>
                  <a:off x="4444191" y="1452556"/>
                  <a:ext cx="1219199" cy="807760"/>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400" b="1" dirty="0"/>
                    <a:t>Criteria:  </a:t>
                  </a:r>
                  <a:r>
                    <a:rPr lang="en-US" sz="400" b="1" dirty="0" smtClean="0">
                      <a:solidFill>
                        <a:srgbClr val="FF0000"/>
                      </a:solidFill>
                    </a:rPr>
                    <a:t>1)</a:t>
                  </a:r>
                  <a:r>
                    <a:rPr lang="en-US" sz="400" b="1" dirty="0" err="1" smtClean="0">
                      <a:solidFill>
                        <a:srgbClr val="FF0000"/>
                      </a:solidFill>
                    </a:rPr>
                    <a:t>sdfljsdf;lkj</a:t>
                  </a:r>
                  <a:r>
                    <a:rPr lang="en-US" sz="400" b="1" dirty="0" smtClean="0">
                      <a:solidFill>
                        <a:srgbClr val="FF0000"/>
                      </a:solidFill>
                    </a:rPr>
                    <a:t> </a:t>
                  </a:r>
                  <a:r>
                    <a:rPr lang="en-US" sz="400" b="1" dirty="0" err="1" smtClean="0">
                      <a:solidFill>
                        <a:srgbClr val="FF0000"/>
                      </a:solidFill>
                    </a:rPr>
                    <a:t>dsf;lkjdf</a:t>
                  </a:r>
                  <a:r>
                    <a:rPr lang="en-US" sz="400" b="1" dirty="0" smtClean="0">
                      <a:solidFill>
                        <a:srgbClr val="FF0000"/>
                      </a:solidFill>
                    </a:rPr>
                    <a:t> ; 2)</a:t>
                  </a:r>
                  <a:r>
                    <a:rPr lang="en-US" sz="400" b="1" dirty="0" err="1" smtClean="0">
                      <a:solidFill>
                        <a:srgbClr val="FF0000"/>
                      </a:solidFill>
                    </a:rPr>
                    <a:t>j;sldfj;lsdkjf</a:t>
                  </a:r>
                  <a:r>
                    <a:rPr lang="en-US" sz="400" b="1" dirty="0" smtClean="0">
                      <a:solidFill>
                        <a:srgbClr val="FF0000"/>
                      </a:solidFill>
                    </a:rPr>
                    <a:t> ;</a:t>
                  </a:r>
                  <a:r>
                    <a:rPr lang="en-US" sz="400" b="1" dirty="0" err="1" smtClean="0">
                      <a:solidFill>
                        <a:srgbClr val="FF0000"/>
                      </a:solidFill>
                    </a:rPr>
                    <a:t>lsdjkf</a:t>
                  </a:r>
                  <a:r>
                    <a:rPr lang="en-US" sz="400" b="1" dirty="0" smtClean="0">
                      <a:solidFill>
                        <a:srgbClr val="FF0000"/>
                      </a:solidFill>
                    </a:rPr>
                    <a:t> . </a:t>
                  </a:r>
                  <a:endParaRPr lang="en-US" sz="400" b="1" dirty="0"/>
                </a:p>
                <a:p>
                  <a:pPr>
                    <a:buFont typeface="Wingdings" pitchFamily="2" charset="2"/>
                    <a:buChar char="v"/>
                  </a:pPr>
                  <a:r>
                    <a:rPr lang="en-US" sz="400" b="1" dirty="0"/>
                    <a:t>Feature: </a:t>
                  </a:r>
                  <a:r>
                    <a:rPr lang="en-US" sz="400" b="1" dirty="0" smtClean="0">
                      <a:solidFill>
                        <a:srgbClr val="FF0000"/>
                      </a:solidFill>
                    </a:rPr>
                    <a:t>Channel</a:t>
                  </a:r>
                  <a:endParaRPr lang="en-US" sz="400" b="1" dirty="0"/>
                </a:p>
              </p:txBody>
            </p:sp>
            <p:sp>
              <p:nvSpPr>
                <p:cNvPr id="41" name="Rectangle 39"/>
                <p:cNvSpPr>
                  <a:spLocks noChangeArrowheads="1"/>
                </p:cNvSpPr>
                <p:nvPr/>
              </p:nvSpPr>
              <p:spPr bwMode="auto">
                <a:xfrm>
                  <a:off x="5562601" y="1371600"/>
                  <a:ext cx="1219199" cy="807760"/>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400" b="1" dirty="0"/>
                    <a:t>Criteria:  </a:t>
                  </a:r>
                  <a:r>
                    <a:rPr lang="en-US" sz="400" b="1" dirty="0" smtClean="0">
                      <a:solidFill>
                        <a:srgbClr val="FF0000"/>
                      </a:solidFill>
                    </a:rPr>
                    <a:t>1)</a:t>
                  </a:r>
                  <a:r>
                    <a:rPr lang="en-US" sz="400" b="1" dirty="0" err="1" smtClean="0">
                      <a:solidFill>
                        <a:srgbClr val="FF0000"/>
                      </a:solidFill>
                    </a:rPr>
                    <a:t>sdlfj;lsjdf;ljsde</a:t>
                  </a:r>
                  <a:r>
                    <a:rPr lang="en-US" sz="400" b="1" dirty="0">
                      <a:solidFill>
                        <a:srgbClr val="FF0000"/>
                      </a:solidFill>
                    </a:rPr>
                    <a:t>; </a:t>
                  </a:r>
                  <a:r>
                    <a:rPr lang="en-US" sz="400" b="1" dirty="0" smtClean="0">
                      <a:solidFill>
                        <a:srgbClr val="FF0000"/>
                      </a:solidFill>
                    </a:rPr>
                    <a:t>2)</a:t>
                  </a:r>
                  <a:r>
                    <a:rPr lang="en-US" sz="400" b="1" dirty="0" err="1" smtClean="0">
                      <a:solidFill>
                        <a:srgbClr val="FF0000"/>
                      </a:solidFill>
                    </a:rPr>
                    <a:t>sdfljs;dfjl</a:t>
                  </a:r>
                  <a:r>
                    <a:rPr lang="en-US" sz="400" b="1" dirty="0" smtClean="0">
                      <a:solidFill>
                        <a:srgbClr val="FF0000"/>
                      </a:solidFill>
                    </a:rPr>
                    <a:t> </a:t>
                  </a:r>
                  <a:r>
                    <a:rPr lang="en-US" sz="400" b="1" dirty="0" err="1" smtClean="0">
                      <a:solidFill>
                        <a:srgbClr val="FF0000"/>
                      </a:solidFill>
                    </a:rPr>
                    <a:t>fj;sldjf</a:t>
                  </a:r>
                  <a:r>
                    <a:rPr lang="en-US" sz="400" b="1" dirty="0" smtClean="0">
                      <a:solidFill>
                        <a:srgbClr val="FF0000"/>
                      </a:solidFill>
                    </a:rPr>
                    <a:t> ;</a:t>
                  </a:r>
                  <a:r>
                    <a:rPr lang="en-US" sz="400" b="1" dirty="0" err="1" smtClean="0">
                      <a:solidFill>
                        <a:srgbClr val="FF0000"/>
                      </a:solidFill>
                    </a:rPr>
                    <a:t>sldjf</a:t>
                  </a:r>
                  <a:r>
                    <a:rPr lang="en-US" sz="400" b="1" dirty="0" smtClean="0">
                      <a:solidFill>
                        <a:srgbClr val="FF0000"/>
                      </a:solidFill>
                    </a:rPr>
                    <a:t>. </a:t>
                  </a:r>
                  <a:endParaRPr lang="en-US" sz="400" b="1" dirty="0"/>
                </a:p>
                <a:p>
                  <a:pPr>
                    <a:buFont typeface="Wingdings" pitchFamily="2" charset="2"/>
                    <a:buChar char="v"/>
                  </a:pPr>
                  <a:r>
                    <a:rPr lang="en-US" sz="400" b="1" dirty="0"/>
                    <a:t>Feature: </a:t>
                  </a:r>
                  <a:r>
                    <a:rPr lang="en-US" sz="400" b="1" dirty="0" smtClean="0">
                      <a:solidFill>
                        <a:srgbClr val="FF0000"/>
                      </a:solidFill>
                    </a:rPr>
                    <a:t>Volcanoes </a:t>
                  </a:r>
                  <a:endParaRPr lang="en-US" sz="400" b="1" dirty="0"/>
                </a:p>
              </p:txBody>
            </p:sp>
            <p:sp>
              <p:nvSpPr>
                <p:cNvPr id="42" name="Rectangle 39"/>
                <p:cNvSpPr>
                  <a:spLocks noChangeArrowheads="1"/>
                </p:cNvSpPr>
                <p:nvPr/>
              </p:nvSpPr>
              <p:spPr bwMode="auto">
                <a:xfrm>
                  <a:off x="6305914" y="1452556"/>
                  <a:ext cx="1219199" cy="807760"/>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400" b="1" dirty="0"/>
                    <a:t>Criteria:  </a:t>
                  </a:r>
                  <a:r>
                    <a:rPr lang="en-US" sz="400" b="1" dirty="0" smtClean="0">
                      <a:solidFill>
                        <a:srgbClr val="FF0000"/>
                      </a:solidFill>
                    </a:rPr>
                    <a:t>1)</a:t>
                  </a:r>
                  <a:r>
                    <a:rPr lang="en-US" sz="400" b="1" dirty="0" err="1" smtClean="0">
                      <a:solidFill>
                        <a:srgbClr val="FF0000"/>
                      </a:solidFill>
                    </a:rPr>
                    <a:t>asdklhflksdfh</a:t>
                  </a:r>
                  <a:r>
                    <a:rPr lang="en-US" sz="400" b="1" dirty="0" smtClean="0">
                      <a:solidFill>
                        <a:srgbClr val="FF0000"/>
                      </a:solidFill>
                    </a:rPr>
                    <a:t> </a:t>
                  </a:r>
                  <a:r>
                    <a:rPr lang="en-US" sz="400" b="1" dirty="0" err="1" smtClean="0">
                      <a:solidFill>
                        <a:srgbClr val="FF0000"/>
                      </a:solidFill>
                    </a:rPr>
                    <a:t>lkdfh</a:t>
                  </a:r>
                  <a:r>
                    <a:rPr lang="en-US" sz="400" b="1" dirty="0" smtClean="0">
                      <a:solidFill>
                        <a:srgbClr val="FF0000"/>
                      </a:solidFill>
                    </a:rPr>
                    <a:t> </a:t>
                  </a:r>
                  <a:r>
                    <a:rPr lang="en-US" sz="400" b="1" dirty="0" err="1" smtClean="0">
                      <a:solidFill>
                        <a:srgbClr val="FF0000"/>
                      </a:solidFill>
                    </a:rPr>
                    <a:t>sdfk</a:t>
                  </a:r>
                  <a:r>
                    <a:rPr lang="en-US" sz="400" b="1" dirty="0" smtClean="0">
                      <a:solidFill>
                        <a:srgbClr val="FF0000"/>
                      </a:solidFill>
                    </a:rPr>
                    <a:t>; 2) </a:t>
                  </a:r>
                  <a:r>
                    <a:rPr lang="en-US" sz="400" b="1" dirty="0" err="1" smtClean="0">
                      <a:solidFill>
                        <a:srgbClr val="FF0000"/>
                      </a:solidFill>
                    </a:rPr>
                    <a:t>dksldkfjsdfjl</a:t>
                  </a:r>
                  <a:r>
                    <a:rPr lang="en-US" sz="400" b="1" dirty="0" smtClean="0">
                      <a:solidFill>
                        <a:srgbClr val="FF0000"/>
                      </a:solidFill>
                    </a:rPr>
                    <a:t> ;</a:t>
                  </a:r>
                  <a:r>
                    <a:rPr lang="en-US" sz="400" b="1" dirty="0" err="1" smtClean="0">
                      <a:solidFill>
                        <a:srgbClr val="FF0000"/>
                      </a:solidFill>
                    </a:rPr>
                    <a:t>sdf</a:t>
                  </a:r>
                  <a:r>
                    <a:rPr lang="en-US" sz="400" b="1" dirty="0" smtClean="0">
                      <a:solidFill>
                        <a:srgbClr val="FF0000"/>
                      </a:solidFill>
                    </a:rPr>
                    <a:t> </a:t>
                  </a:r>
                  <a:r>
                    <a:rPr lang="en-US" sz="400" b="1" dirty="0" err="1" smtClean="0">
                      <a:solidFill>
                        <a:srgbClr val="FF0000"/>
                      </a:solidFill>
                    </a:rPr>
                    <a:t>sdflkjhsdf</a:t>
                  </a:r>
                  <a:r>
                    <a:rPr lang="en-US" sz="400" b="1" dirty="0" smtClean="0">
                      <a:solidFill>
                        <a:srgbClr val="FF0000"/>
                      </a:solidFill>
                    </a:rPr>
                    <a:t> l. </a:t>
                  </a:r>
                  <a:endParaRPr lang="en-US" sz="400" b="1" dirty="0"/>
                </a:p>
                <a:p>
                  <a:pPr>
                    <a:buFont typeface="Wingdings" pitchFamily="2" charset="2"/>
                    <a:buChar char="v"/>
                  </a:pPr>
                  <a:r>
                    <a:rPr lang="en-US" sz="400" b="1" dirty="0"/>
                    <a:t>Feature: </a:t>
                  </a:r>
                  <a:r>
                    <a:rPr lang="en-US" sz="400" b="1" dirty="0" smtClean="0">
                      <a:solidFill>
                        <a:srgbClr val="FF0000"/>
                      </a:solidFill>
                    </a:rPr>
                    <a:t>Volcano</a:t>
                  </a:r>
                  <a:endParaRPr lang="en-US" sz="400" b="1" dirty="0"/>
                </a:p>
              </p:txBody>
            </p:sp>
            <p:sp>
              <p:nvSpPr>
                <p:cNvPr id="43" name="Rectangle 39"/>
                <p:cNvSpPr>
                  <a:spLocks noChangeArrowheads="1"/>
                </p:cNvSpPr>
                <p:nvPr/>
              </p:nvSpPr>
              <p:spPr bwMode="auto">
                <a:xfrm>
                  <a:off x="7315200" y="1371600"/>
                  <a:ext cx="1219199" cy="915460"/>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400" b="1" dirty="0" smtClean="0"/>
                    <a:t>Criteria:  </a:t>
                  </a:r>
                  <a:r>
                    <a:rPr lang="en-US" sz="400" b="1" dirty="0" smtClean="0">
                      <a:solidFill>
                        <a:srgbClr val="FF0000"/>
                      </a:solidFill>
                    </a:rPr>
                    <a:t>1)</a:t>
                  </a:r>
                  <a:r>
                    <a:rPr lang="en-US" sz="400" b="1" dirty="0" err="1" smtClean="0">
                      <a:solidFill>
                        <a:srgbClr val="FF0000"/>
                      </a:solidFill>
                    </a:rPr>
                    <a:t>sdfj;sldfjk</a:t>
                  </a:r>
                  <a:r>
                    <a:rPr lang="en-US" sz="400" b="1" dirty="0" smtClean="0">
                      <a:solidFill>
                        <a:srgbClr val="FF0000"/>
                      </a:solidFill>
                    </a:rPr>
                    <a:t> ;</a:t>
                  </a:r>
                  <a:r>
                    <a:rPr lang="en-US" sz="400" b="1" dirty="0" err="1" smtClean="0">
                      <a:solidFill>
                        <a:srgbClr val="FF0000"/>
                      </a:solidFill>
                    </a:rPr>
                    <a:t>lsdfj;lsdfkj</a:t>
                  </a:r>
                  <a:r>
                    <a:rPr lang="en-US" sz="400" b="1" dirty="0" smtClean="0">
                      <a:solidFill>
                        <a:srgbClr val="FF0000"/>
                      </a:solidFill>
                    </a:rPr>
                    <a:t>; 2)</a:t>
                  </a:r>
                  <a:r>
                    <a:rPr lang="en-US" sz="400" b="1" dirty="0" err="1" smtClean="0">
                      <a:solidFill>
                        <a:srgbClr val="FF0000"/>
                      </a:solidFill>
                    </a:rPr>
                    <a:t>sdfjl;sdkfj</a:t>
                  </a:r>
                  <a:r>
                    <a:rPr lang="en-US" sz="400" b="1" dirty="0" smtClean="0">
                      <a:solidFill>
                        <a:srgbClr val="FF0000"/>
                      </a:solidFill>
                    </a:rPr>
                    <a:t> </a:t>
                  </a:r>
                  <a:r>
                    <a:rPr lang="en-US" sz="400" b="1" dirty="0" err="1" smtClean="0">
                      <a:solidFill>
                        <a:srgbClr val="FF0000"/>
                      </a:solidFill>
                    </a:rPr>
                    <a:t>f;lsdjf;lkdfs</a:t>
                  </a:r>
                  <a:r>
                    <a:rPr lang="en-US" sz="400" b="1" dirty="0" smtClean="0">
                      <a:solidFill>
                        <a:srgbClr val="FF0000"/>
                      </a:solidFill>
                    </a:rPr>
                    <a:t>. </a:t>
                  </a:r>
                  <a:endParaRPr lang="en-US" sz="400" b="1" dirty="0" smtClean="0"/>
                </a:p>
                <a:p>
                  <a:pPr>
                    <a:buFont typeface="Wingdings" pitchFamily="2" charset="2"/>
                    <a:buChar char="v"/>
                  </a:pPr>
                  <a:r>
                    <a:rPr lang="en-US" sz="400" b="1" dirty="0" smtClean="0"/>
                    <a:t>Feature: </a:t>
                  </a:r>
                  <a:r>
                    <a:rPr lang="en-US" sz="400" b="1" dirty="0" smtClean="0">
                      <a:solidFill>
                        <a:srgbClr val="FF0000"/>
                      </a:solidFill>
                    </a:rPr>
                    <a:t>Impact Crater</a:t>
                  </a:r>
                  <a:endParaRPr lang="en-US" sz="400" b="1" dirty="0"/>
                </a:p>
              </p:txBody>
            </p:sp>
            <p:sp>
              <p:nvSpPr>
                <p:cNvPr id="44" name="Rectangle 39"/>
                <p:cNvSpPr>
                  <a:spLocks noChangeArrowheads="1"/>
                </p:cNvSpPr>
                <p:nvPr/>
              </p:nvSpPr>
              <p:spPr bwMode="auto">
                <a:xfrm>
                  <a:off x="8086688" y="1457301"/>
                  <a:ext cx="1219199" cy="915460"/>
                </a:xfrm>
                <a:prstGeom prst="rect">
                  <a:avLst/>
                </a:prstGeom>
                <a:solidFill>
                  <a:srgbClr val="FFFF00"/>
                </a:solidFill>
                <a:ln w="9525">
                  <a:solidFill>
                    <a:schemeClr val="tx1"/>
                  </a:solidFill>
                  <a:miter lim="800000"/>
                  <a:headEnd/>
                  <a:tailEnd/>
                </a:ln>
              </p:spPr>
              <p:txBody>
                <a:bodyPr wrap="square">
                  <a:spAutoFit/>
                </a:bodyPr>
                <a:lstStyle/>
                <a:p>
                  <a:pPr>
                    <a:buFont typeface="Wingdings" pitchFamily="2" charset="2"/>
                    <a:buChar char="v"/>
                  </a:pPr>
                  <a:r>
                    <a:rPr lang="en-US" sz="400" b="1" dirty="0"/>
                    <a:t>Criteria:  </a:t>
                  </a:r>
                  <a:r>
                    <a:rPr lang="en-US" sz="400" b="1" dirty="0" smtClean="0">
                      <a:solidFill>
                        <a:srgbClr val="FF0000"/>
                      </a:solidFill>
                    </a:rPr>
                    <a:t>1)</a:t>
                  </a:r>
                  <a:r>
                    <a:rPr lang="en-US" sz="400" b="1" dirty="0" err="1" smtClean="0">
                      <a:solidFill>
                        <a:srgbClr val="FF0000"/>
                      </a:solidFill>
                    </a:rPr>
                    <a:t>sdfj;sldfjk</a:t>
                  </a:r>
                  <a:r>
                    <a:rPr lang="en-US" sz="400" b="1" dirty="0" smtClean="0">
                      <a:solidFill>
                        <a:srgbClr val="FF0000"/>
                      </a:solidFill>
                    </a:rPr>
                    <a:t> ;</a:t>
                  </a:r>
                  <a:r>
                    <a:rPr lang="en-US" sz="400" b="1" dirty="0" err="1" smtClean="0">
                      <a:solidFill>
                        <a:srgbClr val="FF0000"/>
                      </a:solidFill>
                    </a:rPr>
                    <a:t>lsdfj;lsdfkj</a:t>
                  </a:r>
                  <a:r>
                    <a:rPr lang="en-US" sz="400" b="1" dirty="0" smtClean="0">
                      <a:solidFill>
                        <a:srgbClr val="FF0000"/>
                      </a:solidFill>
                    </a:rPr>
                    <a:t>; 2)</a:t>
                  </a:r>
                  <a:r>
                    <a:rPr lang="en-US" sz="400" b="1" dirty="0" err="1" smtClean="0">
                      <a:solidFill>
                        <a:srgbClr val="FF0000"/>
                      </a:solidFill>
                    </a:rPr>
                    <a:t>sdfjl;sdkfj</a:t>
                  </a:r>
                  <a:r>
                    <a:rPr lang="en-US" sz="400" b="1" dirty="0" smtClean="0">
                      <a:solidFill>
                        <a:srgbClr val="FF0000"/>
                      </a:solidFill>
                    </a:rPr>
                    <a:t> </a:t>
                  </a:r>
                  <a:r>
                    <a:rPr lang="en-US" sz="400" b="1" dirty="0" err="1" smtClean="0">
                      <a:solidFill>
                        <a:srgbClr val="FF0000"/>
                      </a:solidFill>
                    </a:rPr>
                    <a:t>f;lsdjf;lkdfs</a:t>
                  </a:r>
                  <a:r>
                    <a:rPr lang="en-US" sz="400" b="1" dirty="0" smtClean="0">
                      <a:solidFill>
                        <a:srgbClr val="FF0000"/>
                      </a:solidFill>
                    </a:rPr>
                    <a:t>. </a:t>
                  </a:r>
                  <a:endParaRPr lang="en-US" sz="400" b="1" dirty="0"/>
                </a:p>
                <a:p>
                  <a:pPr>
                    <a:buFont typeface="Wingdings" pitchFamily="2" charset="2"/>
                    <a:buChar char="v"/>
                  </a:pPr>
                  <a:r>
                    <a:rPr lang="en-US" sz="400" b="1" dirty="0"/>
                    <a:t>Feature: </a:t>
                  </a:r>
                  <a:r>
                    <a:rPr lang="en-US" sz="400" b="1" dirty="0" smtClean="0">
                      <a:solidFill>
                        <a:srgbClr val="FF0000"/>
                      </a:solidFill>
                    </a:rPr>
                    <a:t>Impact Crater</a:t>
                  </a:r>
                  <a:endParaRPr lang="en-US" sz="400" b="1" dirty="0"/>
                </a:p>
              </p:txBody>
            </p:sp>
          </p:grpSp>
        </p:grpSp>
      </p:grpSp>
      <p:sp>
        <p:nvSpPr>
          <p:cNvPr id="46" name="TextBox 45"/>
          <p:cNvSpPr txBox="1"/>
          <p:nvPr/>
        </p:nvSpPr>
        <p:spPr>
          <a:xfrm>
            <a:off x="76200" y="1557278"/>
            <a:ext cx="3200400" cy="2923877"/>
          </a:xfrm>
          <a:prstGeom prst="rect">
            <a:avLst/>
          </a:prstGeom>
          <a:solidFill>
            <a:schemeClr val="bg1">
              <a:lumMod val="85000"/>
            </a:schemeClr>
          </a:solidFill>
          <a:ln w="28575">
            <a:solidFill>
              <a:schemeClr val="tx1"/>
            </a:solidFill>
          </a:ln>
        </p:spPr>
        <p:txBody>
          <a:bodyPr wrap="square" rtlCol="0">
            <a:spAutoFit/>
          </a:bodyPr>
          <a:lstStyle/>
          <a:p>
            <a:pPr marL="463550" indent="-463550"/>
            <a:r>
              <a:rPr lang="en-US" sz="2400" dirty="0" smtClean="0"/>
              <a:t>3.  Add images to </a:t>
            </a:r>
            <a:r>
              <a:rPr lang="en-US" sz="2400" i="1" dirty="0" smtClean="0"/>
              <a:t>Planetary Comparison Wall</a:t>
            </a:r>
            <a:r>
              <a:rPr lang="en-US" sz="2400" dirty="0" smtClean="0"/>
              <a:t>.  </a:t>
            </a:r>
            <a:r>
              <a:rPr lang="en-US" sz="2400" dirty="0" smtClean="0">
                <a:solidFill>
                  <a:srgbClr val="FF0000"/>
                </a:solidFill>
              </a:rPr>
              <a:t>Include post-it with your group names.   </a:t>
            </a:r>
            <a:r>
              <a:rPr lang="en-US" sz="2000" i="1" dirty="0" smtClean="0"/>
              <a:t>(Be prepared to discuss and defend your answers!) </a:t>
            </a:r>
            <a:endParaRPr lang="en-US" sz="2000" i="1" dirty="0"/>
          </a:p>
        </p:txBody>
      </p:sp>
      <p:sp>
        <p:nvSpPr>
          <p:cNvPr id="67" name="Rectangle 66"/>
          <p:cNvSpPr/>
          <p:nvPr/>
        </p:nvSpPr>
        <p:spPr>
          <a:xfrm>
            <a:off x="6372663" y="2618936"/>
            <a:ext cx="1641231" cy="1066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ontent Placeholder 2"/>
          <p:cNvSpPr txBox="1">
            <a:spLocks/>
          </p:cNvSpPr>
          <p:nvPr/>
        </p:nvSpPr>
        <p:spPr bwMode="auto">
          <a:xfrm>
            <a:off x="685800" y="-1"/>
            <a:ext cx="8458200" cy="822341"/>
          </a:xfrm>
          <a:prstGeom prst="rect">
            <a:avLst/>
          </a:prstGeom>
          <a:solidFill>
            <a:schemeClr val="bg1">
              <a:lumMod val="85000"/>
            </a:schemeClr>
          </a:solidFill>
          <a:ln w="9525">
            <a:solidFill>
              <a:schemeClr val="tx1"/>
            </a:solidFill>
            <a:miter lim="800000"/>
            <a:headEnd/>
            <a:tailEnd/>
          </a:ln>
        </p:spPr>
        <p:txBody>
          <a:bodyPr/>
          <a:lstStyle/>
          <a:p>
            <a:pPr>
              <a:spcBef>
                <a:spcPct val="20000"/>
              </a:spcBef>
              <a:buFont typeface="Arial" charset="0"/>
              <a:buNone/>
              <a:defRPr/>
            </a:pPr>
            <a:endParaRPr lang="en-US" sz="800" b="1" i="1" dirty="0" smtClean="0">
              <a:solidFill>
                <a:srgbClr val="C00000"/>
              </a:solidFill>
              <a:cs typeface="Arial" charset="0"/>
            </a:endParaRPr>
          </a:p>
          <a:p>
            <a:pPr>
              <a:spcBef>
                <a:spcPct val="20000"/>
              </a:spcBef>
              <a:buFont typeface="Arial" charset="0"/>
              <a:buNone/>
              <a:defRPr/>
            </a:pPr>
            <a:r>
              <a:rPr lang="en-US" sz="2400" b="1" i="1" dirty="0" smtClean="0">
                <a:solidFill>
                  <a:srgbClr val="C00000"/>
                </a:solidFill>
                <a:cs typeface="Arial" charset="0"/>
              </a:rPr>
              <a:t>Continue “Building” Planetary Comparison Feature Wall</a:t>
            </a:r>
            <a:r>
              <a:rPr lang="en-US" sz="2400" b="1" i="1" dirty="0" smtClean="0">
                <a:solidFill>
                  <a:srgbClr val="C00000"/>
                </a:solidFill>
                <a:latin typeface="Arial" pitchFamily="34" charset="0"/>
                <a:cs typeface="Arial" pitchFamily="34" charset="0"/>
              </a:rPr>
              <a:t> </a:t>
            </a:r>
            <a:endParaRPr lang="en-US" sz="2400" b="1" i="1" dirty="0">
              <a:solidFill>
                <a:srgbClr val="C00000"/>
              </a:solidFill>
              <a:latin typeface="+mn-lt"/>
            </a:endParaRPr>
          </a:p>
          <a:p>
            <a:pPr marL="342900" indent="-342900" algn="just">
              <a:spcBef>
                <a:spcPct val="20000"/>
              </a:spcBef>
              <a:buFont typeface="Arial" charset="0"/>
              <a:buNone/>
              <a:defRPr/>
            </a:pPr>
            <a:endParaRPr lang="en-US" sz="2400" dirty="0">
              <a:latin typeface="+mn-lt"/>
            </a:endParaRPr>
          </a:p>
          <a:p>
            <a:pPr marL="342900" indent="-342900" algn="just">
              <a:spcBef>
                <a:spcPct val="20000"/>
              </a:spcBef>
              <a:buFont typeface="Arial" charset="0"/>
              <a:buNone/>
              <a:defRPr/>
            </a:pPr>
            <a:endParaRPr lang="en-US" sz="2400" i="1" dirty="0">
              <a:latin typeface="+mn-lt"/>
            </a:endParaRPr>
          </a:p>
          <a:p>
            <a:pPr marL="342900" indent="-342900" algn="just">
              <a:spcBef>
                <a:spcPct val="20000"/>
              </a:spcBef>
              <a:buFont typeface="Arial" charset="0"/>
              <a:buNone/>
              <a:defRPr/>
            </a:pPr>
            <a:endParaRPr lang="en-US" sz="2400" i="1" dirty="0">
              <a:latin typeface="+mn-lt"/>
            </a:endParaRPr>
          </a:p>
        </p:txBody>
      </p:sp>
      <p:grpSp>
        <p:nvGrpSpPr>
          <p:cNvPr id="28" name="Group 52"/>
          <p:cNvGrpSpPr/>
          <p:nvPr/>
        </p:nvGrpSpPr>
        <p:grpSpPr>
          <a:xfrm>
            <a:off x="304800" y="4563792"/>
            <a:ext cx="2783107" cy="2005134"/>
            <a:chOff x="4625676" y="3352799"/>
            <a:chExt cx="4442123" cy="3200399"/>
          </a:xfrm>
        </p:grpSpPr>
        <p:grpSp>
          <p:nvGrpSpPr>
            <p:cNvPr id="35" name="Group 13"/>
            <p:cNvGrpSpPr/>
            <p:nvPr/>
          </p:nvGrpSpPr>
          <p:grpSpPr>
            <a:xfrm>
              <a:off x="4625676" y="3352799"/>
              <a:ext cx="4442123" cy="3200399"/>
              <a:chOff x="77788" y="76200"/>
              <a:chExt cx="8990012" cy="6477000"/>
            </a:xfrm>
          </p:grpSpPr>
          <p:grpSp>
            <p:nvGrpSpPr>
              <p:cNvPr id="47" name="Group 11"/>
              <p:cNvGrpSpPr>
                <a:grpSpLocks/>
              </p:cNvGrpSpPr>
              <p:nvPr/>
            </p:nvGrpSpPr>
            <p:grpSpPr bwMode="auto">
              <a:xfrm>
                <a:off x="77788" y="76200"/>
                <a:ext cx="8990012" cy="6477000"/>
                <a:chOff x="77339" y="76200"/>
                <a:chExt cx="8990461" cy="6476999"/>
              </a:xfrm>
            </p:grpSpPr>
            <p:pic>
              <p:nvPicPr>
                <p:cNvPr id="59" name="Picture 2"/>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7339" y="76200"/>
                  <a:ext cx="8990461" cy="6476999"/>
                </a:xfrm>
                <a:prstGeom prst="rect">
                  <a:avLst/>
                </a:prstGeom>
                <a:ln>
                  <a:solidFill>
                    <a:schemeClr val="tx1"/>
                  </a:solidFill>
                </a:ln>
                <a:effectLst>
                  <a:outerShdw blurRad="292100" dist="139700" dir="2700000" algn="tl" rotWithShape="0">
                    <a:srgbClr val="333333">
                      <a:alpha val="65000"/>
                    </a:srgbClr>
                  </a:outerShdw>
                </a:effectLst>
              </p:spPr>
            </p:pic>
            <p:grpSp>
              <p:nvGrpSpPr>
                <p:cNvPr id="48" name="Group 10"/>
                <p:cNvGrpSpPr>
                  <a:grpSpLocks/>
                </p:cNvGrpSpPr>
                <p:nvPr/>
              </p:nvGrpSpPr>
              <p:grpSpPr bwMode="auto">
                <a:xfrm>
                  <a:off x="685800" y="3352800"/>
                  <a:ext cx="7974814" cy="710401"/>
                  <a:chOff x="685800" y="3352800"/>
                  <a:chExt cx="7974814" cy="710401"/>
                </a:xfrm>
              </p:grpSpPr>
              <p:sp>
                <p:nvSpPr>
                  <p:cNvPr id="61" name="TextBox 3"/>
                  <p:cNvSpPr txBox="1">
                    <a:spLocks noChangeArrowheads="1"/>
                  </p:cNvSpPr>
                  <p:nvPr/>
                </p:nvSpPr>
                <p:spPr bwMode="auto">
                  <a:xfrm>
                    <a:off x="685800" y="3352800"/>
                    <a:ext cx="735815" cy="454976"/>
                  </a:xfrm>
                  <a:prstGeom prst="rect">
                    <a:avLst/>
                  </a:prstGeom>
                  <a:noFill/>
                  <a:ln w="9525">
                    <a:noFill/>
                    <a:miter lim="800000"/>
                    <a:headEnd/>
                    <a:tailEnd/>
                  </a:ln>
                </p:spPr>
                <p:txBody>
                  <a:bodyPr wrap="none">
                    <a:spAutoFit/>
                  </a:bodyPr>
                  <a:lstStyle/>
                  <a:p>
                    <a:r>
                      <a:rPr lang="en-US" sz="200" b="1" dirty="0">
                        <a:solidFill>
                          <a:srgbClr val="FF0000"/>
                        </a:solidFill>
                      </a:rPr>
                      <a:t>9</a:t>
                    </a:r>
                  </a:p>
                </p:txBody>
              </p:sp>
              <p:sp>
                <p:nvSpPr>
                  <p:cNvPr id="62" name="TextBox 5"/>
                  <p:cNvSpPr txBox="1">
                    <a:spLocks noChangeArrowheads="1"/>
                  </p:cNvSpPr>
                  <p:nvPr/>
                </p:nvSpPr>
                <p:spPr bwMode="auto">
                  <a:xfrm>
                    <a:off x="3637660" y="3380739"/>
                    <a:ext cx="1944427" cy="682462"/>
                  </a:xfrm>
                  <a:prstGeom prst="rect">
                    <a:avLst/>
                  </a:prstGeom>
                  <a:solidFill>
                    <a:schemeClr val="bg1"/>
                  </a:solidFill>
                  <a:ln w="9525">
                    <a:noFill/>
                    <a:miter lim="800000"/>
                    <a:headEnd/>
                    <a:tailEnd/>
                  </a:ln>
                </p:spPr>
                <p:txBody>
                  <a:bodyPr>
                    <a:spAutoFit/>
                  </a:bodyPr>
                  <a:lstStyle/>
                  <a:p>
                    <a:r>
                      <a:rPr lang="en-US" sz="200" b="1" dirty="0">
                        <a:solidFill>
                          <a:srgbClr val="FF0000"/>
                        </a:solidFill>
                      </a:rPr>
                      <a:t>Not 100% sure if feature is raised, but our group thinks it is.</a:t>
                    </a:r>
                  </a:p>
                </p:txBody>
              </p:sp>
              <p:sp>
                <p:nvSpPr>
                  <p:cNvPr id="63" name="TextBox 6"/>
                  <p:cNvSpPr txBox="1">
                    <a:spLocks noChangeArrowheads="1"/>
                  </p:cNvSpPr>
                  <p:nvPr/>
                </p:nvSpPr>
                <p:spPr bwMode="auto">
                  <a:xfrm>
                    <a:off x="5562599" y="3352800"/>
                    <a:ext cx="1143000" cy="454976"/>
                  </a:xfrm>
                  <a:prstGeom prst="rect">
                    <a:avLst/>
                  </a:prstGeom>
                  <a:noFill/>
                  <a:ln w="9525">
                    <a:noFill/>
                    <a:miter lim="800000"/>
                    <a:headEnd/>
                    <a:tailEnd/>
                  </a:ln>
                </p:spPr>
                <p:txBody>
                  <a:bodyPr>
                    <a:spAutoFit/>
                  </a:bodyPr>
                  <a:lstStyle/>
                  <a:p>
                    <a:r>
                      <a:rPr lang="en-US" sz="200" b="1" dirty="0">
                        <a:solidFill>
                          <a:srgbClr val="FF0000"/>
                        </a:solidFill>
                      </a:rPr>
                      <a:t>Volcano</a:t>
                    </a:r>
                  </a:p>
                </p:txBody>
              </p:sp>
              <p:sp>
                <p:nvSpPr>
                  <p:cNvPr id="64" name="TextBox 7"/>
                  <p:cNvSpPr txBox="1">
                    <a:spLocks noChangeArrowheads="1"/>
                  </p:cNvSpPr>
                  <p:nvPr/>
                </p:nvSpPr>
                <p:spPr bwMode="auto">
                  <a:xfrm>
                    <a:off x="6477000" y="3352800"/>
                    <a:ext cx="1143000" cy="454976"/>
                  </a:xfrm>
                  <a:prstGeom prst="rect">
                    <a:avLst/>
                  </a:prstGeom>
                  <a:noFill/>
                  <a:ln w="9525">
                    <a:noFill/>
                    <a:miter lim="800000"/>
                    <a:headEnd/>
                    <a:tailEnd/>
                  </a:ln>
                </p:spPr>
                <p:txBody>
                  <a:bodyPr>
                    <a:spAutoFit/>
                  </a:bodyPr>
                  <a:lstStyle/>
                  <a:p>
                    <a:r>
                      <a:rPr lang="en-US" sz="200" b="1" dirty="0">
                        <a:solidFill>
                          <a:srgbClr val="FF0000"/>
                        </a:solidFill>
                      </a:rPr>
                      <a:t>Volcanic</a:t>
                    </a:r>
                  </a:p>
                </p:txBody>
              </p:sp>
              <p:sp>
                <p:nvSpPr>
                  <p:cNvPr id="65" name="TextBox 8"/>
                  <p:cNvSpPr txBox="1">
                    <a:spLocks noChangeArrowheads="1"/>
                  </p:cNvSpPr>
                  <p:nvPr/>
                </p:nvSpPr>
                <p:spPr bwMode="auto">
                  <a:xfrm>
                    <a:off x="7924799" y="3352800"/>
                    <a:ext cx="735815" cy="454976"/>
                  </a:xfrm>
                  <a:prstGeom prst="rect">
                    <a:avLst/>
                  </a:prstGeom>
                  <a:noFill/>
                  <a:ln w="9525">
                    <a:noFill/>
                    <a:miter lim="800000"/>
                    <a:headEnd/>
                    <a:tailEnd/>
                  </a:ln>
                </p:spPr>
                <p:txBody>
                  <a:bodyPr wrap="none">
                    <a:spAutoFit/>
                  </a:bodyPr>
                  <a:lstStyle/>
                  <a:p>
                    <a:r>
                      <a:rPr lang="en-US" sz="200" b="1" dirty="0">
                        <a:solidFill>
                          <a:srgbClr val="FF0000"/>
                        </a:solidFill>
                      </a:rPr>
                      <a:t>3</a:t>
                    </a:r>
                  </a:p>
                </p:txBody>
              </p:sp>
            </p:grpSp>
          </p:grpSp>
          <p:sp>
            <p:nvSpPr>
              <p:cNvPr id="58" name="TextBox 4"/>
              <p:cNvSpPr txBox="1">
                <a:spLocks noChangeArrowheads="1"/>
              </p:cNvSpPr>
              <p:nvPr/>
            </p:nvSpPr>
            <p:spPr bwMode="auto">
              <a:xfrm>
                <a:off x="1223965" y="3370264"/>
                <a:ext cx="2393951" cy="568717"/>
              </a:xfrm>
              <a:prstGeom prst="rect">
                <a:avLst/>
              </a:prstGeom>
              <a:solidFill>
                <a:schemeClr val="bg1"/>
              </a:solidFill>
              <a:ln w="9525">
                <a:solidFill>
                  <a:schemeClr val="tx1"/>
                </a:solidFill>
                <a:miter lim="800000"/>
                <a:headEnd/>
                <a:tailEnd/>
              </a:ln>
            </p:spPr>
            <p:txBody>
              <a:bodyPr>
                <a:spAutoFit/>
              </a:bodyPr>
              <a:lstStyle/>
              <a:p>
                <a:r>
                  <a:rPr lang="en-US" sz="200" b="1" dirty="0">
                    <a:solidFill>
                      <a:srgbClr val="FF0000"/>
                    </a:solidFill>
                  </a:rPr>
                  <a:t>Entire structure with circular opening, entire structure with cone shape. </a:t>
                </a:r>
              </a:p>
            </p:txBody>
          </p:sp>
        </p:grpSp>
        <p:pic>
          <p:nvPicPr>
            <p:cNvPr id="55" name="Picture 21"/>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391400" y="5257800"/>
              <a:ext cx="1417637" cy="980495"/>
            </a:xfrm>
            <a:prstGeom prst="rect">
              <a:avLst/>
            </a:prstGeom>
            <a:ln>
              <a:solidFill>
                <a:schemeClr val="tx1"/>
              </a:solidFill>
            </a:ln>
            <a:effectLst>
              <a:outerShdw blurRad="292100" dist="139700" dir="2700000" algn="tl" rotWithShape="0">
                <a:srgbClr val="333333">
                  <a:alpha val="65000"/>
                </a:srgbClr>
              </a:outerShdw>
            </a:effectLst>
          </p:spPr>
        </p:pic>
        <p:sp>
          <p:nvSpPr>
            <p:cNvPr id="56" name="TextBox 6"/>
            <p:cNvSpPr txBox="1">
              <a:spLocks noChangeArrowheads="1"/>
            </p:cNvSpPr>
            <p:nvPr/>
          </p:nvSpPr>
          <p:spPr bwMode="auto">
            <a:xfrm>
              <a:off x="5748997" y="4509868"/>
              <a:ext cx="1143000" cy="224811"/>
            </a:xfrm>
            <a:prstGeom prst="rect">
              <a:avLst/>
            </a:prstGeom>
            <a:noFill/>
            <a:ln w="9525">
              <a:noFill/>
              <a:miter lim="800000"/>
              <a:headEnd/>
              <a:tailEnd/>
            </a:ln>
          </p:spPr>
          <p:txBody>
            <a:bodyPr>
              <a:spAutoFit/>
            </a:bodyPr>
            <a:lstStyle/>
            <a:p>
              <a:r>
                <a:rPr lang="en-US" sz="200" b="1" dirty="0">
                  <a:solidFill>
                    <a:srgbClr val="FF0000"/>
                  </a:solidFill>
                </a:rPr>
                <a:t>Mars</a:t>
              </a:r>
            </a:p>
          </p:txBody>
        </p:sp>
      </p:grpSp>
      <p:sp>
        <p:nvSpPr>
          <p:cNvPr id="66" name="Down Arrow 65"/>
          <p:cNvSpPr/>
          <p:nvPr/>
        </p:nvSpPr>
        <p:spPr>
          <a:xfrm>
            <a:off x="1635806" y="4321124"/>
            <a:ext cx="220425" cy="44500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7"/>
          <p:cNvGrpSpPr/>
          <p:nvPr/>
        </p:nvGrpSpPr>
        <p:grpSpPr>
          <a:xfrm>
            <a:off x="6466775" y="2704098"/>
            <a:ext cx="1839025" cy="1054404"/>
            <a:chOff x="5562600" y="1865899"/>
            <a:chExt cx="1524000" cy="873785"/>
          </a:xfrm>
        </p:grpSpPr>
        <p:pic>
          <p:nvPicPr>
            <p:cNvPr id="39" name="Picture 21"/>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604262" y="1865899"/>
              <a:ext cx="1101338" cy="762000"/>
            </a:xfrm>
            <a:prstGeom prst="rect">
              <a:avLst/>
            </a:prstGeom>
            <a:ln>
              <a:solidFill>
                <a:schemeClr val="tx1"/>
              </a:solidFill>
            </a:ln>
            <a:effectLst>
              <a:outerShdw blurRad="292100" dist="139700" dir="2700000" algn="tl" rotWithShape="0">
                <a:srgbClr val="333333">
                  <a:alpha val="65000"/>
                </a:srgbClr>
              </a:outerShdw>
            </a:effectLst>
          </p:spPr>
        </p:pic>
        <p:sp>
          <p:nvSpPr>
            <p:cNvPr id="45" name="Rectangle 39"/>
            <p:cNvSpPr>
              <a:spLocks noChangeArrowheads="1"/>
            </p:cNvSpPr>
            <p:nvPr/>
          </p:nvSpPr>
          <p:spPr bwMode="auto">
            <a:xfrm>
              <a:off x="5562600" y="2510135"/>
              <a:ext cx="1524000" cy="229549"/>
            </a:xfrm>
            <a:prstGeom prst="rect">
              <a:avLst/>
            </a:prstGeom>
            <a:solidFill>
              <a:srgbClr val="FFFF00"/>
            </a:solidFill>
            <a:ln w="9525">
              <a:solidFill>
                <a:schemeClr val="tx1"/>
              </a:solidFill>
              <a:miter lim="800000"/>
              <a:headEnd/>
              <a:tailEnd/>
            </a:ln>
            <a:effectLst>
              <a:outerShdw blurRad="50800" dist="38100" dir="5400000" algn="t" rotWithShape="0">
                <a:prstClr val="black">
                  <a:alpha val="40000"/>
                </a:prstClr>
              </a:outerShdw>
            </a:effectLst>
          </p:spPr>
          <p:txBody>
            <a:bodyPr wrap="square">
              <a:spAutoFit/>
            </a:bodyPr>
            <a:lstStyle/>
            <a:p>
              <a:pPr>
                <a:defRPr/>
              </a:pPr>
              <a:r>
                <a:rPr lang="en-US" sz="1200" b="1" dirty="0" smtClean="0">
                  <a:solidFill>
                    <a:srgbClr val="FF0000"/>
                  </a:solidFill>
                </a:rPr>
                <a:t>Maria, Sue, Tom, Jose</a:t>
              </a:r>
              <a:endParaRPr lang="en-US" sz="1200" dirty="0">
                <a:solidFill>
                  <a:srgbClr val="FF0000"/>
                </a:solidFill>
              </a:endParaRPr>
            </a:p>
          </p:txBody>
        </p:sp>
      </p:grpSp>
      <p:grpSp>
        <p:nvGrpSpPr>
          <p:cNvPr id="53" name="Group 67"/>
          <p:cNvGrpSpPr/>
          <p:nvPr/>
        </p:nvGrpSpPr>
        <p:grpSpPr>
          <a:xfrm>
            <a:off x="1" y="0"/>
            <a:ext cx="681472" cy="822341"/>
            <a:chOff x="1" y="0"/>
            <a:chExt cx="505174" cy="609600"/>
          </a:xfrm>
        </p:grpSpPr>
        <p:sp>
          <p:nvSpPr>
            <p:cNvPr id="69" name="Rectangle 68"/>
            <p:cNvSpPr/>
            <p:nvPr/>
          </p:nvSpPr>
          <p:spPr>
            <a:xfrm>
              <a:off x="1" y="0"/>
              <a:ext cx="505174" cy="609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6338" y="40115"/>
              <a:ext cx="431644" cy="524754"/>
            </a:xfrm>
            <a:prstGeom prst="rect">
              <a:avLst/>
            </a:prstGeom>
            <a:noFill/>
          </p:spPr>
          <p:txBody>
            <a:bodyPr wrap="square" lIns="91440" tIns="45720" rIns="91440" bIns="45720">
              <a:spAutoFit/>
            </a:bodyPr>
            <a:lstStyle/>
            <a:p>
              <a:pPr algn="ctr"/>
              <a:r>
                <a:rPr lang="en-US" sz="4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3</a:t>
              </a:r>
              <a:endPar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grpSp>
    </p:spTree>
    <p:extLst>
      <p:ext uri="{BB962C8B-B14F-4D97-AF65-F5344CB8AC3E}">
        <p14:creationId xmlns:p14="http://schemas.microsoft.com/office/powerpoint/2010/main" val="24739407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381000" y="152400"/>
            <a:ext cx="8229600" cy="569912"/>
          </a:xfrm>
          <a:prstGeom prst="rect">
            <a:avLst/>
          </a:prstGeom>
          <a:noFill/>
          <a:ln w="9525">
            <a:noFill/>
            <a:miter lim="800000"/>
            <a:headEnd/>
            <a:tailEnd/>
          </a:ln>
        </p:spPr>
        <p:txBody>
          <a:bodyPr/>
          <a:lstStyle/>
          <a:p>
            <a:pPr marL="342900" indent="-342900" algn="ctr">
              <a:spcBef>
                <a:spcPct val="20000"/>
              </a:spcBef>
              <a:buFont typeface="Arial" charset="0"/>
              <a:buNone/>
              <a:defRPr/>
            </a:pPr>
            <a:r>
              <a:rPr lang="en-US" sz="3200" b="1" dirty="0" smtClean="0">
                <a:solidFill>
                  <a:srgbClr val="C00000"/>
                </a:solidFill>
                <a:latin typeface="Arial" pitchFamily="34" charset="0"/>
                <a:cs typeface="Arial" pitchFamily="34" charset="0"/>
              </a:rPr>
              <a:t>Planetary Comparison Feature Wall</a:t>
            </a:r>
          </a:p>
          <a:p>
            <a:pPr marL="342900" indent="-342900" algn="just">
              <a:spcBef>
                <a:spcPct val="20000"/>
              </a:spcBef>
              <a:buFont typeface="Arial" charset="0"/>
              <a:buNone/>
              <a:defRPr/>
            </a:pPr>
            <a:endParaRPr lang="en-US" dirty="0">
              <a:latin typeface="+mn-lt"/>
            </a:endParaRPr>
          </a:p>
          <a:p>
            <a:pPr marL="342900" indent="-342900" algn="just">
              <a:spcBef>
                <a:spcPct val="20000"/>
              </a:spcBef>
              <a:buFont typeface="Arial" charset="0"/>
              <a:buNone/>
              <a:defRPr/>
            </a:pPr>
            <a:endParaRPr lang="en-US" sz="2000" i="1" dirty="0">
              <a:latin typeface="+mn-lt"/>
            </a:endParaRPr>
          </a:p>
          <a:p>
            <a:pPr marL="342900" indent="-342900" algn="just">
              <a:spcBef>
                <a:spcPct val="20000"/>
              </a:spcBef>
              <a:buFont typeface="Arial" charset="0"/>
              <a:buNone/>
              <a:defRPr/>
            </a:pPr>
            <a:endParaRPr lang="en-US" sz="2000" i="1" dirty="0">
              <a:latin typeface="+mn-lt"/>
            </a:endParaRPr>
          </a:p>
        </p:txBody>
      </p:sp>
      <p:grpSp>
        <p:nvGrpSpPr>
          <p:cNvPr id="2" name="Group 10"/>
          <p:cNvGrpSpPr/>
          <p:nvPr/>
        </p:nvGrpSpPr>
        <p:grpSpPr>
          <a:xfrm>
            <a:off x="115240" y="914400"/>
            <a:ext cx="8952560" cy="5486400"/>
            <a:chOff x="115240" y="990600"/>
            <a:chExt cx="8952560" cy="5486400"/>
          </a:xfrm>
        </p:grpSpPr>
        <p:pic>
          <p:nvPicPr>
            <p:cNvPr id="4" name="Picture 3" descr="PlanetaryWal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15240" y="990600"/>
              <a:ext cx="8952560" cy="5486400"/>
            </a:xfrm>
            <a:prstGeom prst="rect">
              <a:avLst/>
            </a:prstGeom>
          </p:spPr>
        </p:pic>
        <p:sp>
          <p:nvSpPr>
            <p:cNvPr id="6" name="TextBox 5"/>
            <p:cNvSpPr txBox="1"/>
            <p:nvPr/>
          </p:nvSpPr>
          <p:spPr>
            <a:xfrm>
              <a:off x="1905000" y="1219200"/>
              <a:ext cx="990600" cy="369332"/>
            </a:xfrm>
            <a:prstGeom prst="rect">
              <a:avLst/>
            </a:prstGeom>
            <a:solidFill>
              <a:srgbClr val="6699FF"/>
            </a:solidFill>
          </p:spPr>
          <p:txBody>
            <a:bodyPr wrap="square" rtlCol="0">
              <a:spAutoFit/>
            </a:bodyPr>
            <a:lstStyle/>
            <a:p>
              <a:pPr algn="ctr"/>
              <a:r>
                <a:rPr lang="en-US" dirty="0" smtClean="0"/>
                <a:t>Wind</a:t>
              </a:r>
              <a:endParaRPr lang="en-US" dirty="0"/>
            </a:p>
          </p:txBody>
        </p:sp>
        <p:sp>
          <p:nvSpPr>
            <p:cNvPr id="7" name="TextBox 6"/>
            <p:cNvSpPr txBox="1"/>
            <p:nvPr/>
          </p:nvSpPr>
          <p:spPr>
            <a:xfrm>
              <a:off x="3810000" y="1219200"/>
              <a:ext cx="990600" cy="369332"/>
            </a:xfrm>
            <a:prstGeom prst="rect">
              <a:avLst/>
            </a:prstGeom>
            <a:solidFill>
              <a:srgbClr val="6699FF"/>
            </a:solidFill>
          </p:spPr>
          <p:txBody>
            <a:bodyPr wrap="square" rtlCol="0">
              <a:spAutoFit/>
            </a:bodyPr>
            <a:lstStyle/>
            <a:p>
              <a:pPr algn="ctr"/>
              <a:r>
                <a:rPr lang="en-US" dirty="0" smtClean="0"/>
                <a:t>Water</a:t>
              </a:r>
              <a:endParaRPr lang="en-US" dirty="0"/>
            </a:p>
          </p:txBody>
        </p:sp>
        <p:sp>
          <p:nvSpPr>
            <p:cNvPr id="8" name="TextBox 7"/>
            <p:cNvSpPr txBox="1"/>
            <p:nvPr/>
          </p:nvSpPr>
          <p:spPr>
            <a:xfrm>
              <a:off x="5562600" y="1219200"/>
              <a:ext cx="1143000" cy="369332"/>
            </a:xfrm>
            <a:prstGeom prst="rect">
              <a:avLst/>
            </a:prstGeom>
            <a:solidFill>
              <a:srgbClr val="6699FF"/>
            </a:solidFill>
          </p:spPr>
          <p:txBody>
            <a:bodyPr wrap="square" rtlCol="0">
              <a:spAutoFit/>
            </a:bodyPr>
            <a:lstStyle/>
            <a:p>
              <a:pPr algn="ctr"/>
              <a:r>
                <a:rPr lang="en-US" dirty="0" smtClean="0"/>
                <a:t>Volcanic</a:t>
              </a:r>
              <a:endParaRPr lang="en-US" dirty="0"/>
            </a:p>
          </p:txBody>
        </p:sp>
        <p:sp>
          <p:nvSpPr>
            <p:cNvPr id="9" name="TextBox 8"/>
            <p:cNvSpPr txBox="1"/>
            <p:nvPr/>
          </p:nvSpPr>
          <p:spPr>
            <a:xfrm>
              <a:off x="7620000" y="1219200"/>
              <a:ext cx="990600" cy="369332"/>
            </a:xfrm>
            <a:prstGeom prst="rect">
              <a:avLst/>
            </a:prstGeom>
            <a:solidFill>
              <a:srgbClr val="6699FF"/>
            </a:solidFill>
          </p:spPr>
          <p:txBody>
            <a:bodyPr wrap="square" rtlCol="0">
              <a:spAutoFit/>
            </a:bodyPr>
            <a:lstStyle/>
            <a:p>
              <a:pPr algn="ctr"/>
              <a:r>
                <a:rPr lang="en-US" dirty="0" smtClean="0"/>
                <a:t>Impact</a:t>
              </a:r>
              <a:endParaRPr lang="en-US" dirty="0"/>
            </a:p>
          </p:txBody>
        </p:sp>
      </p:grpSp>
      <p:sp>
        <p:nvSpPr>
          <p:cNvPr id="10" name="Rectangle 9"/>
          <p:cNvSpPr/>
          <p:nvPr/>
        </p:nvSpPr>
        <p:spPr>
          <a:xfrm>
            <a:off x="381000" y="6400800"/>
            <a:ext cx="8382000" cy="400110"/>
          </a:xfrm>
          <a:prstGeom prst="rect">
            <a:avLst/>
          </a:prstGeom>
        </p:spPr>
        <p:txBody>
          <a:bodyPr wrap="square">
            <a:spAutoFit/>
          </a:bodyPr>
          <a:lstStyle/>
          <a:p>
            <a:pPr marL="342900" indent="-342900" algn="ctr">
              <a:spcBef>
                <a:spcPct val="20000"/>
              </a:spcBef>
              <a:buFont typeface="Arial" charset="0"/>
              <a:buNone/>
              <a:defRPr/>
            </a:pPr>
            <a:r>
              <a:rPr lang="en-US" sz="2000" b="1" i="1" dirty="0" smtClean="0">
                <a:solidFill>
                  <a:srgbClr val="C00000"/>
                </a:solidFill>
                <a:latin typeface="Arial" pitchFamily="34" charset="0"/>
                <a:cs typeface="Arial" pitchFamily="34" charset="0"/>
              </a:rPr>
              <a:t>Features shown here are not necessarily in their correct category. </a:t>
            </a:r>
            <a:endParaRPr lang="en-US" sz="2000" b="1" dirty="0">
              <a:solidFill>
                <a:srgbClr val="C0000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219200" y="1981200"/>
            <a:ext cx="6705600" cy="4724400"/>
          </a:xfrm>
          <a:prstGeom prst="rect">
            <a:avLst/>
          </a:prstGeom>
          <a:noFill/>
          <a:ln w="9525">
            <a:noFill/>
            <a:miter lim="800000"/>
            <a:headEnd/>
            <a:tailEnd/>
          </a:ln>
          <a:effectLst/>
        </p:spPr>
      </p:pic>
      <p:pic>
        <p:nvPicPr>
          <p:cNvPr id="13" name="Picture 2"/>
          <p:cNvPicPr>
            <a:picLocks noChangeAspect="1" noChangeArrowheads="1"/>
          </p:cNvPicPr>
          <p:nvPr/>
        </p:nvPicPr>
        <p:blipFill>
          <a:blip r:embed="rId4"/>
          <a:srcRect/>
          <a:stretch>
            <a:fillRect/>
          </a:stretch>
        </p:blipFill>
        <p:spPr bwMode="auto">
          <a:xfrm>
            <a:off x="0" y="-16933"/>
            <a:ext cx="9144000" cy="175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graff\Documents\MY_DOCUMENTS\DesktopWorking_09_18_2009\ARES\SpaceGrantWkshp_10_15_11\OK_SpaceGrantWkspPics\IMG_067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8685" y="914400"/>
            <a:ext cx="8892915" cy="4800600"/>
          </a:xfrm>
          <a:prstGeom prst="rect">
            <a:avLst/>
          </a:prstGeom>
          <a:noFill/>
        </p:spPr>
      </p:pic>
      <p:sp>
        <p:nvSpPr>
          <p:cNvPr id="3" name="TextBox 2"/>
          <p:cNvSpPr txBox="1"/>
          <p:nvPr/>
        </p:nvSpPr>
        <p:spPr>
          <a:xfrm>
            <a:off x="3124200" y="152400"/>
            <a:ext cx="2895600" cy="58420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a:spAutoFit/>
          </a:bodyPr>
          <a:lstStyle/>
          <a:p>
            <a:pPr>
              <a:defRPr/>
            </a:pPr>
            <a:r>
              <a:rPr lang="en-US" sz="3200" b="1" dirty="0">
                <a:solidFill>
                  <a:srgbClr val="3333FF"/>
                </a:solidFill>
              </a:rPr>
              <a:t>E X A M P L E</a:t>
            </a:r>
          </a:p>
        </p:txBody>
      </p:sp>
    </p:spTree>
    <p:extLst>
      <p:ext uri="{BB962C8B-B14F-4D97-AF65-F5344CB8AC3E}">
        <p14:creationId xmlns:p14="http://schemas.microsoft.com/office/powerpoint/2010/main" val="99070595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 y="381000"/>
            <a:ext cx="8915400" cy="685800"/>
          </a:xfrm>
          <a:prstGeom prst="rect">
            <a:avLst/>
          </a:prstGeom>
        </p:spPr>
        <p:txBody>
          <a:bodyPr>
            <a:normAutofit fontScale="45000" lnSpcReduction="20000"/>
          </a:bodyPr>
          <a:lstStyle/>
          <a:p>
            <a:pPr algn="ctr" fontAlgn="auto">
              <a:spcAft>
                <a:spcPts val="0"/>
              </a:spcAft>
              <a:defRPr/>
            </a:pPr>
            <a:r>
              <a:rPr lang="en-US" sz="9900" b="1" dirty="0">
                <a:latin typeface="Berlin Sans FB" pitchFamily="34" charset="0"/>
                <a:ea typeface="+mj-ea"/>
                <a:cs typeface="+mj-cs"/>
              </a:rPr>
              <a:t>BLUE MARBLE MATCHES</a:t>
            </a:r>
          </a:p>
          <a:p>
            <a:pPr algn="ctr" fontAlgn="auto">
              <a:spcAft>
                <a:spcPts val="0"/>
              </a:spcAft>
              <a:defRPr/>
            </a:pPr>
            <a:endParaRPr lang="en-US" sz="3600" dirty="0">
              <a:latin typeface="Berlin Sans FB" pitchFamily="34" charset="0"/>
              <a:ea typeface="+mj-ea"/>
              <a:cs typeface="+mj-cs"/>
            </a:endParaRPr>
          </a:p>
        </p:txBody>
      </p:sp>
      <p:pic>
        <p:nvPicPr>
          <p:cNvPr id="4" name="Picture 2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95400" y="1765300"/>
            <a:ext cx="3119437" cy="4940300"/>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2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16450" y="1762125"/>
            <a:ext cx="3074987" cy="4940300"/>
          </a:xfrm>
          <a:prstGeom prst="rect">
            <a:avLst/>
          </a:prstGeom>
          <a:ln>
            <a:solidFill>
              <a:schemeClr val="tx1"/>
            </a:solidFill>
          </a:ln>
          <a:effectLst>
            <a:outerShdw blurRad="292100" dist="139700" dir="2700000" algn="tl" rotWithShape="0">
              <a:srgbClr val="333333">
                <a:alpha val="65000"/>
              </a:srgbClr>
            </a:outerShdw>
          </a:effectLst>
        </p:spPr>
      </p:pic>
      <p:sp>
        <p:nvSpPr>
          <p:cNvPr id="6" name="Content Placeholder 2"/>
          <p:cNvSpPr txBox="1">
            <a:spLocks/>
          </p:cNvSpPr>
          <p:nvPr/>
        </p:nvSpPr>
        <p:spPr bwMode="auto">
          <a:xfrm>
            <a:off x="76200" y="838200"/>
            <a:ext cx="8991600" cy="533400"/>
          </a:xfrm>
          <a:prstGeom prst="rect">
            <a:avLst/>
          </a:prstGeom>
          <a:noFill/>
          <a:ln w="9525">
            <a:noFill/>
            <a:miter lim="800000"/>
            <a:headEnd/>
            <a:tailEnd/>
          </a:ln>
        </p:spPr>
        <p:txBody>
          <a:bodyPr/>
          <a:lstStyle/>
          <a:p>
            <a:pPr marL="342900" indent="-342900">
              <a:spcBef>
                <a:spcPct val="20000"/>
              </a:spcBef>
              <a:buFont typeface="Arial" charset="0"/>
              <a:buNone/>
              <a:defRPr/>
            </a:pPr>
            <a:r>
              <a:rPr lang="en-US" sz="3200" dirty="0">
                <a:solidFill>
                  <a:srgbClr val="C00000"/>
                </a:solidFill>
                <a:latin typeface="Arial" pitchFamily="34" charset="0"/>
                <a:cs typeface="Arial" pitchFamily="34" charset="0"/>
              </a:rPr>
              <a:t>Part 4:  Using Earth for Planetary Comparisons </a:t>
            </a:r>
            <a:endParaRPr lang="en-US" sz="2000" dirty="0">
              <a:solidFill>
                <a:srgbClr val="C00000"/>
              </a:solidFill>
              <a:latin typeface="+mn-lt"/>
            </a:endParaRPr>
          </a:p>
          <a:p>
            <a:pPr marL="342900" indent="-342900" algn="just">
              <a:spcBef>
                <a:spcPct val="20000"/>
              </a:spcBef>
              <a:buFont typeface="Arial" charset="0"/>
              <a:buNone/>
              <a:defRPr/>
            </a:pPr>
            <a:endParaRPr lang="en-US" dirty="0">
              <a:latin typeface="+mn-lt"/>
            </a:endParaRPr>
          </a:p>
          <a:p>
            <a:pPr marL="342900" indent="-342900" algn="just">
              <a:spcBef>
                <a:spcPct val="20000"/>
              </a:spcBef>
              <a:buFont typeface="Arial" charset="0"/>
              <a:buNone/>
              <a:defRPr/>
            </a:pPr>
            <a:endParaRPr lang="en-US" sz="2000" i="1" dirty="0">
              <a:latin typeface="+mn-lt"/>
            </a:endParaRPr>
          </a:p>
          <a:p>
            <a:pPr marL="342900" indent="-342900" algn="just">
              <a:spcBef>
                <a:spcPct val="20000"/>
              </a:spcBef>
              <a:buFont typeface="Arial" charset="0"/>
              <a:buNone/>
              <a:defRPr/>
            </a:pPr>
            <a:endParaRPr lang="en-US" sz="2000" i="1" dirty="0">
              <a:latin typeface="+mn-lt"/>
            </a:endParaRPr>
          </a:p>
        </p:txBody>
      </p:sp>
      <p:sp>
        <p:nvSpPr>
          <p:cNvPr id="97286" name="TextBox 6"/>
          <p:cNvSpPr txBox="1">
            <a:spLocks noChangeArrowheads="1"/>
          </p:cNvSpPr>
          <p:nvPr/>
        </p:nvSpPr>
        <p:spPr bwMode="auto">
          <a:xfrm>
            <a:off x="76200" y="1295400"/>
            <a:ext cx="8991600" cy="369888"/>
          </a:xfrm>
          <a:prstGeom prst="rect">
            <a:avLst/>
          </a:prstGeom>
          <a:noFill/>
          <a:ln w="9525">
            <a:noFill/>
            <a:miter lim="800000"/>
            <a:headEnd/>
            <a:tailEnd/>
          </a:ln>
        </p:spPr>
        <p:txBody>
          <a:bodyPr>
            <a:spAutoFit/>
          </a:bodyPr>
          <a:lstStyle/>
          <a:p>
            <a:r>
              <a:rPr lang="en-US" dirty="0" smtClean="0">
                <a:solidFill>
                  <a:srgbClr val="FF0000"/>
                </a:solidFill>
                <a:cs typeface="Arial" charset="0"/>
              </a:rPr>
              <a:t>You may decide </a:t>
            </a:r>
            <a:r>
              <a:rPr lang="en-US" dirty="0">
                <a:solidFill>
                  <a:srgbClr val="FF0000"/>
                </a:solidFill>
                <a:cs typeface="Arial" charset="0"/>
              </a:rPr>
              <a:t>to focus on 1 planetary comparison at a time….  </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88900" y="5029200"/>
            <a:ext cx="2216450" cy="1752600"/>
            <a:chOff x="76200" y="2362200"/>
            <a:chExt cx="2807001" cy="2219325"/>
          </a:xfrm>
        </p:grpSpPr>
        <p:pic>
          <p:nvPicPr>
            <p:cNvPr id="91142" name="Picture 1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2362200"/>
              <a:ext cx="1374170" cy="2213358"/>
            </a:xfrm>
            <a:prstGeom prst="rect">
              <a:avLst/>
            </a:prstGeom>
            <a:noFill/>
            <a:ln w="9525">
              <a:noFill/>
              <a:miter lim="800000"/>
              <a:headEnd/>
              <a:tailEnd/>
            </a:ln>
          </p:spPr>
        </p:pic>
        <p:pic>
          <p:nvPicPr>
            <p:cNvPr id="91143" name="Picture 1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03786" y="2362922"/>
              <a:ext cx="1379415" cy="2218603"/>
            </a:xfrm>
            <a:prstGeom prst="rect">
              <a:avLst/>
            </a:prstGeom>
            <a:noFill/>
            <a:ln w="9525">
              <a:noFill/>
              <a:miter lim="800000"/>
              <a:headEnd/>
              <a:tailEnd/>
            </a:ln>
          </p:spPr>
        </p:pic>
      </p:grpSp>
      <p:sp>
        <p:nvSpPr>
          <p:cNvPr id="8" name="Title 1"/>
          <p:cNvSpPr txBox="1">
            <a:spLocks/>
          </p:cNvSpPr>
          <p:nvPr/>
        </p:nvSpPr>
        <p:spPr>
          <a:xfrm>
            <a:off x="0" y="76200"/>
            <a:ext cx="8686800" cy="1143000"/>
          </a:xfrm>
          <a:prstGeom prst="rect">
            <a:avLst/>
          </a:prstGeom>
        </p:spPr>
        <p:txBody>
          <a:bodyPr>
            <a:normAutofit fontScale="97500"/>
          </a:bodyPr>
          <a:lstStyle/>
          <a:p>
            <a:pPr algn="ctr" fontAlgn="auto">
              <a:spcAft>
                <a:spcPts val="0"/>
              </a:spcAft>
              <a:defRPr/>
            </a:pPr>
            <a:r>
              <a:rPr lang="en-US" sz="5300" b="1" dirty="0">
                <a:latin typeface="Berlin Sans FB" pitchFamily="34" charset="0"/>
                <a:ea typeface="+mj-ea"/>
                <a:cs typeface="+mj-cs"/>
              </a:rPr>
              <a:t>BLUE MARBLE MATCHES</a:t>
            </a:r>
          </a:p>
          <a:p>
            <a:pPr algn="ctr" fontAlgn="auto">
              <a:spcAft>
                <a:spcPts val="0"/>
              </a:spcAft>
              <a:defRPr/>
            </a:pPr>
            <a:endParaRPr lang="en-US" sz="3600" dirty="0">
              <a:latin typeface="Berlin Sans FB" pitchFamily="34" charset="0"/>
              <a:ea typeface="+mj-ea"/>
              <a:cs typeface="+mj-cs"/>
            </a:endParaRPr>
          </a:p>
        </p:txBody>
      </p:sp>
      <p:sp>
        <p:nvSpPr>
          <p:cNvPr id="9" name="Content Placeholder 2"/>
          <p:cNvSpPr txBox="1">
            <a:spLocks/>
          </p:cNvSpPr>
          <p:nvPr/>
        </p:nvSpPr>
        <p:spPr bwMode="auto">
          <a:xfrm>
            <a:off x="228600" y="838200"/>
            <a:ext cx="8763000" cy="569913"/>
          </a:xfrm>
          <a:prstGeom prst="rect">
            <a:avLst/>
          </a:prstGeom>
          <a:noFill/>
          <a:ln w="9525">
            <a:noFill/>
            <a:miter lim="800000"/>
            <a:headEnd/>
            <a:tailEnd/>
          </a:ln>
        </p:spPr>
        <p:txBody>
          <a:bodyPr/>
          <a:lstStyle/>
          <a:p>
            <a:pPr marL="342900" indent="-342900">
              <a:spcBef>
                <a:spcPct val="20000"/>
              </a:spcBef>
              <a:buFont typeface="Arial" charset="0"/>
              <a:buNone/>
              <a:defRPr/>
            </a:pPr>
            <a:r>
              <a:rPr lang="en-US" sz="3200" dirty="0">
                <a:solidFill>
                  <a:srgbClr val="C00000"/>
                </a:solidFill>
                <a:latin typeface="Arial" pitchFamily="34" charset="0"/>
                <a:cs typeface="Arial" pitchFamily="34" charset="0"/>
              </a:rPr>
              <a:t>Part 4:  Using Earth for Planetary Comparisons</a:t>
            </a:r>
            <a:r>
              <a:rPr lang="en-US" sz="3200" i="1" dirty="0">
                <a:solidFill>
                  <a:srgbClr val="C00000"/>
                </a:solidFill>
                <a:latin typeface="Arial" pitchFamily="34" charset="0"/>
                <a:cs typeface="Arial" pitchFamily="34" charset="0"/>
              </a:rPr>
              <a:t> </a:t>
            </a:r>
            <a:endParaRPr lang="en-US" sz="3200" dirty="0">
              <a:solidFill>
                <a:srgbClr val="C00000"/>
              </a:solidFill>
              <a:latin typeface="Arial" pitchFamily="34" charset="0"/>
              <a:cs typeface="Arial" pitchFamily="34" charset="0"/>
            </a:endParaRPr>
          </a:p>
          <a:p>
            <a:pPr indent="-342900">
              <a:spcBef>
                <a:spcPct val="20000"/>
              </a:spcBef>
              <a:buFont typeface="Arial" charset="0"/>
              <a:buChar char="•"/>
              <a:defRPr/>
            </a:pPr>
            <a:endParaRPr lang="en-US" sz="2000" dirty="0">
              <a:latin typeface="+mn-lt"/>
            </a:endParaRPr>
          </a:p>
          <a:p>
            <a:pPr marL="342900" indent="-342900" algn="just">
              <a:spcBef>
                <a:spcPct val="20000"/>
              </a:spcBef>
              <a:buFont typeface="Arial" charset="0"/>
              <a:buNone/>
              <a:defRPr/>
            </a:pPr>
            <a:endParaRPr lang="en-US" dirty="0">
              <a:latin typeface="+mn-lt"/>
            </a:endParaRPr>
          </a:p>
          <a:p>
            <a:pPr marL="342900" indent="-342900" algn="just">
              <a:spcBef>
                <a:spcPct val="20000"/>
              </a:spcBef>
              <a:buFont typeface="Arial" charset="0"/>
              <a:buNone/>
              <a:defRPr/>
            </a:pPr>
            <a:endParaRPr lang="en-US" sz="2000" i="1" dirty="0">
              <a:latin typeface="+mn-lt"/>
            </a:endParaRPr>
          </a:p>
          <a:p>
            <a:pPr marL="342900" indent="-342900" algn="just">
              <a:spcBef>
                <a:spcPct val="20000"/>
              </a:spcBef>
              <a:buFont typeface="Arial" charset="0"/>
              <a:buNone/>
              <a:defRPr/>
            </a:pPr>
            <a:endParaRPr lang="en-US" sz="2000" i="1" dirty="0">
              <a:latin typeface="+mn-lt"/>
            </a:endParaRPr>
          </a:p>
        </p:txBody>
      </p:sp>
      <p:grpSp>
        <p:nvGrpSpPr>
          <p:cNvPr id="3" name="Group 15"/>
          <p:cNvGrpSpPr>
            <a:grpSpLocks/>
          </p:cNvGrpSpPr>
          <p:nvPr/>
        </p:nvGrpSpPr>
        <p:grpSpPr bwMode="auto">
          <a:xfrm>
            <a:off x="228600" y="1524000"/>
            <a:ext cx="8817429" cy="3429000"/>
            <a:chOff x="3066662" y="2353568"/>
            <a:chExt cx="5714536" cy="2222428"/>
          </a:xfrm>
        </p:grpSpPr>
        <p:pic>
          <p:nvPicPr>
            <p:cNvPr id="91144" name="Picture 1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91400" y="2353568"/>
              <a:ext cx="1389798" cy="2218432"/>
            </a:xfrm>
            <a:prstGeom prst="rect">
              <a:avLst/>
            </a:prstGeom>
            <a:noFill/>
            <a:ln w="9525">
              <a:noFill/>
              <a:miter lim="800000"/>
              <a:headEnd/>
              <a:tailEnd/>
            </a:ln>
          </p:spPr>
        </p:pic>
        <p:pic>
          <p:nvPicPr>
            <p:cNvPr id="91145" name="Picture 1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943600" y="2354051"/>
              <a:ext cx="1381493" cy="2221945"/>
            </a:xfrm>
            <a:prstGeom prst="rect">
              <a:avLst/>
            </a:prstGeom>
            <a:noFill/>
            <a:ln w="9525">
              <a:noFill/>
              <a:miter lim="800000"/>
              <a:headEnd/>
              <a:tailEnd/>
            </a:ln>
          </p:spPr>
        </p:pic>
        <p:pic>
          <p:nvPicPr>
            <p:cNvPr id="91146" name="Picture 1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494248" y="2362200"/>
              <a:ext cx="1374210" cy="2210231"/>
            </a:xfrm>
            <a:prstGeom prst="rect">
              <a:avLst/>
            </a:prstGeom>
            <a:noFill/>
            <a:ln w="9525">
              <a:noFill/>
              <a:miter lim="800000"/>
              <a:headEnd/>
              <a:tailEnd/>
            </a:ln>
          </p:spPr>
        </p:pic>
        <p:pic>
          <p:nvPicPr>
            <p:cNvPr id="91147" name="Picture 1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066662" y="2361768"/>
              <a:ext cx="1368984" cy="2210231"/>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33600" y="76200"/>
            <a:ext cx="5105400" cy="6629400"/>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29600" y="0"/>
            <a:ext cx="914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3588325" y="76200"/>
            <a:ext cx="5257800" cy="1052156"/>
            <a:chOff x="3588325" y="128650"/>
            <a:chExt cx="5257800" cy="1052156"/>
          </a:xfrm>
        </p:grpSpPr>
        <p:sp>
          <p:nvSpPr>
            <p:cNvPr id="5" name="TextBox 3"/>
            <p:cNvSpPr txBox="1">
              <a:spLocks noChangeArrowheads="1"/>
            </p:cNvSpPr>
            <p:nvPr/>
          </p:nvSpPr>
          <p:spPr bwMode="auto">
            <a:xfrm>
              <a:off x="3588325" y="128650"/>
              <a:ext cx="5257800" cy="769441"/>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Getting students actively involved with NASA exploration and </a:t>
              </a:r>
              <a:r>
                <a:rPr lang="en-US" sz="2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discovery.</a:t>
              </a:r>
              <a:endParaRPr lang="en-US" sz="2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6" name="TextBox 5"/>
            <p:cNvSpPr txBox="1"/>
            <p:nvPr/>
          </p:nvSpPr>
          <p:spPr>
            <a:xfrm>
              <a:off x="4267200" y="780696"/>
              <a:ext cx="4097597" cy="400110"/>
            </a:xfrm>
            <a:prstGeom prst="rect">
              <a:avLst/>
            </a:prstGeom>
            <a:noFill/>
          </p:spPr>
          <p:txBody>
            <a:bodyPr wrap="none" rtlCol="0">
              <a:spAutoFit/>
            </a:bodyPr>
            <a:lstStyle/>
            <a:p>
              <a:r>
                <a:rPr lang="en-US" sz="2000" i="1" dirty="0" smtClean="0"/>
                <a:t>http://ares.jsc.nasa.gov/ares/eeab/</a:t>
              </a:r>
              <a:endParaRPr lang="en-US" sz="2000" i="1" dirty="0"/>
            </a:p>
          </p:txBody>
        </p:sp>
      </p:grpSp>
      <p:grpSp>
        <p:nvGrpSpPr>
          <p:cNvPr id="4" name="Group 6"/>
          <p:cNvGrpSpPr/>
          <p:nvPr/>
        </p:nvGrpSpPr>
        <p:grpSpPr>
          <a:xfrm>
            <a:off x="38100" y="1143000"/>
            <a:ext cx="9024056" cy="2775365"/>
            <a:chOff x="38100" y="1090450"/>
            <a:chExt cx="9024056" cy="2775365"/>
          </a:xfrm>
        </p:grpSpPr>
        <p:sp>
          <p:nvSpPr>
            <p:cNvPr id="8" name="Rounded Rectangle 7"/>
            <p:cNvSpPr/>
            <p:nvPr/>
          </p:nvSpPr>
          <p:spPr>
            <a:xfrm>
              <a:off x="38100" y="1097215"/>
              <a:ext cx="9024056" cy="2768600"/>
            </a:xfrm>
            <a:prstGeom prst="roundRect">
              <a:avLst>
                <a:gd name="adj" fmla="val 7895"/>
              </a:avLst>
            </a:prstGeom>
            <a:solidFill>
              <a:schemeClr val="tx2">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047216" y="1350390"/>
              <a:ext cx="4868184" cy="2374900"/>
            </a:xfrm>
            <a:prstGeom prst="roundRect">
              <a:avLst>
                <a:gd name="adj" fmla="val 7062"/>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Rectangle 9"/>
            <p:cNvSpPr/>
            <p:nvPr/>
          </p:nvSpPr>
          <p:spPr>
            <a:xfrm>
              <a:off x="4349819" y="1521780"/>
              <a:ext cx="4174541" cy="400110"/>
            </a:xfrm>
            <a:prstGeom prst="rect">
              <a:avLst/>
            </a:prstGeom>
          </p:spPr>
          <p:txBody>
            <a:bodyPr wrap="none">
              <a:spAutoFit/>
            </a:bodyPr>
            <a:lstStyle/>
            <a:p>
              <a:pPr algn="ctr"/>
              <a:r>
                <a:rPr lang="en-US" sz="2000" b="1" dirty="0" smtClean="0">
                  <a:solidFill>
                    <a:schemeClr val="tx1">
                      <a:lumMod val="65000"/>
                      <a:lumOff val="35000"/>
                    </a:schemeClr>
                  </a:solidFill>
                  <a:latin typeface="Arial" pitchFamily="34" charset="0"/>
                  <a:cs typeface="Arial" pitchFamily="34" charset="0"/>
                </a:rPr>
                <a:t>Student Investigation Resources</a:t>
              </a:r>
            </a:p>
          </p:txBody>
        </p:sp>
        <p:pic>
          <p:nvPicPr>
            <p:cNvPr id="11"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53000" y="1936491"/>
              <a:ext cx="1600200" cy="1200149"/>
            </a:xfrm>
            <a:prstGeom prst="rect">
              <a:avLst/>
            </a:prstGeom>
            <a:ln>
              <a:solidFill>
                <a:schemeClr val="tx1"/>
              </a:solidFill>
            </a:ln>
            <a:effectLst>
              <a:outerShdw blurRad="292100" dist="139700" dir="2700000" algn="tl" rotWithShape="0">
                <a:srgbClr val="333333">
                  <a:alpha val="65000"/>
                </a:srgbClr>
              </a:outerShdw>
            </a:effectLst>
          </p:spPr>
        </p:pic>
        <p:pic>
          <p:nvPicPr>
            <p:cNvPr id="12" name="Picture 5" descr="POS_Circl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05600" y="1896491"/>
              <a:ext cx="1384300" cy="1316236"/>
            </a:xfrm>
            <a:prstGeom prst="rect">
              <a:avLst/>
            </a:prstGeom>
            <a:ln>
              <a:noFill/>
            </a:ln>
            <a:effectLst>
              <a:outerShdw blurRad="292100" dist="139700" dir="2700000" algn="tl" rotWithShape="0">
                <a:srgbClr val="333333">
                  <a:alpha val="65000"/>
                </a:srgbClr>
              </a:outerShdw>
            </a:effectLst>
          </p:spPr>
        </p:pic>
        <p:sp>
          <p:nvSpPr>
            <p:cNvPr id="13" name="Pentagon 12"/>
            <p:cNvSpPr/>
            <p:nvPr/>
          </p:nvSpPr>
          <p:spPr>
            <a:xfrm>
              <a:off x="3505200" y="1630615"/>
              <a:ext cx="685800" cy="1905000"/>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5"/>
            <p:cNvGrpSpPr/>
            <p:nvPr/>
          </p:nvGrpSpPr>
          <p:grpSpPr>
            <a:xfrm>
              <a:off x="143663" y="1090450"/>
              <a:ext cx="3666337" cy="2622965"/>
              <a:chOff x="296063" y="1021935"/>
              <a:chExt cx="3666337" cy="2622965"/>
            </a:xfrm>
          </p:grpSpPr>
          <p:sp>
            <p:nvSpPr>
              <p:cNvPr id="18" name="Rounded Rectangle 17"/>
              <p:cNvSpPr/>
              <p:nvPr/>
            </p:nvSpPr>
            <p:spPr>
              <a:xfrm>
                <a:off x="533400" y="1295400"/>
                <a:ext cx="3429000" cy="2349500"/>
              </a:xfrm>
              <a:prstGeom prst="roundRect">
                <a:avLst>
                  <a:gd name="adj" fmla="val 7062"/>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Rectangle 18"/>
              <p:cNvSpPr/>
              <p:nvPr/>
            </p:nvSpPr>
            <p:spPr>
              <a:xfrm>
                <a:off x="838200" y="1466790"/>
                <a:ext cx="2754408" cy="400110"/>
              </a:xfrm>
              <a:prstGeom prst="rect">
                <a:avLst/>
              </a:prstGeom>
            </p:spPr>
            <p:txBody>
              <a:bodyPr wrap="none">
                <a:spAutoFit/>
              </a:bodyPr>
              <a:lstStyle/>
              <a:p>
                <a:pPr algn="ctr"/>
                <a:r>
                  <a:rPr lang="en-US" sz="2000" b="1" dirty="0" smtClean="0">
                    <a:solidFill>
                      <a:schemeClr val="tx1">
                        <a:lumMod val="65000"/>
                        <a:lumOff val="35000"/>
                      </a:schemeClr>
                    </a:solidFill>
                    <a:latin typeface="Arial" pitchFamily="34" charset="0"/>
                    <a:cs typeface="Arial" pitchFamily="34" charset="0"/>
                  </a:rPr>
                  <a:t>Launchpad Activities</a:t>
                </a:r>
              </a:p>
            </p:txBody>
          </p:sp>
          <p:pic>
            <p:nvPicPr>
              <p:cNvPr id="20"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52600" y="1925391"/>
                <a:ext cx="899112" cy="1122609"/>
              </a:xfrm>
              <a:prstGeom prst="rect">
                <a:avLst/>
              </a:prstGeom>
              <a:ln>
                <a:solidFill>
                  <a:schemeClr val="tx1"/>
                </a:solidFill>
              </a:ln>
              <a:effectLst>
                <a:outerShdw blurRad="50800" dist="38100" dir="2700000" algn="tl" rotWithShape="0">
                  <a:prstClr val="black">
                    <a:alpha val="40000"/>
                  </a:prstClr>
                </a:outerShdw>
              </a:effectLst>
            </p:spPr>
          </p:pic>
          <p:pic>
            <p:nvPicPr>
              <p:cNvPr id="21"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2000" y="1925391"/>
                <a:ext cx="899854" cy="1122609"/>
              </a:xfrm>
              <a:prstGeom prst="rect">
                <a:avLst/>
              </a:prstGeom>
              <a:ln w="76200">
                <a:solidFill>
                  <a:srgbClr val="FF0000"/>
                </a:solidFill>
              </a:ln>
              <a:effectLst>
                <a:outerShdw blurRad="50800" dist="38100" dir="2700000" algn="tl" rotWithShape="0">
                  <a:prstClr val="black">
                    <a:alpha val="40000"/>
                  </a:prstClr>
                </a:outerShdw>
              </a:effectLst>
            </p:spPr>
          </p:pic>
          <p:pic>
            <p:nvPicPr>
              <p:cNvPr id="22"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743200" y="1925391"/>
                <a:ext cx="917519" cy="1122609"/>
              </a:xfrm>
              <a:prstGeom prst="rect">
                <a:avLst/>
              </a:prstGeom>
              <a:ln>
                <a:solidFill>
                  <a:schemeClr val="tx1"/>
                </a:solidFill>
              </a:ln>
              <a:effectLst>
                <a:outerShdw blurRad="50800" dist="38100" dir="2700000" algn="tl" rotWithShape="0">
                  <a:prstClr val="black">
                    <a:alpha val="40000"/>
                  </a:prstClr>
                </a:outerShdw>
              </a:effectLst>
            </p:spPr>
          </p:pic>
          <p:sp>
            <p:nvSpPr>
              <p:cNvPr id="23" name="Rectangle 22"/>
              <p:cNvSpPr/>
              <p:nvPr/>
            </p:nvSpPr>
            <p:spPr>
              <a:xfrm>
                <a:off x="296063" y="1021935"/>
                <a:ext cx="2406428" cy="461665"/>
              </a:xfrm>
              <a:prstGeom prst="rect">
                <a:avLst/>
              </a:prstGeom>
              <a:noFill/>
            </p:spPr>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Getting Started</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sp>
          <p:nvSpPr>
            <p:cNvPr id="15" name="Rectangle 14"/>
            <p:cNvSpPr/>
            <p:nvPr/>
          </p:nvSpPr>
          <p:spPr>
            <a:xfrm>
              <a:off x="533400" y="3180015"/>
              <a:ext cx="3124200" cy="523220"/>
            </a:xfrm>
            <a:prstGeom prst="rect">
              <a:avLst/>
            </a:prstGeom>
          </p:spPr>
          <p:txBody>
            <a:bodyPr wrap="square">
              <a:spAutoFit/>
            </a:bodyPr>
            <a:lstStyle/>
            <a:p>
              <a:pPr algn="ctr"/>
              <a:r>
                <a:rPr lang="en-US" sz="1400" dirty="0" smtClean="0">
                  <a:latin typeface="Arial" pitchFamily="34" charset="0"/>
                  <a:cs typeface="Arial" pitchFamily="34" charset="0"/>
                </a:rPr>
                <a:t>Standards-aligned, inquiry-based, hands-on activities.  </a:t>
              </a:r>
              <a:endParaRPr lang="en-US" sz="2000" b="1" dirty="0" smtClean="0">
                <a:solidFill>
                  <a:schemeClr val="tx1">
                    <a:lumMod val="65000"/>
                    <a:lumOff val="35000"/>
                  </a:schemeClr>
                </a:solidFill>
                <a:latin typeface="Arial" pitchFamily="34" charset="0"/>
                <a:cs typeface="Arial" pitchFamily="34" charset="0"/>
              </a:endParaRPr>
            </a:p>
          </p:txBody>
        </p:sp>
        <p:sp>
          <p:nvSpPr>
            <p:cNvPr id="16" name="Rectangle 15"/>
            <p:cNvSpPr/>
            <p:nvPr/>
          </p:nvSpPr>
          <p:spPr>
            <a:xfrm>
              <a:off x="4191000" y="3180015"/>
              <a:ext cx="4648200" cy="523220"/>
            </a:xfrm>
            <a:prstGeom prst="rect">
              <a:avLst/>
            </a:prstGeom>
          </p:spPr>
          <p:txBody>
            <a:bodyPr wrap="square">
              <a:spAutoFit/>
            </a:bodyPr>
            <a:lstStyle/>
            <a:p>
              <a:pPr algn="ctr"/>
              <a:r>
                <a:rPr lang="en-US" sz="1400" dirty="0" smtClean="0">
                  <a:latin typeface="Arial" pitchFamily="34" charset="0"/>
                  <a:cs typeface="Arial" pitchFamily="34" charset="0"/>
                </a:rPr>
                <a:t>Resources that help facilitate student-led investigations about Earth and/or planetary comparisons.</a:t>
              </a:r>
              <a:endParaRPr lang="en-US" sz="1400" dirty="0">
                <a:latin typeface="Arial" pitchFamily="34" charset="0"/>
                <a:cs typeface="Arial" pitchFamily="34" charset="0"/>
              </a:endParaRPr>
            </a:p>
          </p:txBody>
        </p:sp>
        <p:sp>
          <p:nvSpPr>
            <p:cNvPr id="17" name="Rectangle 11"/>
            <p:cNvSpPr/>
            <p:nvPr/>
          </p:nvSpPr>
          <p:spPr>
            <a:xfrm>
              <a:off x="3751177" y="1090450"/>
              <a:ext cx="4987263" cy="461665"/>
            </a:xfrm>
            <a:prstGeom prst="rect">
              <a:avLst/>
            </a:prstGeom>
            <a:noFill/>
          </p:spPr>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Modeling the Process of Science</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pic>
        <p:nvPicPr>
          <p:cNvPr id="24" name="Picture 2" descr="C:\Documents and Settings\Paige Graff\My Documents\DesktopWorking_09_18_2009\EEAB\EEB_ISS_2.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6200" y="39750"/>
            <a:ext cx="3543263" cy="1179450"/>
          </a:xfrm>
          <a:prstGeom prst="rect">
            <a:avLst/>
          </a:prstGeom>
          <a:ln>
            <a:noFill/>
          </a:ln>
          <a:effectLst>
            <a:outerShdw blurRad="50800" dist="38100" dir="2700000" algn="tl" rotWithShape="0">
              <a:prstClr val="black">
                <a:alpha val="40000"/>
              </a:prstClr>
            </a:outerShdw>
          </a:effectLst>
        </p:spPr>
      </p:pic>
      <p:grpSp>
        <p:nvGrpSpPr>
          <p:cNvPr id="14" name="Group 24"/>
          <p:cNvGrpSpPr/>
          <p:nvPr/>
        </p:nvGrpSpPr>
        <p:grpSpPr>
          <a:xfrm>
            <a:off x="76200" y="3729515"/>
            <a:ext cx="9046689" cy="2914335"/>
            <a:chOff x="76200" y="3729515"/>
            <a:chExt cx="9046689" cy="2914335"/>
          </a:xfrm>
        </p:grpSpPr>
        <p:sp>
          <p:nvSpPr>
            <p:cNvPr id="26" name="Rounded Rectangle 25"/>
            <p:cNvSpPr/>
            <p:nvPr/>
          </p:nvSpPr>
          <p:spPr>
            <a:xfrm>
              <a:off x="97399" y="4239327"/>
              <a:ext cx="8929053" cy="2402709"/>
            </a:xfrm>
            <a:prstGeom prst="roundRect">
              <a:avLst>
                <a:gd name="adj" fmla="val 7895"/>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entagon 26"/>
            <p:cNvSpPr/>
            <p:nvPr/>
          </p:nvSpPr>
          <p:spPr>
            <a:xfrm rot="16200000">
              <a:off x="6035414" y="2078077"/>
              <a:ext cx="914399" cy="4217276"/>
            </a:xfrm>
            <a:prstGeom prst="homePlate">
              <a:avLst>
                <a:gd name="adj" fmla="val 51732"/>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487174" y="4131681"/>
              <a:ext cx="3344184" cy="1208617"/>
            </a:xfrm>
            <a:prstGeom prst="roundRect">
              <a:avLst>
                <a:gd name="adj" fmla="val 7062"/>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0" name="Rectangle 29"/>
            <p:cNvSpPr/>
            <p:nvPr/>
          </p:nvSpPr>
          <p:spPr>
            <a:xfrm>
              <a:off x="4622823" y="4419600"/>
              <a:ext cx="2235177" cy="830997"/>
            </a:xfrm>
            <a:prstGeom prst="rect">
              <a:avLst/>
            </a:prstGeom>
          </p:spPr>
          <p:txBody>
            <a:bodyPr wrap="square">
              <a:spAutoFit/>
            </a:bodyPr>
            <a:lstStyle/>
            <a:p>
              <a:pPr algn="ctr"/>
              <a:r>
                <a:rPr lang="en-US" sz="2400" b="1" dirty="0">
                  <a:solidFill>
                    <a:schemeClr val="tx1">
                      <a:lumMod val="65000"/>
                      <a:lumOff val="35000"/>
                    </a:schemeClr>
                  </a:solidFill>
                  <a:latin typeface="Arial" pitchFamily="34" charset="0"/>
                  <a:cs typeface="Arial" pitchFamily="34" charset="0"/>
                </a:rPr>
                <a:t>Interacting w/ </a:t>
              </a:r>
              <a:r>
                <a:rPr lang="en-US" sz="2400" b="1" dirty="0" smtClean="0">
                  <a:solidFill>
                    <a:schemeClr val="tx1">
                      <a:lumMod val="65000"/>
                      <a:lumOff val="35000"/>
                    </a:schemeClr>
                  </a:solidFill>
                  <a:latin typeface="Arial" pitchFamily="34" charset="0"/>
                  <a:cs typeface="Arial" pitchFamily="34" charset="0"/>
                </a:rPr>
                <a:t>Scientists</a:t>
              </a:r>
              <a:endParaRPr lang="en-US" sz="2400" b="1" dirty="0">
                <a:solidFill>
                  <a:schemeClr val="tx1">
                    <a:lumMod val="65000"/>
                    <a:lumOff val="35000"/>
                  </a:schemeClr>
                </a:solidFill>
                <a:latin typeface="Arial" pitchFamily="34" charset="0"/>
                <a:cs typeface="Arial" pitchFamily="34" charset="0"/>
              </a:endParaRPr>
            </a:p>
          </p:txBody>
        </p:sp>
        <p:grpSp>
          <p:nvGrpSpPr>
            <p:cNvPr id="25" name="Group 30"/>
            <p:cNvGrpSpPr/>
            <p:nvPr/>
          </p:nvGrpSpPr>
          <p:grpSpPr>
            <a:xfrm>
              <a:off x="6847843" y="4129250"/>
              <a:ext cx="2275046" cy="2514600"/>
              <a:chOff x="225184" y="4358507"/>
              <a:chExt cx="2275046" cy="2514600"/>
            </a:xfrm>
          </p:grpSpPr>
          <p:sp>
            <p:nvSpPr>
              <p:cNvPr id="48" name="Rounded Rectangle 47"/>
              <p:cNvSpPr/>
              <p:nvPr/>
            </p:nvSpPr>
            <p:spPr>
              <a:xfrm>
                <a:off x="261469" y="4358507"/>
                <a:ext cx="2177952" cy="2514600"/>
              </a:xfrm>
              <a:prstGeom prst="roundRect">
                <a:avLst>
                  <a:gd name="adj" fmla="val 7062"/>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0" name="Rectangle 49"/>
              <p:cNvSpPr/>
              <p:nvPr/>
            </p:nvSpPr>
            <p:spPr>
              <a:xfrm>
                <a:off x="225184" y="4430486"/>
                <a:ext cx="2275046" cy="369332"/>
              </a:xfrm>
              <a:prstGeom prst="rect">
                <a:avLst/>
              </a:prstGeom>
            </p:spPr>
            <p:txBody>
              <a:bodyPr wrap="none">
                <a:spAutoFit/>
              </a:bodyPr>
              <a:lstStyle/>
              <a:p>
                <a:r>
                  <a:rPr lang="en-US" b="1" dirty="0" smtClean="0">
                    <a:solidFill>
                      <a:schemeClr val="tx1">
                        <a:lumMod val="65000"/>
                        <a:lumOff val="35000"/>
                      </a:schemeClr>
                    </a:solidFill>
                    <a:latin typeface="Arial" pitchFamily="34" charset="0"/>
                    <a:cs typeface="Arial" pitchFamily="34" charset="0"/>
                  </a:rPr>
                  <a:t>Educator Trainings</a:t>
                </a:r>
                <a:endParaRPr lang="en-US" b="1" dirty="0">
                  <a:solidFill>
                    <a:schemeClr val="tx1">
                      <a:lumMod val="65000"/>
                      <a:lumOff val="35000"/>
                    </a:schemeClr>
                  </a:solidFill>
                  <a:latin typeface="Arial" pitchFamily="34" charset="0"/>
                  <a:cs typeface="Arial" pitchFamily="34" charset="0"/>
                </a:endParaRPr>
              </a:p>
            </p:txBody>
          </p:sp>
        </p:grpSp>
        <p:sp>
          <p:nvSpPr>
            <p:cNvPr id="32" name="Rounded Rectangle 31"/>
            <p:cNvSpPr/>
            <p:nvPr/>
          </p:nvSpPr>
          <p:spPr>
            <a:xfrm>
              <a:off x="76200" y="5431012"/>
              <a:ext cx="3344184" cy="1208617"/>
            </a:xfrm>
            <a:prstGeom prst="roundRect">
              <a:avLst>
                <a:gd name="adj" fmla="val 7062"/>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3" name="Rounded Rectangle 32"/>
            <p:cNvSpPr/>
            <p:nvPr/>
          </p:nvSpPr>
          <p:spPr>
            <a:xfrm>
              <a:off x="3479704" y="5431012"/>
              <a:ext cx="3344184" cy="1208617"/>
            </a:xfrm>
            <a:prstGeom prst="roundRect">
              <a:avLst>
                <a:gd name="adj" fmla="val 7062"/>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5" name="Rectangle 34"/>
            <p:cNvSpPr/>
            <p:nvPr/>
          </p:nvSpPr>
          <p:spPr>
            <a:xfrm>
              <a:off x="1562290" y="5646003"/>
              <a:ext cx="1752600" cy="830997"/>
            </a:xfrm>
            <a:prstGeom prst="rect">
              <a:avLst/>
            </a:prstGeom>
          </p:spPr>
          <p:txBody>
            <a:bodyPr wrap="square">
              <a:spAutoFit/>
            </a:bodyPr>
            <a:lstStyle/>
            <a:p>
              <a:pPr algn="ctr"/>
              <a:r>
                <a:rPr lang="en-US" sz="2400" b="1" dirty="0">
                  <a:solidFill>
                    <a:schemeClr val="tx1">
                      <a:lumMod val="65000"/>
                      <a:lumOff val="35000"/>
                    </a:schemeClr>
                  </a:solidFill>
                  <a:latin typeface="Arial" pitchFamily="34" charset="0"/>
                  <a:cs typeface="Arial" pitchFamily="34" charset="0"/>
                </a:rPr>
                <a:t>Data Requests</a:t>
              </a:r>
            </a:p>
          </p:txBody>
        </p:sp>
        <p:pic>
          <p:nvPicPr>
            <p:cNvPr id="36" name="Picture 8"/>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945746" y="4572000"/>
              <a:ext cx="1741053" cy="1046705"/>
            </a:xfrm>
            <a:prstGeom prst="rect">
              <a:avLst/>
            </a:prstGeom>
            <a:noFill/>
            <a:ln w="9525">
              <a:noFill/>
              <a:miter lim="800000"/>
              <a:headEnd/>
              <a:tailEnd/>
            </a:ln>
          </p:spPr>
        </p:pic>
        <p:pic>
          <p:nvPicPr>
            <p:cNvPr id="37" name="Picture 14" descr="E:\DCIM\100CANON\IMG_0309.JPG"/>
            <p:cNvPicPr>
              <a:picLocks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604068" y="5562600"/>
              <a:ext cx="1322880" cy="985094"/>
            </a:xfrm>
            <a:prstGeom prst="rect">
              <a:avLst/>
            </a:prstGeom>
            <a:noFill/>
            <a:ln>
              <a:noFill/>
            </a:ln>
            <a:effectLst>
              <a:outerShdw blurRad="63500" sx="102000" sy="102000" algn="ctr" rotWithShape="0">
                <a:prstClr val="black">
                  <a:alpha val="40000"/>
                </a:prstClr>
              </a:outerShdw>
            </a:effectLst>
          </p:spPr>
        </p:pic>
        <p:pic>
          <p:nvPicPr>
            <p:cNvPr id="38" name="Picture 32" descr="Picture8.jpg"/>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3568604" y="4343400"/>
              <a:ext cx="1079596" cy="881369"/>
            </a:xfrm>
            <a:prstGeom prst="rect">
              <a:avLst/>
            </a:prstGeom>
            <a:ln>
              <a:noFill/>
            </a:ln>
            <a:effectLst>
              <a:outerShdw blurRad="292100" dist="139700" dir="2700000" algn="tl" rotWithShape="0">
                <a:srgbClr val="333333">
                  <a:alpha val="65000"/>
                </a:srgbClr>
              </a:outerShdw>
            </a:effectLst>
          </p:spPr>
        </p:pic>
        <p:pic>
          <p:nvPicPr>
            <p:cNvPr id="3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7604" y="5541137"/>
              <a:ext cx="1250196" cy="1012063"/>
            </a:xfrm>
            <a:prstGeom prst="rect">
              <a:avLst/>
            </a:prstGeom>
            <a:ln>
              <a:noFill/>
            </a:ln>
            <a:effectLst>
              <a:outerShdw blurRad="292100" dist="139700" dir="2700000" algn="tl" rotWithShape="0">
                <a:srgbClr val="333333">
                  <a:alpha val="65000"/>
                </a:srgbClr>
              </a:outerShdw>
            </a:effectLst>
          </p:spPr>
        </p:pic>
        <p:pic>
          <p:nvPicPr>
            <p:cNvPr id="40" name="Picture 3"/>
            <p:cNvPicPr>
              <a:picLocks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3549868" y="5562600"/>
              <a:ext cx="1143000" cy="951622"/>
            </a:xfrm>
            <a:prstGeom prst="rect">
              <a:avLst/>
            </a:prstGeom>
            <a:ln>
              <a:noFill/>
            </a:ln>
            <a:effectLst>
              <a:outerShdw blurRad="292100" dist="139700" dir="2700000" algn="tl" rotWithShape="0">
                <a:srgbClr val="333333">
                  <a:alpha val="65000"/>
                </a:srgbClr>
              </a:outerShdw>
            </a:effectLst>
          </p:spPr>
        </p:pic>
        <p:sp>
          <p:nvSpPr>
            <p:cNvPr id="41" name="Rounded Rectangle 40"/>
            <p:cNvSpPr/>
            <p:nvPr/>
          </p:nvSpPr>
          <p:spPr>
            <a:xfrm>
              <a:off x="83693" y="4131681"/>
              <a:ext cx="3344184" cy="1208617"/>
            </a:xfrm>
            <a:prstGeom prst="roundRect">
              <a:avLst>
                <a:gd name="adj" fmla="val 7062"/>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43" name="Picture 2"/>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327402" y="4326312"/>
              <a:ext cx="990600" cy="931488"/>
            </a:xfrm>
            <a:prstGeom prst="rect">
              <a:avLst/>
            </a:prstGeom>
            <a:ln>
              <a:noFill/>
            </a:ln>
            <a:effectLst>
              <a:outerShdw blurRad="292100" dist="139700" dir="2700000" algn="tl" rotWithShape="0">
                <a:srgbClr val="333333">
                  <a:alpha val="65000"/>
                </a:srgbClr>
              </a:outerShdw>
            </a:effectLst>
          </p:spPr>
        </p:pic>
        <p:sp>
          <p:nvSpPr>
            <p:cNvPr id="44" name="Rectangle 43"/>
            <p:cNvSpPr/>
            <p:nvPr/>
          </p:nvSpPr>
          <p:spPr>
            <a:xfrm>
              <a:off x="1555913" y="4419600"/>
              <a:ext cx="1765355" cy="830997"/>
            </a:xfrm>
            <a:prstGeom prst="rect">
              <a:avLst/>
            </a:prstGeom>
          </p:spPr>
          <p:txBody>
            <a:bodyPr wrap="none">
              <a:spAutoFit/>
            </a:bodyPr>
            <a:lstStyle/>
            <a:p>
              <a:pPr algn="ctr"/>
              <a:r>
                <a:rPr lang="en-US" sz="2400" b="1" dirty="0">
                  <a:solidFill>
                    <a:schemeClr val="tx1">
                      <a:lumMod val="65000"/>
                      <a:lumOff val="35000"/>
                    </a:schemeClr>
                  </a:solidFill>
                  <a:latin typeface="Arial" pitchFamily="34" charset="0"/>
                  <a:cs typeface="Arial" pitchFamily="34" charset="0"/>
                </a:rPr>
                <a:t>Team Wiki </a:t>
              </a:r>
              <a:endParaRPr lang="en-US" sz="2400" b="1" dirty="0" smtClean="0">
                <a:solidFill>
                  <a:schemeClr val="tx1">
                    <a:lumMod val="65000"/>
                    <a:lumOff val="35000"/>
                  </a:schemeClr>
                </a:solidFill>
                <a:latin typeface="Arial" pitchFamily="34" charset="0"/>
                <a:cs typeface="Arial" pitchFamily="34" charset="0"/>
              </a:endParaRPr>
            </a:p>
            <a:p>
              <a:pPr algn="ctr"/>
              <a:r>
                <a:rPr lang="en-US" sz="2400" b="1" dirty="0" smtClean="0">
                  <a:solidFill>
                    <a:schemeClr val="tx1">
                      <a:lumMod val="65000"/>
                      <a:lumOff val="35000"/>
                    </a:schemeClr>
                  </a:solidFill>
                  <a:latin typeface="Arial" pitchFamily="34" charset="0"/>
                  <a:cs typeface="Arial" pitchFamily="34" charset="0"/>
                </a:rPr>
                <a:t>Pages</a:t>
              </a:r>
              <a:endParaRPr lang="en-US" sz="2400" b="1" dirty="0">
                <a:solidFill>
                  <a:schemeClr val="tx1">
                    <a:lumMod val="65000"/>
                    <a:lumOff val="35000"/>
                  </a:schemeClr>
                </a:solidFill>
                <a:latin typeface="Arial" pitchFamily="34" charset="0"/>
                <a:cs typeface="Arial" pitchFamily="34" charset="0"/>
              </a:endParaRPr>
            </a:p>
          </p:txBody>
        </p:sp>
        <p:sp>
          <p:nvSpPr>
            <p:cNvPr id="45" name="Rectangle 44"/>
            <p:cNvSpPr/>
            <p:nvPr/>
          </p:nvSpPr>
          <p:spPr>
            <a:xfrm>
              <a:off x="76200" y="3850957"/>
              <a:ext cx="4503156" cy="492443"/>
            </a:xfrm>
            <a:prstGeom prst="rect">
              <a:avLst/>
            </a:prstGeom>
            <a:noFill/>
          </p:spPr>
          <p:txBody>
            <a:bodyPr wrap="none" lIns="91440" tIns="45720" rIns="91440" bIns="45720">
              <a:spAutoFit/>
            </a:bodyPr>
            <a:lstStyle/>
            <a:p>
              <a:pPr algn="ctr"/>
              <a:r>
                <a:rPr lang="en-US" sz="2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Supplemental Components</a:t>
              </a:r>
              <a:endParaRPr lang="en-US" sz="2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7" name="Rectangle 46"/>
            <p:cNvSpPr/>
            <p:nvPr/>
          </p:nvSpPr>
          <p:spPr>
            <a:xfrm>
              <a:off x="4648200" y="5646003"/>
              <a:ext cx="2209800" cy="830997"/>
            </a:xfrm>
            <a:prstGeom prst="rect">
              <a:avLst/>
            </a:prstGeom>
          </p:spPr>
          <p:txBody>
            <a:bodyPr wrap="square">
              <a:spAutoFit/>
            </a:bodyPr>
            <a:lstStyle/>
            <a:p>
              <a:pPr algn="ctr"/>
              <a:r>
                <a:rPr lang="en-US" sz="2400" b="1" dirty="0">
                  <a:solidFill>
                    <a:schemeClr val="tx1">
                      <a:lumMod val="65000"/>
                      <a:lumOff val="35000"/>
                    </a:schemeClr>
                  </a:solidFill>
                  <a:latin typeface="Arial" pitchFamily="34" charset="0"/>
                  <a:cs typeface="Arial" pitchFamily="34" charset="0"/>
                </a:rPr>
                <a:t>Team </a:t>
              </a:r>
              <a:r>
                <a:rPr lang="en-US" sz="2400" b="1" dirty="0" smtClean="0">
                  <a:solidFill>
                    <a:schemeClr val="tx1">
                      <a:lumMod val="65000"/>
                      <a:lumOff val="35000"/>
                    </a:schemeClr>
                  </a:solidFill>
                  <a:latin typeface="Arial" pitchFamily="34" charset="0"/>
                  <a:cs typeface="Arial" pitchFamily="34" charset="0"/>
                </a:rPr>
                <a:t>Presentations</a:t>
              </a:r>
              <a:endParaRPr lang="en-US" sz="2400" b="1" dirty="0">
                <a:solidFill>
                  <a:schemeClr val="tx1">
                    <a:lumMod val="65000"/>
                    <a:lumOff val="35000"/>
                  </a:schemeClr>
                </a:solidFill>
                <a:latin typeface="Arial" pitchFamily="34" charset="0"/>
                <a:cs typeface="Arial" pitchFamily="34" charset="0"/>
              </a:endParaRPr>
            </a:p>
          </p:txBody>
        </p:sp>
      </p:grpSp>
    </p:spTree>
    <p:extLst>
      <p:ext uri="{BB962C8B-B14F-4D97-AF65-F5344CB8AC3E}">
        <p14:creationId xmlns:p14="http://schemas.microsoft.com/office/powerpoint/2010/main" val="32962019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29600" y="0"/>
            <a:ext cx="914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3588325" y="76200"/>
            <a:ext cx="5257800" cy="1052156"/>
            <a:chOff x="3588325" y="128650"/>
            <a:chExt cx="5257800" cy="1052156"/>
          </a:xfrm>
        </p:grpSpPr>
        <p:sp>
          <p:nvSpPr>
            <p:cNvPr id="5" name="TextBox 3"/>
            <p:cNvSpPr txBox="1">
              <a:spLocks noChangeArrowheads="1"/>
            </p:cNvSpPr>
            <p:nvPr/>
          </p:nvSpPr>
          <p:spPr bwMode="auto">
            <a:xfrm>
              <a:off x="3588325" y="128650"/>
              <a:ext cx="5257800" cy="769441"/>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Getting students actively involved with NASA exploration and </a:t>
              </a:r>
              <a:r>
                <a:rPr lang="en-US" sz="2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discovery.</a:t>
              </a:r>
              <a:endParaRPr lang="en-US" sz="2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6" name="TextBox 5"/>
            <p:cNvSpPr txBox="1"/>
            <p:nvPr/>
          </p:nvSpPr>
          <p:spPr>
            <a:xfrm>
              <a:off x="4267200" y="780696"/>
              <a:ext cx="4097597" cy="400110"/>
            </a:xfrm>
            <a:prstGeom prst="rect">
              <a:avLst/>
            </a:prstGeom>
            <a:noFill/>
          </p:spPr>
          <p:txBody>
            <a:bodyPr wrap="none" rtlCol="0">
              <a:spAutoFit/>
            </a:bodyPr>
            <a:lstStyle/>
            <a:p>
              <a:r>
                <a:rPr lang="en-US" sz="2000" i="1" dirty="0" smtClean="0"/>
                <a:t>http://ares.jsc.nasa.gov/ares/eeab/</a:t>
              </a:r>
              <a:endParaRPr lang="en-US" sz="2000" i="1" dirty="0"/>
            </a:p>
          </p:txBody>
        </p:sp>
      </p:grpSp>
      <p:grpSp>
        <p:nvGrpSpPr>
          <p:cNvPr id="4" name="Group 6"/>
          <p:cNvGrpSpPr/>
          <p:nvPr/>
        </p:nvGrpSpPr>
        <p:grpSpPr>
          <a:xfrm>
            <a:off x="38100" y="1143000"/>
            <a:ext cx="9024056" cy="2775365"/>
            <a:chOff x="38100" y="1090450"/>
            <a:chExt cx="9024056" cy="2775365"/>
          </a:xfrm>
        </p:grpSpPr>
        <p:sp>
          <p:nvSpPr>
            <p:cNvPr id="8" name="Rounded Rectangle 7"/>
            <p:cNvSpPr/>
            <p:nvPr/>
          </p:nvSpPr>
          <p:spPr>
            <a:xfrm>
              <a:off x="38100" y="1097215"/>
              <a:ext cx="9024056" cy="2768600"/>
            </a:xfrm>
            <a:prstGeom prst="roundRect">
              <a:avLst>
                <a:gd name="adj" fmla="val 7895"/>
              </a:avLst>
            </a:prstGeom>
            <a:solidFill>
              <a:schemeClr val="tx2">
                <a:lumMod val="20000"/>
                <a:lumOff val="80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047216" y="1350390"/>
              <a:ext cx="4868184" cy="2374900"/>
            </a:xfrm>
            <a:prstGeom prst="roundRect">
              <a:avLst>
                <a:gd name="adj" fmla="val 7062"/>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Rectangle 9"/>
            <p:cNvSpPr/>
            <p:nvPr/>
          </p:nvSpPr>
          <p:spPr>
            <a:xfrm>
              <a:off x="4349819" y="1521780"/>
              <a:ext cx="4174541" cy="400110"/>
            </a:xfrm>
            <a:prstGeom prst="rect">
              <a:avLst/>
            </a:prstGeom>
          </p:spPr>
          <p:txBody>
            <a:bodyPr wrap="none">
              <a:spAutoFit/>
            </a:bodyPr>
            <a:lstStyle/>
            <a:p>
              <a:pPr algn="ctr"/>
              <a:r>
                <a:rPr lang="en-US" sz="2000" b="1" dirty="0" smtClean="0">
                  <a:solidFill>
                    <a:schemeClr val="tx1">
                      <a:lumMod val="65000"/>
                      <a:lumOff val="35000"/>
                    </a:schemeClr>
                  </a:solidFill>
                  <a:latin typeface="Arial" pitchFamily="34" charset="0"/>
                  <a:cs typeface="Arial" pitchFamily="34" charset="0"/>
                </a:rPr>
                <a:t>Student Investigation Resources</a:t>
              </a:r>
            </a:p>
          </p:txBody>
        </p:sp>
        <p:pic>
          <p:nvPicPr>
            <p:cNvPr id="11"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53000" y="1936491"/>
              <a:ext cx="1600200" cy="1200149"/>
            </a:xfrm>
            <a:prstGeom prst="rect">
              <a:avLst/>
            </a:prstGeom>
            <a:ln>
              <a:solidFill>
                <a:schemeClr val="tx1"/>
              </a:solidFill>
            </a:ln>
            <a:effectLst>
              <a:outerShdw blurRad="292100" dist="139700" dir="2700000" algn="tl" rotWithShape="0">
                <a:srgbClr val="333333">
                  <a:alpha val="65000"/>
                </a:srgbClr>
              </a:outerShdw>
            </a:effectLst>
          </p:spPr>
        </p:pic>
        <p:pic>
          <p:nvPicPr>
            <p:cNvPr id="12" name="Picture 5" descr="POS_Circl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05600" y="1896491"/>
              <a:ext cx="1384300" cy="1316236"/>
            </a:xfrm>
            <a:prstGeom prst="rect">
              <a:avLst/>
            </a:prstGeom>
            <a:ln>
              <a:noFill/>
            </a:ln>
            <a:effectLst>
              <a:outerShdw blurRad="292100" dist="139700" dir="2700000" algn="tl" rotWithShape="0">
                <a:srgbClr val="333333">
                  <a:alpha val="65000"/>
                </a:srgbClr>
              </a:outerShdw>
            </a:effectLst>
          </p:spPr>
        </p:pic>
        <p:sp>
          <p:nvSpPr>
            <p:cNvPr id="13" name="Pentagon 12"/>
            <p:cNvSpPr/>
            <p:nvPr/>
          </p:nvSpPr>
          <p:spPr>
            <a:xfrm>
              <a:off x="3505200" y="1630615"/>
              <a:ext cx="685800" cy="1905000"/>
            </a:xfrm>
            <a:prstGeom prst="homePlat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5"/>
            <p:cNvGrpSpPr/>
            <p:nvPr/>
          </p:nvGrpSpPr>
          <p:grpSpPr>
            <a:xfrm>
              <a:off x="143663" y="1090450"/>
              <a:ext cx="3666337" cy="2622965"/>
              <a:chOff x="296063" y="1021935"/>
              <a:chExt cx="3666337" cy="2622965"/>
            </a:xfrm>
          </p:grpSpPr>
          <p:sp>
            <p:nvSpPr>
              <p:cNvPr id="18" name="Rounded Rectangle 17"/>
              <p:cNvSpPr/>
              <p:nvPr/>
            </p:nvSpPr>
            <p:spPr>
              <a:xfrm>
                <a:off x="533400" y="1295400"/>
                <a:ext cx="3429000" cy="2349500"/>
              </a:xfrm>
              <a:prstGeom prst="roundRect">
                <a:avLst>
                  <a:gd name="adj" fmla="val 7062"/>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Rectangle 18"/>
              <p:cNvSpPr/>
              <p:nvPr/>
            </p:nvSpPr>
            <p:spPr>
              <a:xfrm>
                <a:off x="838200" y="1466790"/>
                <a:ext cx="2754408" cy="400110"/>
              </a:xfrm>
              <a:prstGeom prst="rect">
                <a:avLst/>
              </a:prstGeom>
            </p:spPr>
            <p:txBody>
              <a:bodyPr wrap="none">
                <a:spAutoFit/>
              </a:bodyPr>
              <a:lstStyle/>
              <a:p>
                <a:pPr algn="ctr"/>
                <a:r>
                  <a:rPr lang="en-US" sz="2000" b="1" dirty="0" smtClean="0">
                    <a:solidFill>
                      <a:schemeClr val="tx1">
                        <a:lumMod val="65000"/>
                        <a:lumOff val="35000"/>
                      </a:schemeClr>
                    </a:solidFill>
                    <a:latin typeface="Arial" pitchFamily="34" charset="0"/>
                    <a:cs typeface="Arial" pitchFamily="34" charset="0"/>
                  </a:rPr>
                  <a:t>Launchpad Activities</a:t>
                </a:r>
              </a:p>
            </p:txBody>
          </p:sp>
          <p:pic>
            <p:nvPicPr>
              <p:cNvPr id="20"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52600" y="1925391"/>
                <a:ext cx="899112" cy="1122609"/>
              </a:xfrm>
              <a:prstGeom prst="rect">
                <a:avLst/>
              </a:prstGeom>
              <a:ln w="88900" cap="sq" cmpd="thickThin">
                <a:noFill/>
                <a:prstDash val="solid"/>
                <a:miter lim="800000"/>
              </a:ln>
              <a:effectLst>
                <a:innerShdw blurRad="76200">
                  <a:srgbClr val="000000"/>
                </a:innerShdw>
              </a:effectLst>
            </p:spPr>
          </p:pic>
          <p:pic>
            <p:nvPicPr>
              <p:cNvPr id="21"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2000" y="1925391"/>
                <a:ext cx="899854" cy="1122609"/>
              </a:xfrm>
              <a:prstGeom prst="rect">
                <a:avLst/>
              </a:prstGeom>
              <a:ln w="88900" cap="sq" cmpd="thickThin">
                <a:solidFill>
                  <a:srgbClr val="FF0000"/>
                </a:solidFill>
                <a:prstDash val="solid"/>
                <a:miter lim="800000"/>
              </a:ln>
              <a:effectLst>
                <a:innerShdw blurRad="76200">
                  <a:srgbClr val="000000"/>
                </a:innerShdw>
              </a:effectLst>
            </p:spPr>
          </p:pic>
          <p:pic>
            <p:nvPicPr>
              <p:cNvPr id="22"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743200" y="1925391"/>
                <a:ext cx="917519" cy="1122609"/>
              </a:xfrm>
              <a:prstGeom prst="rect">
                <a:avLst/>
              </a:prstGeom>
              <a:ln>
                <a:solidFill>
                  <a:schemeClr val="tx1"/>
                </a:solidFill>
              </a:ln>
              <a:effectLst>
                <a:outerShdw blurRad="50800" dist="38100" dir="2700000" algn="tl" rotWithShape="0">
                  <a:prstClr val="black">
                    <a:alpha val="40000"/>
                  </a:prstClr>
                </a:outerShdw>
              </a:effectLst>
            </p:spPr>
          </p:pic>
          <p:sp>
            <p:nvSpPr>
              <p:cNvPr id="23" name="Rectangle 22"/>
              <p:cNvSpPr/>
              <p:nvPr/>
            </p:nvSpPr>
            <p:spPr>
              <a:xfrm>
                <a:off x="296063" y="1021935"/>
                <a:ext cx="2406428" cy="461665"/>
              </a:xfrm>
              <a:prstGeom prst="rect">
                <a:avLst/>
              </a:prstGeom>
              <a:noFill/>
            </p:spPr>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Getting Started</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sp>
          <p:nvSpPr>
            <p:cNvPr id="15" name="Rectangle 14"/>
            <p:cNvSpPr/>
            <p:nvPr/>
          </p:nvSpPr>
          <p:spPr>
            <a:xfrm>
              <a:off x="533400" y="3180015"/>
              <a:ext cx="3124200" cy="523220"/>
            </a:xfrm>
            <a:prstGeom prst="rect">
              <a:avLst/>
            </a:prstGeom>
          </p:spPr>
          <p:txBody>
            <a:bodyPr wrap="square">
              <a:spAutoFit/>
            </a:bodyPr>
            <a:lstStyle/>
            <a:p>
              <a:pPr algn="ctr"/>
              <a:r>
                <a:rPr lang="en-US" sz="1400" dirty="0" smtClean="0">
                  <a:latin typeface="Arial" pitchFamily="34" charset="0"/>
                  <a:cs typeface="Arial" pitchFamily="34" charset="0"/>
                </a:rPr>
                <a:t>Standards-aligned, inquiry-based, hands-on activities.  </a:t>
              </a:r>
              <a:endParaRPr lang="en-US" sz="2000" b="1" dirty="0" smtClean="0">
                <a:solidFill>
                  <a:schemeClr val="tx1">
                    <a:lumMod val="65000"/>
                    <a:lumOff val="35000"/>
                  </a:schemeClr>
                </a:solidFill>
                <a:latin typeface="Arial" pitchFamily="34" charset="0"/>
                <a:cs typeface="Arial" pitchFamily="34" charset="0"/>
              </a:endParaRPr>
            </a:p>
          </p:txBody>
        </p:sp>
        <p:sp>
          <p:nvSpPr>
            <p:cNvPr id="16" name="Rectangle 15"/>
            <p:cNvSpPr/>
            <p:nvPr/>
          </p:nvSpPr>
          <p:spPr>
            <a:xfrm>
              <a:off x="4191000" y="3180015"/>
              <a:ext cx="4648200" cy="523220"/>
            </a:xfrm>
            <a:prstGeom prst="rect">
              <a:avLst/>
            </a:prstGeom>
          </p:spPr>
          <p:txBody>
            <a:bodyPr wrap="square">
              <a:spAutoFit/>
            </a:bodyPr>
            <a:lstStyle/>
            <a:p>
              <a:pPr algn="ctr"/>
              <a:r>
                <a:rPr lang="en-US" sz="1400" dirty="0" smtClean="0">
                  <a:latin typeface="Arial" pitchFamily="34" charset="0"/>
                  <a:cs typeface="Arial" pitchFamily="34" charset="0"/>
                </a:rPr>
                <a:t>Resources that help facilitate student-led investigations about Earth and/or planetary comparisons.</a:t>
              </a:r>
              <a:endParaRPr lang="en-US" sz="1400" dirty="0">
                <a:latin typeface="Arial" pitchFamily="34" charset="0"/>
                <a:cs typeface="Arial" pitchFamily="34" charset="0"/>
              </a:endParaRPr>
            </a:p>
          </p:txBody>
        </p:sp>
        <p:sp>
          <p:nvSpPr>
            <p:cNvPr id="17" name="Rectangle 11"/>
            <p:cNvSpPr/>
            <p:nvPr/>
          </p:nvSpPr>
          <p:spPr>
            <a:xfrm>
              <a:off x="3751177" y="1090450"/>
              <a:ext cx="4987263" cy="461665"/>
            </a:xfrm>
            <a:prstGeom prst="rect">
              <a:avLst/>
            </a:prstGeom>
            <a:noFill/>
          </p:spPr>
          <p:txBody>
            <a:bodyPr wrap="none" lIns="91440" tIns="45720" rIns="91440" bIns="45720">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Modeling the Process of Science</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pic>
        <p:nvPicPr>
          <p:cNvPr id="24" name="Picture 2" descr="C:\Documents and Settings\Paige Graff\My Documents\DesktopWorking_09_18_2009\EEAB\EEB_ISS_2.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6200" y="39750"/>
            <a:ext cx="3543263" cy="1179450"/>
          </a:xfrm>
          <a:prstGeom prst="rect">
            <a:avLst/>
          </a:prstGeom>
          <a:ln>
            <a:noFill/>
          </a:ln>
          <a:effectLst>
            <a:outerShdw blurRad="50800" dist="38100" dir="2700000" algn="tl" rotWithShape="0">
              <a:prstClr val="black">
                <a:alpha val="40000"/>
              </a:prstClr>
            </a:outerShdw>
          </a:effectLst>
        </p:spPr>
      </p:pic>
      <p:grpSp>
        <p:nvGrpSpPr>
          <p:cNvPr id="14" name="Group 24"/>
          <p:cNvGrpSpPr/>
          <p:nvPr/>
        </p:nvGrpSpPr>
        <p:grpSpPr>
          <a:xfrm>
            <a:off x="76200" y="3729515"/>
            <a:ext cx="9046689" cy="2914335"/>
            <a:chOff x="76200" y="3729515"/>
            <a:chExt cx="9046689" cy="2914335"/>
          </a:xfrm>
        </p:grpSpPr>
        <p:sp>
          <p:nvSpPr>
            <p:cNvPr id="26" name="Rounded Rectangle 25"/>
            <p:cNvSpPr/>
            <p:nvPr/>
          </p:nvSpPr>
          <p:spPr>
            <a:xfrm>
              <a:off x="97399" y="4239327"/>
              <a:ext cx="8929053" cy="2402709"/>
            </a:xfrm>
            <a:prstGeom prst="roundRect">
              <a:avLst>
                <a:gd name="adj" fmla="val 7895"/>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entagon 26"/>
            <p:cNvSpPr/>
            <p:nvPr/>
          </p:nvSpPr>
          <p:spPr>
            <a:xfrm rot="16200000">
              <a:off x="6035414" y="2078077"/>
              <a:ext cx="914399" cy="4217276"/>
            </a:xfrm>
            <a:prstGeom prst="homePlate">
              <a:avLst>
                <a:gd name="adj" fmla="val 51732"/>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487174" y="4131681"/>
              <a:ext cx="3344184" cy="1208617"/>
            </a:xfrm>
            <a:prstGeom prst="roundRect">
              <a:avLst>
                <a:gd name="adj" fmla="val 7062"/>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0" name="Rectangle 29"/>
            <p:cNvSpPr/>
            <p:nvPr/>
          </p:nvSpPr>
          <p:spPr>
            <a:xfrm>
              <a:off x="4622823" y="4419600"/>
              <a:ext cx="2235177" cy="830997"/>
            </a:xfrm>
            <a:prstGeom prst="rect">
              <a:avLst/>
            </a:prstGeom>
          </p:spPr>
          <p:txBody>
            <a:bodyPr wrap="square">
              <a:spAutoFit/>
            </a:bodyPr>
            <a:lstStyle/>
            <a:p>
              <a:pPr algn="ctr"/>
              <a:r>
                <a:rPr lang="en-US" sz="2400" b="1" dirty="0">
                  <a:solidFill>
                    <a:schemeClr val="tx1">
                      <a:lumMod val="65000"/>
                      <a:lumOff val="35000"/>
                    </a:schemeClr>
                  </a:solidFill>
                  <a:latin typeface="Arial" pitchFamily="34" charset="0"/>
                  <a:cs typeface="Arial" pitchFamily="34" charset="0"/>
                </a:rPr>
                <a:t>Interacting w/ </a:t>
              </a:r>
              <a:r>
                <a:rPr lang="en-US" sz="2400" b="1" dirty="0" smtClean="0">
                  <a:solidFill>
                    <a:schemeClr val="tx1">
                      <a:lumMod val="65000"/>
                      <a:lumOff val="35000"/>
                    </a:schemeClr>
                  </a:solidFill>
                  <a:latin typeface="Arial" pitchFamily="34" charset="0"/>
                  <a:cs typeface="Arial" pitchFamily="34" charset="0"/>
                </a:rPr>
                <a:t>Scientists</a:t>
              </a:r>
              <a:endParaRPr lang="en-US" sz="2400" b="1" dirty="0">
                <a:solidFill>
                  <a:schemeClr val="tx1">
                    <a:lumMod val="65000"/>
                    <a:lumOff val="35000"/>
                  </a:schemeClr>
                </a:solidFill>
                <a:latin typeface="Arial" pitchFamily="34" charset="0"/>
                <a:cs typeface="Arial" pitchFamily="34" charset="0"/>
              </a:endParaRPr>
            </a:p>
          </p:txBody>
        </p:sp>
        <p:grpSp>
          <p:nvGrpSpPr>
            <p:cNvPr id="25" name="Group 30"/>
            <p:cNvGrpSpPr/>
            <p:nvPr/>
          </p:nvGrpSpPr>
          <p:grpSpPr>
            <a:xfrm>
              <a:off x="6847843" y="4129250"/>
              <a:ext cx="2275046" cy="2514600"/>
              <a:chOff x="225184" y="4358507"/>
              <a:chExt cx="2275046" cy="2514600"/>
            </a:xfrm>
          </p:grpSpPr>
          <p:sp>
            <p:nvSpPr>
              <p:cNvPr id="48" name="Rounded Rectangle 47"/>
              <p:cNvSpPr/>
              <p:nvPr/>
            </p:nvSpPr>
            <p:spPr>
              <a:xfrm>
                <a:off x="261469" y="4358507"/>
                <a:ext cx="2177952" cy="2514600"/>
              </a:xfrm>
              <a:prstGeom prst="roundRect">
                <a:avLst>
                  <a:gd name="adj" fmla="val 7062"/>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0" name="Rectangle 49"/>
              <p:cNvSpPr/>
              <p:nvPr/>
            </p:nvSpPr>
            <p:spPr>
              <a:xfrm>
                <a:off x="225184" y="4430486"/>
                <a:ext cx="2275046" cy="369332"/>
              </a:xfrm>
              <a:prstGeom prst="rect">
                <a:avLst/>
              </a:prstGeom>
            </p:spPr>
            <p:txBody>
              <a:bodyPr wrap="none">
                <a:spAutoFit/>
              </a:bodyPr>
              <a:lstStyle/>
              <a:p>
                <a:r>
                  <a:rPr lang="en-US" b="1" dirty="0" smtClean="0">
                    <a:solidFill>
                      <a:schemeClr val="tx1">
                        <a:lumMod val="65000"/>
                        <a:lumOff val="35000"/>
                      </a:schemeClr>
                    </a:solidFill>
                    <a:latin typeface="Arial" pitchFamily="34" charset="0"/>
                    <a:cs typeface="Arial" pitchFamily="34" charset="0"/>
                  </a:rPr>
                  <a:t>Educator Trainings</a:t>
                </a:r>
                <a:endParaRPr lang="en-US" b="1" dirty="0">
                  <a:solidFill>
                    <a:schemeClr val="tx1">
                      <a:lumMod val="65000"/>
                      <a:lumOff val="35000"/>
                    </a:schemeClr>
                  </a:solidFill>
                  <a:latin typeface="Arial" pitchFamily="34" charset="0"/>
                  <a:cs typeface="Arial" pitchFamily="34" charset="0"/>
                </a:endParaRPr>
              </a:p>
            </p:txBody>
          </p:sp>
        </p:grpSp>
        <p:sp>
          <p:nvSpPr>
            <p:cNvPr id="32" name="Rounded Rectangle 31"/>
            <p:cNvSpPr/>
            <p:nvPr/>
          </p:nvSpPr>
          <p:spPr>
            <a:xfrm>
              <a:off x="76200" y="5431012"/>
              <a:ext cx="3344184" cy="1208617"/>
            </a:xfrm>
            <a:prstGeom prst="roundRect">
              <a:avLst>
                <a:gd name="adj" fmla="val 7062"/>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3" name="Rounded Rectangle 32"/>
            <p:cNvSpPr/>
            <p:nvPr/>
          </p:nvSpPr>
          <p:spPr>
            <a:xfrm>
              <a:off x="3479704" y="5431012"/>
              <a:ext cx="3344184" cy="1208617"/>
            </a:xfrm>
            <a:prstGeom prst="roundRect">
              <a:avLst>
                <a:gd name="adj" fmla="val 7062"/>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5" name="Rectangle 34"/>
            <p:cNvSpPr/>
            <p:nvPr/>
          </p:nvSpPr>
          <p:spPr>
            <a:xfrm>
              <a:off x="1562290" y="5646003"/>
              <a:ext cx="1752600" cy="830997"/>
            </a:xfrm>
            <a:prstGeom prst="rect">
              <a:avLst/>
            </a:prstGeom>
          </p:spPr>
          <p:txBody>
            <a:bodyPr wrap="square">
              <a:spAutoFit/>
            </a:bodyPr>
            <a:lstStyle/>
            <a:p>
              <a:pPr algn="ctr"/>
              <a:r>
                <a:rPr lang="en-US" sz="2400" b="1" dirty="0">
                  <a:solidFill>
                    <a:schemeClr val="tx1">
                      <a:lumMod val="65000"/>
                      <a:lumOff val="35000"/>
                    </a:schemeClr>
                  </a:solidFill>
                  <a:latin typeface="Arial" pitchFamily="34" charset="0"/>
                  <a:cs typeface="Arial" pitchFamily="34" charset="0"/>
                </a:rPr>
                <a:t>Data Requests</a:t>
              </a:r>
            </a:p>
          </p:txBody>
        </p:sp>
        <p:pic>
          <p:nvPicPr>
            <p:cNvPr id="36" name="Picture 8"/>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945746" y="4572000"/>
              <a:ext cx="1741053" cy="1046705"/>
            </a:xfrm>
            <a:prstGeom prst="rect">
              <a:avLst/>
            </a:prstGeom>
            <a:noFill/>
            <a:ln w="9525">
              <a:noFill/>
              <a:miter lim="800000"/>
              <a:headEnd/>
              <a:tailEnd/>
            </a:ln>
          </p:spPr>
        </p:pic>
        <p:pic>
          <p:nvPicPr>
            <p:cNvPr id="37" name="Picture 14" descr="E:\DCIM\100CANON\IMG_0309.JPG"/>
            <p:cNvPicPr>
              <a:picLocks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604068" y="5562600"/>
              <a:ext cx="1322880" cy="985094"/>
            </a:xfrm>
            <a:prstGeom prst="rect">
              <a:avLst/>
            </a:prstGeom>
            <a:noFill/>
            <a:ln>
              <a:noFill/>
            </a:ln>
            <a:effectLst>
              <a:outerShdw blurRad="63500" sx="102000" sy="102000" algn="ctr" rotWithShape="0">
                <a:prstClr val="black">
                  <a:alpha val="40000"/>
                </a:prstClr>
              </a:outerShdw>
            </a:effectLst>
          </p:spPr>
        </p:pic>
        <p:pic>
          <p:nvPicPr>
            <p:cNvPr id="38" name="Picture 32" descr="Picture8.jpg"/>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3568604" y="4343400"/>
              <a:ext cx="1079596" cy="881369"/>
            </a:xfrm>
            <a:prstGeom prst="rect">
              <a:avLst/>
            </a:prstGeom>
            <a:ln>
              <a:noFill/>
            </a:ln>
            <a:effectLst>
              <a:outerShdw blurRad="292100" dist="139700" dir="2700000" algn="tl" rotWithShape="0">
                <a:srgbClr val="333333">
                  <a:alpha val="65000"/>
                </a:srgbClr>
              </a:outerShdw>
            </a:effectLst>
          </p:spPr>
        </p:pic>
        <p:pic>
          <p:nvPicPr>
            <p:cNvPr id="3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7604" y="5541137"/>
              <a:ext cx="1250196" cy="1012063"/>
            </a:xfrm>
            <a:prstGeom prst="rect">
              <a:avLst/>
            </a:prstGeom>
            <a:ln>
              <a:noFill/>
            </a:ln>
            <a:effectLst>
              <a:outerShdw blurRad="292100" dist="139700" dir="2700000" algn="tl" rotWithShape="0">
                <a:srgbClr val="333333">
                  <a:alpha val="65000"/>
                </a:srgbClr>
              </a:outerShdw>
            </a:effectLst>
          </p:spPr>
        </p:pic>
        <p:pic>
          <p:nvPicPr>
            <p:cNvPr id="40" name="Picture 3"/>
            <p:cNvPicPr>
              <a:picLocks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3549868" y="5562600"/>
              <a:ext cx="1143000" cy="951622"/>
            </a:xfrm>
            <a:prstGeom prst="rect">
              <a:avLst/>
            </a:prstGeom>
            <a:ln>
              <a:noFill/>
            </a:ln>
            <a:effectLst>
              <a:outerShdw blurRad="292100" dist="139700" dir="2700000" algn="tl" rotWithShape="0">
                <a:srgbClr val="333333">
                  <a:alpha val="65000"/>
                </a:srgbClr>
              </a:outerShdw>
            </a:effectLst>
          </p:spPr>
        </p:pic>
        <p:sp>
          <p:nvSpPr>
            <p:cNvPr id="41" name="Rounded Rectangle 40"/>
            <p:cNvSpPr/>
            <p:nvPr/>
          </p:nvSpPr>
          <p:spPr>
            <a:xfrm>
              <a:off x="83693" y="4131681"/>
              <a:ext cx="3344184" cy="1208617"/>
            </a:xfrm>
            <a:prstGeom prst="roundRect">
              <a:avLst>
                <a:gd name="adj" fmla="val 7062"/>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43" name="Picture 2"/>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327402" y="4326312"/>
              <a:ext cx="990600" cy="931488"/>
            </a:xfrm>
            <a:prstGeom prst="rect">
              <a:avLst/>
            </a:prstGeom>
            <a:ln>
              <a:noFill/>
            </a:ln>
            <a:effectLst>
              <a:outerShdw blurRad="292100" dist="139700" dir="2700000" algn="tl" rotWithShape="0">
                <a:srgbClr val="333333">
                  <a:alpha val="65000"/>
                </a:srgbClr>
              </a:outerShdw>
            </a:effectLst>
          </p:spPr>
        </p:pic>
        <p:sp>
          <p:nvSpPr>
            <p:cNvPr id="44" name="Rectangle 43"/>
            <p:cNvSpPr/>
            <p:nvPr/>
          </p:nvSpPr>
          <p:spPr>
            <a:xfrm>
              <a:off x="1555913" y="4419600"/>
              <a:ext cx="1765355" cy="830997"/>
            </a:xfrm>
            <a:prstGeom prst="rect">
              <a:avLst/>
            </a:prstGeom>
          </p:spPr>
          <p:txBody>
            <a:bodyPr wrap="none">
              <a:spAutoFit/>
            </a:bodyPr>
            <a:lstStyle/>
            <a:p>
              <a:pPr algn="ctr"/>
              <a:r>
                <a:rPr lang="en-US" sz="2400" b="1" dirty="0">
                  <a:solidFill>
                    <a:schemeClr val="tx1">
                      <a:lumMod val="65000"/>
                      <a:lumOff val="35000"/>
                    </a:schemeClr>
                  </a:solidFill>
                  <a:latin typeface="Arial" pitchFamily="34" charset="0"/>
                  <a:cs typeface="Arial" pitchFamily="34" charset="0"/>
                </a:rPr>
                <a:t>Team Wiki </a:t>
              </a:r>
              <a:endParaRPr lang="en-US" sz="2400" b="1" dirty="0" smtClean="0">
                <a:solidFill>
                  <a:schemeClr val="tx1">
                    <a:lumMod val="65000"/>
                    <a:lumOff val="35000"/>
                  </a:schemeClr>
                </a:solidFill>
                <a:latin typeface="Arial" pitchFamily="34" charset="0"/>
                <a:cs typeface="Arial" pitchFamily="34" charset="0"/>
              </a:endParaRPr>
            </a:p>
            <a:p>
              <a:pPr algn="ctr"/>
              <a:r>
                <a:rPr lang="en-US" sz="2400" b="1" dirty="0" smtClean="0">
                  <a:solidFill>
                    <a:schemeClr val="tx1">
                      <a:lumMod val="65000"/>
                      <a:lumOff val="35000"/>
                    </a:schemeClr>
                  </a:solidFill>
                  <a:latin typeface="Arial" pitchFamily="34" charset="0"/>
                  <a:cs typeface="Arial" pitchFamily="34" charset="0"/>
                </a:rPr>
                <a:t>Pages</a:t>
              </a:r>
              <a:endParaRPr lang="en-US" sz="2400" b="1" dirty="0">
                <a:solidFill>
                  <a:schemeClr val="tx1">
                    <a:lumMod val="65000"/>
                    <a:lumOff val="35000"/>
                  </a:schemeClr>
                </a:solidFill>
                <a:latin typeface="Arial" pitchFamily="34" charset="0"/>
                <a:cs typeface="Arial" pitchFamily="34" charset="0"/>
              </a:endParaRPr>
            </a:p>
          </p:txBody>
        </p:sp>
        <p:sp>
          <p:nvSpPr>
            <p:cNvPr id="45" name="Rectangle 44"/>
            <p:cNvSpPr/>
            <p:nvPr/>
          </p:nvSpPr>
          <p:spPr>
            <a:xfrm>
              <a:off x="76200" y="3850957"/>
              <a:ext cx="4503156" cy="492443"/>
            </a:xfrm>
            <a:prstGeom prst="rect">
              <a:avLst/>
            </a:prstGeom>
            <a:noFill/>
          </p:spPr>
          <p:txBody>
            <a:bodyPr wrap="none" lIns="91440" tIns="45720" rIns="91440" bIns="45720">
              <a:spAutoFit/>
            </a:bodyPr>
            <a:lstStyle/>
            <a:p>
              <a:pPr algn="ctr"/>
              <a:r>
                <a:rPr lang="en-US" sz="2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Supplemental Components</a:t>
              </a:r>
              <a:endParaRPr lang="en-US" sz="2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7" name="Rectangle 46"/>
            <p:cNvSpPr/>
            <p:nvPr/>
          </p:nvSpPr>
          <p:spPr>
            <a:xfrm>
              <a:off x="4648200" y="5646003"/>
              <a:ext cx="2209800" cy="830997"/>
            </a:xfrm>
            <a:prstGeom prst="rect">
              <a:avLst/>
            </a:prstGeom>
          </p:spPr>
          <p:txBody>
            <a:bodyPr wrap="square">
              <a:spAutoFit/>
            </a:bodyPr>
            <a:lstStyle/>
            <a:p>
              <a:pPr algn="ctr"/>
              <a:r>
                <a:rPr lang="en-US" sz="2400" b="1" dirty="0">
                  <a:solidFill>
                    <a:schemeClr val="tx1">
                      <a:lumMod val="65000"/>
                      <a:lumOff val="35000"/>
                    </a:schemeClr>
                  </a:solidFill>
                  <a:latin typeface="Arial" pitchFamily="34" charset="0"/>
                  <a:cs typeface="Arial" pitchFamily="34" charset="0"/>
                </a:rPr>
                <a:t>Team </a:t>
              </a:r>
              <a:r>
                <a:rPr lang="en-US" sz="2400" b="1" dirty="0" smtClean="0">
                  <a:solidFill>
                    <a:schemeClr val="tx1">
                      <a:lumMod val="65000"/>
                      <a:lumOff val="35000"/>
                    </a:schemeClr>
                  </a:solidFill>
                  <a:latin typeface="Arial" pitchFamily="34" charset="0"/>
                  <a:cs typeface="Arial" pitchFamily="34" charset="0"/>
                </a:rPr>
                <a:t>Presentations</a:t>
              </a:r>
              <a:endParaRPr lang="en-US" sz="2400" b="1" dirty="0">
                <a:solidFill>
                  <a:schemeClr val="tx1">
                    <a:lumMod val="65000"/>
                    <a:lumOff val="35000"/>
                  </a:schemeClr>
                </a:solidFill>
                <a:latin typeface="Arial" pitchFamily="34" charset="0"/>
                <a:cs typeface="Arial" pitchFamily="34" charset="0"/>
              </a:endParaRPr>
            </a:p>
          </p:txBody>
        </p:sp>
      </p:grpSp>
    </p:spTree>
    <p:extLst>
      <p:ext uri="{BB962C8B-B14F-4D97-AF65-F5344CB8AC3E}">
        <p14:creationId xmlns:p14="http://schemas.microsoft.com/office/powerpoint/2010/main" val="21276145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33400"/>
            <a:ext cx="9144000" cy="1477328"/>
          </a:xfrm>
          <a:prstGeom prst="rect">
            <a:avLst/>
          </a:prstGeom>
          <a:ln w="19050">
            <a:noFill/>
          </a:ln>
          <a:effectLst>
            <a:outerShdw blurRad="50800" dist="38100" dir="2700000" algn="tl" rotWithShape="0">
              <a:prstClr val="black">
                <a:alpha val="40000"/>
              </a:prstClr>
            </a:outerShdw>
          </a:effectLst>
        </p:spPr>
        <p:txBody>
          <a:bodyPr wrap="square">
            <a:spAutoFit/>
          </a:bodyPr>
          <a:lstStyle/>
          <a:p>
            <a:pPr algn="ctr"/>
            <a:r>
              <a:rPr lang="en-US" sz="5400" b="1" kern="0" dirty="0" smtClean="0">
                <a:effectLst>
                  <a:outerShdw blurRad="38100" dist="38100" dir="2700000" algn="tl">
                    <a:srgbClr val="000000">
                      <a:alpha val="43137"/>
                    </a:srgbClr>
                  </a:outerShdw>
                </a:effectLst>
                <a:cs typeface="ＭＳ Ｐゴシック" pitchFamily="-110" charset="-128"/>
              </a:rPr>
              <a:t>Blue Marble Matches:  </a:t>
            </a:r>
          </a:p>
          <a:p>
            <a:pPr algn="ctr"/>
            <a:r>
              <a:rPr lang="en-US" sz="3600" b="1" kern="0" dirty="0" smtClean="0">
                <a:effectLst>
                  <a:outerShdw blurRad="38100" dist="38100" dir="2700000" algn="tl">
                    <a:srgbClr val="000000">
                      <a:alpha val="43137"/>
                    </a:srgbClr>
                  </a:outerShdw>
                </a:effectLst>
                <a:cs typeface="ＭＳ Ｐゴシック" pitchFamily="-110" charset="-128"/>
              </a:rPr>
              <a:t>Using Earth for Planetary Comparisons</a:t>
            </a:r>
            <a:endParaRPr lang="en-US" sz="3600" dirty="0">
              <a:effectLst>
                <a:outerShdw blurRad="38100" dist="38100" dir="2700000" algn="tl">
                  <a:srgbClr val="000000">
                    <a:alpha val="43137"/>
                  </a:srgbClr>
                </a:outerShdw>
              </a:effectLst>
            </a:endParaRPr>
          </a:p>
        </p:txBody>
      </p:sp>
      <p:grpSp>
        <p:nvGrpSpPr>
          <p:cNvPr id="3" name="Group 5"/>
          <p:cNvGrpSpPr/>
          <p:nvPr/>
        </p:nvGrpSpPr>
        <p:grpSpPr>
          <a:xfrm>
            <a:off x="1371600" y="2057400"/>
            <a:ext cx="6629400" cy="2813932"/>
            <a:chOff x="237091" y="2590800"/>
            <a:chExt cx="7858277" cy="3335544"/>
          </a:xfrm>
        </p:grpSpPr>
        <p:pic>
          <p:nvPicPr>
            <p:cNvPr id="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7091" y="2590800"/>
              <a:ext cx="2568752" cy="3335544"/>
            </a:xfrm>
            <a:prstGeom prst="rect">
              <a:avLst/>
            </a:prstGeom>
            <a:ln>
              <a:solidFill>
                <a:schemeClr val="tx1"/>
              </a:solidFill>
            </a:ln>
            <a:effectLst>
              <a:outerShdw blurRad="292100" dist="139700" dir="2700000" algn="tl" rotWithShape="0">
                <a:srgbClr val="333333">
                  <a:alpha val="65000"/>
                </a:srgbClr>
              </a:outerShdw>
            </a:effectLst>
          </p:spPr>
        </p:pic>
        <p:grpSp>
          <p:nvGrpSpPr>
            <p:cNvPr id="4" name="Group 14"/>
            <p:cNvGrpSpPr>
              <a:grpSpLocks/>
            </p:cNvGrpSpPr>
            <p:nvPr/>
          </p:nvGrpSpPr>
          <p:grpSpPr bwMode="auto">
            <a:xfrm>
              <a:off x="3532340" y="2855721"/>
              <a:ext cx="4105827" cy="1394223"/>
              <a:chOff x="-338207" y="1919386"/>
              <a:chExt cx="9095635" cy="3088621"/>
            </a:xfrm>
          </p:grpSpPr>
          <p:pic>
            <p:nvPicPr>
              <p:cNvPr id="34"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32991" y="1919386"/>
                <a:ext cx="1924437" cy="3074957"/>
              </a:xfrm>
              <a:prstGeom prst="rect">
                <a:avLst/>
              </a:prstGeom>
              <a:ln>
                <a:solidFill>
                  <a:schemeClr val="tx1"/>
                </a:solidFill>
              </a:ln>
              <a:effectLst>
                <a:outerShdw blurRad="292100" dist="139700" dir="2700000" algn="tl" rotWithShape="0">
                  <a:srgbClr val="333333">
                    <a:alpha val="65000"/>
                  </a:srgbClr>
                </a:outerShdw>
              </a:effectLst>
            </p:spPr>
          </p:pic>
          <p:grpSp>
            <p:nvGrpSpPr>
              <p:cNvPr id="5" name="Group 13"/>
              <p:cNvGrpSpPr>
                <a:grpSpLocks/>
              </p:cNvGrpSpPr>
              <p:nvPr/>
            </p:nvGrpSpPr>
            <p:grpSpPr bwMode="auto">
              <a:xfrm>
                <a:off x="-338207" y="1924149"/>
                <a:ext cx="6696036" cy="3083858"/>
                <a:chOff x="-338207" y="1924149"/>
                <a:chExt cx="6696036" cy="3083858"/>
              </a:xfrm>
            </p:grpSpPr>
            <p:pic>
              <p:nvPicPr>
                <p:cNvPr id="36" name="Picture 2"/>
                <p:cNvPicPr preferRelativeResize="0">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38207" y="1928912"/>
                  <a:ext cx="1917536" cy="3070819"/>
                </a:xfrm>
                <a:prstGeom prst="rect">
                  <a:avLst/>
                </a:prstGeom>
                <a:ln>
                  <a:solidFill>
                    <a:schemeClr val="tx1"/>
                  </a:solidFill>
                </a:ln>
                <a:effectLst>
                  <a:outerShdw blurRad="292100" dist="139700" dir="2700000" algn="tl" rotWithShape="0">
                    <a:srgbClr val="333333">
                      <a:alpha val="65000"/>
                    </a:srgbClr>
                  </a:outerShdw>
                </a:effectLst>
              </p:spPr>
            </p:pic>
            <p:pic>
              <p:nvPicPr>
                <p:cNvPr id="37"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054491" y="1924149"/>
                  <a:ext cx="1916158" cy="3083233"/>
                </a:xfrm>
                <a:prstGeom prst="rect">
                  <a:avLst/>
                </a:prstGeom>
                <a:ln>
                  <a:solidFill>
                    <a:schemeClr val="tx1"/>
                  </a:solidFill>
                </a:ln>
                <a:effectLst>
                  <a:outerShdw blurRad="292100" dist="139700" dir="2700000" algn="tl" rotWithShape="0">
                    <a:srgbClr val="333333">
                      <a:alpha val="65000"/>
                    </a:srgbClr>
                  </a:outerShdw>
                </a:effectLst>
              </p:spPr>
            </p:pic>
            <p:pic>
              <p:nvPicPr>
                <p:cNvPr id="38" name="Picture 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445811" y="1928914"/>
                  <a:ext cx="1912018" cy="3079093"/>
                </a:xfrm>
                <a:prstGeom prst="rect">
                  <a:avLst/>
                </a:prstGeom>
                <a:ln>
                  <a:solidFill>
                    <a:schemeClr val="tx1"/>
                  </a:solidFill>
                </a:ln>
                <a:effectLst>
                  <a:outerShdw blurRad="292100" dist="139700" dir="2700000" algn="tl" rotWithShape="0">
                    <a:srgbClr val="333333">
                      <a:alpha val="65000"/>
                    </a:srgbClr>
                  </a:outerShdw>
                </a:effectLst>
              </p:spPr>
            </p:pic>
          </p:grpSp>
        </p:grpSp>
        <p:grpSp>
          <p:nvGrpSpPr>
            <p:cNvPr id="6" name="Group 3"/>
            <p:cNvGrpSpPr/>
            <p:nvPr/>
          </p:nvGrpSpPr>
          <p:grpSpPr>
            <a:xfrm>
              <a:off x="3151340" y="4419598"/>
              <a:ext cx="4944028" cy="1215115"/>
              <a:chOff x="3320906" y="4656539"/>
              <a:chExt cx="4919554" cy="1209100"/>
            </a:xfrm>
          </p:grpSpPr>
          <p:grpSp>
            <p:nvGrpSpPr>
              <p:cNvPr id="7" name="Group 15"/>
              <p:cNvGrpSpPr>
                <a:grpSpLocks/>
              </p:cNvGrpSpPr>
              <p:nvPr/>
            </p:nvGrpSpPr>
            <p:grpSpPr bwMode="auto">
              <a:xfrm>
                <a:off x="4989318" y="4656539"/>
                <a:ext cx="3251142" cy="1198192"/>
                <a:chOff x="2961369" y="2353568"/>
                <a:chExt cx="5199267" cy="1916257"/>
              </a:xfrm>
            </p:grpSpPr>
            <p:pic>
              <p:nvPicPr>
                <p:cNvPr id="41" name="Picture 10"/>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962346" y="2353568"/>
                  <a:ext cx="1198290" cy="1912745"/>
                </a:xfrm>
                <a:prstGeom prst="rect">
                  <a:avLst/>
                </a:prstGeom>
                <a:ln>
                  <a:noFill/>
                </a:ln>
                <a:effectLst>
                  <a:outerShdw blurRad="292100" dist="139700" dir="2700000" algn="tl" rotWithShape="0">
                    <a:srgbClr val="333333">
                      <a:alpha val="65000"/>
                    </a:srgbClr>
                  </a:outerShdw>
                </a:effectLst>
              </p:spPr>
            </p:pic>
            <p:pic>
              <p:nvPicPr>
                <p:cNvPr id="42" name="Picture 11"/>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622996" y="2354052"/>
                  <a:ext cx="1191130" cy="1915773"/>
                </a:xfrm>
                <a:prstGeom prst="rect">
                  <a:avLst/>
                </a:prstGeom>
                <a:ln>
                  <a:noFill/>
                </a:ln>
                <a:effectLst>
                  <a:outerShdw blurRad="292100" dist="139700" dir="2700000" algn="tl" rotWithShape="0">
                    <a:srgbClr val="333333">
                      <a:alpha val="65000"/>
                    </a:srgbClr>
                  </a:outerShdw>
                </a:effectLst>
              </p:spPr>
            </p:pic>
            <p:pic>
              <p:nvPicPr>
                <p:cNvPr id="43" name="Picture 1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89929" y="2362200"/>
                  <a:ext cx="1184852" cy="1905676"/>
                </a:xfrm>
                <a:prstGeom prst="rect">
                  <a:avLst/>
                </a:prstGeom>
                <a:ln>
                  <a:noFill/>
                </a:ln>
                <a:effectLst>
                  <a:outerShdw blurRad="292100" dist="139700" dir="2700000" algn="tl" rotWithShape="0">
                    <a:srgbClr val="333333">
                      <a:alpha val="65000"/>
                    </a:srgbClr>
                  </a:outerShdw>
                </a:effectLst>
              </p:spPr>
            </p:pic>
            <p:pic>
              <p:nvPicPr>
                <p:cNvPr id="44" name="Picture 13"/>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961369" y="2360645"/>
                  <a:ext cx="1180346" cy="1905674"/>
                </a:xfrm>
                <a:prstGeom prst="rect">
                  <a:avLst/>
                </a:prstGeom>
                <a:ln>
                  <a:noFill/>
                </a:ln>
                <a:effectLst>
                  <a:outerShdw blurRad="292100" dist="139700" dir="2700000" algn="tl" rotWithShape="0">
                    <a:srgbClr val="333333">
                      <a:alpha val="65000"/>
                    </a:srgbClr>
                  </a:outerShdw>
                </a:effectLst>
              </p:spPr>
            </p:pic>
          </p:grpSp>
          <p:grpSp>
            <p:nvGrpSpPr>
              <p:cNvPr id="8" name="Group 16"/>
              <p:cNvGrpSpPr>
                <a:grpSpLocks/>
              </p:cNvGrpSpPr>
              <p:nvPr/>
            </p:nvGrpSpPr>
            <p:grpSpPr bwMode="auto">
              <a:xfrm>
                <a:off x="3320906" y="4663861"/>
                <a:ext cx="1575732" cy="1201778"/>
                <a:chOff x="120400" y="2362918"/>
                <a:chExt cx="2578744" cy="1966545"/>
              </a:xfrm>
            </p:grpSpPr>
            <p:pic>
              <p:nvPicPr>
                <p:cNvPr id="46" name="Picture 14"/>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20400" y="2378561"/>
                  <a:ext cx="1211226" cy="1950902"/>
                </a:xfrm>
                <a:prstGeom prst="rect">
                  <a:avLst/>
                </a:prstGeom>
                <a:ln>
                  <a:noFill/>
                </a:ln>
                <a:effectLst>
                  <a:outerShdw blurRad="292100" dist="139700" dir="2700000" algn="tl" rotWithShape="0">
                    <a:srgbClr val="333333">
                      <a:alpha val="65000"/>
                    </a:srgbClr>
                  </a:outerShdw>
                </a:effectLst>
              </p:spPr>
            </p:pic>
            <p:pic>
              <p:nvPicPr>
                <p:cNvPr id="47" name="Picture 15"/>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483300" y="2362918"/>
                  <a:ext cx="1215844" cy="1955525"/>
                </a:xfrm>
                <a:prstGeom prst="rect">
                  <a:avLst/>
                </a:prstGeom>
                <a:ln>
                  <a:noFill/>
                </a:ln>
                <a:effectLst>
                  <a:outerShdw blurRad="292100" dist="139700" dir="2700000" algn="tl" rotWithShape="0">
                    <a:srgbClr val="333333">
                      <a:alpha val="65000"/>
                    </a:srgbClr>
                  </a:outerShdw>
                </a:effectLst>
              </p:spPr>
            </p:pic>
          </p:grpSp>
        </p:grpSp>
      </p:grpSp>
      <p:sp>
        <p:nvSpPr>
          <p:cNvPr id="25" name="Rectangle 24"/>
          <p:cNvSpPr/>
          <p:nvPr/>
        </p:nvSpPr>
        <p:spPr>
          <a:xfrm>
            <a:off x="8382000" y="0"/>
            <a:ext cx="76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C:\Documents and Settings\Paige Graff\My Documents\DesktopWorking_09_18_2009\EEAB\EEB_ISS_2.png"/>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76201" y="77393"/>
            <a:ext cx="1598898" cy="532208"/>
          </a:xfrm>
          <a:prstGeom prst="rect">
            <a:avLst/>
          </a:prstGeom>
          <a:ln>
            <a:noFill/>
          </a:ln>
          <a:effectLst>
            <a:outerShdw blurRad="292100" dist="139700" dir="2700000" algn="tl" rotWithShape="0">
              <a:srgbClr val="333333">
                <a:alpha val="65000"/>
              </a:srgbClr>
            </a:outerShdw>
          </a:effectLst>
        </p:spPr>
      </p:pic>
      <p:grpSp>
        <p:nvGrpSpPr>
          <p:cNvPr id="24" name="Group 23"/>
          <p:cNvGrpSpPr/>
          <p:nvPr/>
        </p:nvGrpSpPr>
        <p:grpSpPr>
          <a:xfrm>
            <a:off x="121210" y="5018691"/>
            <a:ext cx="8889440" cy="1716690"/>
            <a:chOff x="-116392" y="5213205"/>
            <a:chExt cx="8889440" cy="1716690"/>
          </a:xfrm>
          <a:effectLst>
            <a:outerShdw blurRad="50800" dist="38100" dir="2700000" algn="tl" rotWithShape="0">
              <a:prstClr val="black">
                <a:alpha val="40000"/>
              </a:prstClr>
            </a:outerShdw>
          </a:effectLst>
        </p:grpSpPr>
        <p:sp>
          <p:nvSpPr>
            <p:cNvPr id="26" name="Rounded Rectangle 25"/>
            <p:cNvSpPr/>
            <p:nvPr/>
          </p:nvSpPr>
          <p:spPr>
            <a:xfrm>
              <a:off x="-116392" y="5213205"/>
              <a:ext cx="8889440" cy="171669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16392" y="5236854"/>
              <a:ext cx="8742904" cy="1692771"/>
            </a:xfrm>
            <a:prstGeom prst="rect">
              <a:avLst/>
            </a:prstGeom>
            <a:noFill/>
            <a:ln>
              <a:noFill/>
            </a:ln>
          </p:spPr>
          <p:txBody>
            <a:bodyPr wrap="square">
              <a:spAutoFit/>
            </a:bodyPr>
            <a:lstStyle/>
            <a:p>
              <a:pPr marL="342900" indent="-342900" algn="ctr" eaLnBrk="0" hangingPunct="0">
                <a:spcBef>
                  <a:spcPct val="20000"/>
                </a:spcBef>
              </a:pPr>
              <a:r>
                <a:rPr lang="en-US" sz="2000" b="1" dirty="0">
                  <a:solidFill>
                    <a:srgbClr val="000000"/>
                  </a:solidFill>
                  <a:latin typeface="Arial" pitchFamily="34" charset="0"/>
                  <a:cs typeface="Arial" pitchFamily="34" charset="0"/>
                </a:rPr>
                <a:t>NASA </a:t>
              </a:r>
              <a:r>
                <a:rPr lang="en-US" sz="2000" b="1" dirty="0" smtClean="0">
                  <a:solidFill>
                    <a:srgbClr val="000000"/>
                  </a:solidFill>
                  <a:latin typeface="Arial" pitchFamily="34" charset="0"/>
                  <a:cs typeface="Arial" pitchFamily="34" charset="0"/>
                </a:rPr>
                <a:t>Website</a:t>
              </a:r>
              <a:r>
                <a:rPr lang="en-US" sz="2000" b="1" dirty="0">
                  <a:solidFill>
                    <a:srgbClr val="000000"/>
                  </a:solidFill>
                  <a:latin typeface="Arial" pitchFamily="34" charset="0"/>
                  <a:cs typeface="Arial" pitchFamily="34" charset="0"/>
                </a:rPr>
                <a:t>: </a:t>
              </a:r>
              <a:r>
                <a:rPr lang="en-US" sz="2000" dirty="0" smtClean="0">
                  <a:solidFill>
                    <a:srgbClr val="000000"/>
                  </a:solidFill>
                  <a:latin typeface="Arial" pitchFamily="34" charset="0"/>
                  <a:cs typeface="Arial" pitchFamily="34" charset="0"/>
                  <a:hlinkClick r:id="rId15"/>
                </a:rPr>
                <a:t>http://ares.jsc.nasa.gov/ares/eeab</a:t>
              </a:r>
              <a:r>
                <a:rPr lang="en-US" sz="2000" dirty="0" smtClean="0">
                  <a:solidFill>
                    <a:srgbClr val="000000"/>
                  </a:solidFill>
                  <a:latin typeface="Arial" pitchFamily="34" charset="0"/>
                  <a:cs typeface="Arial" pitchFamily="34" charset="0"/>
                </a:rPr>
                <a:t>         </a:t>
              </a:r>
            </a:p>
            <a:p>
              <a:pPr marL="342900" indent="-342900" algn="ctr" eaLnBrk="0" hangingPunct="0">
                <a:spcBef>
                  <a:spcPct val="20000"/>
                </a:spcBef>
              </a:pPr>
              <a:r>
                <a:rPr lang="en-US" sz="2000" b="1" dirty="0" smtClean="0">
                  <a:solidFill>
                    <a:srgbClr val="000000"/>
                  </a:solidFill>
                  <a:latin typeface="Arial" pitchFamily="34" charset="0"/>
                  <a:cs typeface="Arial" pitchFamily="34" charset="0"/>
                </a:rPr>
                <a:t>Teacher </a:t>
              </a:r>
              <a:r>
                <a:rPr lang="en-US" sz="2000" b="1" dirty="0">
                  <a:solidFill>
                    <a:srgbClr val="000000"/>
                  </a:solidFill>
                  <a:latin typeface="Arial" pitchFamily="34" charset="0"/>
                  <a:cs typeface="Arial" pitchFamily="34" charset="0"/>
                </a:rPr>
                <a:t>Wiki: </a:t>
              </a:r>
              <a:r>
                <a:rPr lang="en-US" sz="2000" dirty="0">
                  <a:solidFill>
                    <a:srgbClr val="000000"/>
                  </a:solidFill>
                  <a:latin typeface="Arial" pitchFamily="34" charset="0"/>
                  <a:cs typeface="Arial" pitchFamily="34" charset="0"/>
                  <a:hlinkClick r:id="rId16"/>
                </a:rPr>
                <a:t>http://eeabteachers.wikispaces.com/</a:t>
              </a:r>
              <a:r>
                <a:rPr lang="en-US" sz="2000" dirty="0">
                  <a:solidFill>
                    <a:srgbClr val="000000"/>
                  </a:solidFill>
                  <a:latin typeface="Arial" pitchFamily="34" charset="0"/>
                  <a:cs typeface="Arial" pitchFamily="34" charset="0"/>
                </a:rPr>
                <a:t>    </a:t>
              </a:r>
              <a:r>
                <a:rPr lang="en-US" sz="2000" dirty="0" smtClean="0">
                  <a:solidFill>
                    <a:srgbClr val="000000"/>
                  </a:solidFill>
                  <a:latin typeface="Arial" pitchFamily="34" charset="0"/>
                  <a:cs typeface="Arial" pitchFamily="34" charset="0"/>
                </a:rPr>
                <a:t>     </a:t>
              </a:r>
            </a:p>
            <a:p>
              <a:pPr marL="342900" indent="-342900" algn="ctr" eaLnBrk="0" hangingPunct="0">
                <a:spcBef>
                  <a:spcPct val="20000"/>
                </a:spcBef>
              </a:pPr>
              <a:r>
                <a:rPr lang="en-US" sz="2000" b="1" dirty="0" smtClean="0">
                  <a:solidFill>
                    <a:srgbClr val="000000"/>
                  </a:solidFill>
                  <a:latin typeface="Arial" pitchFamily="34" charset="0"/>
                  <a:cs typeface="Arial" pitchFamily="34" charset="0"/>
                </a:rPr>
                <a:t>Astronaut Imagery:  </a:t>
              </a:r>
              <a:r>
                <a:rPr lang="en-US" sz="2000" dirty="0" smtClean="0">
                  <a:solidFill>
                    <a:srgbClr val="000000"/>
                  </a:solidFill>
                  <a:latin typeface="Arial" pitchFamily="34" charset="0"/>
                  <a:cs typeface="Arial" pitchFamily="34" charset="0"/>
                  <a:hlinkClick r:id="rId17"/>
                </a:rPr>
                <a:t>http://eol.jsc.nasa.gov</a:t>
              </a:r>
              <a:r>
                <a:rPr lang="en-US" sz="2000" dirty="0" smtClean="0">
                  <a:solidFill>
                    <a:srgbClr val="000000"/>
                  </a:solidFill>
                  <a:latin typeface="Arial" pitchFamily="34" charset="0"/>
                  <a:cs typeface="Arial" pitchFamily="34" charset="0"/>
                </a:rPr>
                <a:t> </a:t>
              </a:r>
              <a:endParaRPr lang="en-US" sz="800" dirty="0">
                <a:solidFill>
                  <a:srgbClr val="000000"/>
                </a:solidFill>
                <a:latin typeface="Arial" pitchFamily="34" charset="0"/>
                <a:cs typeface="Arial" pitchFamily="34" charset="0"/>
              </a:endParaRPr>
            </a:p>
            <a:p>
              <a:pPr marL="342900" indent="-342900" algn="ctr" eaLnBrk="0" hangingPunct="0">
                <a:spcBef>
                  <a:spcPct val="20000"/>
                </a:spcBef>
              </a:pPr>
              <a:endParaRPr lang="en-US" sz="600" b="1" dirty="0" smtClean="0">
                <a:solidFill>
                  <a:srgbClr val="000000"/>
                </a:solidFill>
                <a:latin typeface="Arial" pitchFamily="34" charset="0"/>
                <a:cs typeface="Arial" pitchFamily="34" charset="0"/>
              </a:endParaRPr>
            </a:p>
            <a:p>
              <a:pPr marL="342900" indent="-342900" algn="ctr" eaLnBrk="0" hangingPunct="0">
                <a:spcBef>
                  <a:spcPct val="20000"/>
                </a:spcBef>
              </a:pPr>
              <a:r>
                <a:rPr lang="en-US" sz="2400" b="1" dirty="0" smtClean="0">
                  <a:solidFill>
                    <a:srgbClr val="000000"/>
                  </a:solidFill>
                  <a:latin typeface="Arial" pitchFamily="34" charset="0"/>
                  <a:cs typeface="Arial" pitchFamily="34" charset="0"/>
                </a:rPr>
                <a:t>CONTACT EMAIL</a:t>
              </a:r>
              <a:r>
                <a:rPr lang="en-US" sz="2400" dirty="0" smtClean="0">
                  <a:solidFill>
                    <a:srgbClr val="000000"/>
                  </a:solidFill>
                  <a:latin typeface="Arial" pitchFamily="34" charset="0"/>
                  <a:cs typeface="Arial" pitchFamily="34" charset="0"/>
                </a:rPr>
                <a:t>:  Paige Graff (</a:t>
              </a:r>
              <a:r>
                <a:rPr lang="en-US" sz="2400" dirty="0" smtClean="0">
                  <a:solidFill>
                    <a:srgbClr val="000000"/>
                  </a:solidFill>
                  <a:latin typeface="Arial" pitchFamily="34" charset="0"/>
                  <a:cs typeface="Arial" pitchFamily="34" charset="0"/>
                  <a:hlinkClick r:id="rId18"/>
                </a:rPr>
                <a:t>paige.v.graff@nasa.gov</a:t>
              </a:r>
              <a:r>
                <a:rPr lang="en-US" sz="2400" dirty="0" smtClean="0">
                  <a:solidFill>
                    <a:srgbClr val="000000"/>
                  </a:solidFill>
                  <a:latin typeface="Arial" pitchFamily="34" charset="0"/>
                  <a:cs typeface="Arial" pitchFamily="34" charset="0"/>
                </a:rPr>
                <a:t>)</a:t>
              </a:r>
            </a:p>
          </p:txBody>
        </p:sp>
      </p:grpSp>
    </p:spTree>
    <p:extLst>
      <p:ext uri="{BB962C8B-B14F-4D97-AF65-F5344CB8AC3E}">
        <p14:creationId xmlns:p14="http://schemas.microsoft.com/office/powerpoint/2010/main" val="1200652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15156</TotalTime>
  <Words>3417</Words>
  <Application>Microsoft Office PowerPoint</Application>
  <PresentationFormat>On-screen Show (4:3)</PresentationFormat>
  <Paragraphs>645</Paragraphs>
  <Slides>91</Slides>
  <Notes>45</Notes>
  <HiddenSlides>0</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NASA/ODIN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EXPEDITION EARTH AND BEYOND</dc:title>
  <dc:creator>LMIT-ODIN</dc:creator>
  <cp:lastModifiedBy>LMIT-ODIN</cp:lastModifiedBy>
  <cp:revision>605</cp:revision>
  <dcterms:created xsi:type="dcterms:W3CDTF">2009-06-17T15:56:14Z</dcterms:created>
  <dcterms:modified xsi:type="dcterms:W3CDTF">2013-02-11T15:38:22Z</dcterms:modified>
</cp:coreProperties>
</file>