
<file path=[Content_Types].xml><?xml version="1.0" encoding="utf-8"?>
<Types xmlns="http://schemas.openxmlformats.org/package/2006/content-types">
  <Default Extension="png" ContentType="image/png"/>
  <Default Extension="jpeg" ContentType="image/jpeg"/>
  <Default Extension="wmf" ContentType="image/x-wmf"/>
  <Default Extension="mov" ContentType="video/unknown"/>
  <Default Extension="rels" ContentType="application/vnd.openxmlformats-package.relationships+xml"/>
  <Default Extension="xml" ContentType="application/xml"/>
  <Default Extension="avi" ContentType="video/avi"/>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4215" r:id="rId2"/>
    <p:sldMasterId id="2147484231" r:id="rId3"/>
  </p:sldMasterIdLst>
  <p:notesMasterIdLst>
    <p:notesMasterId r:id="rId111"/>
  </p:notesMasterIdLst>
  <p:handoutMasterIdLst>
    <p:handoutMasterId r:id="rId112"/>
  </p:handoutMasterIdLst>
  <p:sldIdLst>
    <p:sldId id="256" r:id="rId4"/>
    <p:sldId id="386" r:id="rId5"/>
    <p:sldId id="388" r:id="rId6"/>
    <p:sldId id="387" r:id="rId7"/>
    <p:sldId id="390" r:id="rId8"/>
    <p:sldId id="391" r:id="rId9"/>
    <p:sldId id="392" r:id="rId10"/>
    <p:sldId id="360" r:id="rId11"/>
    <p:sldId id="361" r:id="rId12"/>
    <p:sldId id="362" r:id="rId13"/>
    <p:sldId id="363" r:id="rId14"/>
    <p:sldId id="364" r:id="rId15"/>
    <p:sldId id="365" r:id="rId16"/>
    <p:sldId id="366" r:id="rId17"/>
    <p:sldId id="367" r:id="rId18"/>
    <p:sldId id="368" r:id="rId19"/>
    <p:sldId id="395" r:id="rId20"/>
    <p:sldId id="396" r:id="rId21"/>
    <p:sldId id="397" r:id="rId22"/>
    <p:sldId id="398" r:id="rId23"/>
    <p:sldId id="373" r:id="rId24"/>
    <p:sldId id="374" r:id="rId25"/>
    <p:sldId id="376" r:id="rId26"/>
    <p:sldId id="377" r:id="rId27"/>
    <p:sldId id="380" r:id="rId28"/>
    <p:sldId id="384" r:id="rId29"/>
    <p:sldId id="385" r:id="rId30"/>
    <p:sldId id="401" r:id="rId31"/>
    <p:sldId id="399" r:id="rId32"/>
    <p:sldId id="400" r:id="rId33"/>
    <p:sldId id="402" r:id="rId34"/>
    <p:sldId id="403" r:id="rId35"/>
    <p:sldId id="404" r:id="rId36"/>
    <p:sldId id="405" r:id="rId37"/>
    <p:sldId id="406" r:id="rId38"/>
    <p:sldId id="407" r:id="rId39"/>
    <p:sldId id="408" r:id="rId40"/>
    <p:sldId id="409" r:id="rId41"/>
    <p:sldId id="470" r:id="rId42"/>
    <p:sldId id="410" r:id="rId43"/>
    <p:sldId id="412" r:id="rId44"/>
    <p:sldId id="413" r:id="rId45"/>
    <p:sldId id="414" r:id="rId46"/>
    <p:sldId id="415" r:id="rId47"/>
    <p:sldId id="416" r:id="rId48"/>
    <p:sldId id="417" r:id="rId49"/>
    <p:sldId id="418" r:id="rId50"/>
    <p:sldId id="419" r:id="rId51"/>
    <p:sldId id="420" r:id="rId52"/>
    <p:sldId id="421" r:id="rId53"/>
    <p:sldId id="422" r:id="rId54"/>
    <p:sldId id="423" r:id="rId55"/>
    <p:sldId id="424" r:id="rId56"/>
    <p:sldId id="425" r:id="rId57"/>
    <p:sldId id="426" r:id="rId58"/>
    <p:sldId id="427" r:id="rId59"/>
    <p:sldId id="428" r:id="rId60"/>
    <p:sldId id="429" r:id="rId61"/>
    <p:sldId id="430" r:id="rId62"/>
    <p:sldId id="435" r:id="rId63"/>
    <p:sldId id="436" r:id="rId64"/>
    <p:sldId id="437" r:id="rId65"/>
    <p:sldId id="438" r:id="rId66"/>
    <p:sldId id="439" r:id="rId67"/>
    <p:sldId id="440" r:id="rId68"/>
    <p:sldId id="441" r:id="rId69"/>
    <p:sldId id="442" r:id="rId70"/>
    <p:sldId id="443" r:id="rId71"/>
    <p:sldId id="444" r:id="rId72"/>
    <p:sldId id="445" r:id="rId73"/>
    <p:sldId id="446" r:id="rId74"/>
    <p:sldId id="447" r:id="rId75"/>
    <p:sldId id="448" r:id="rId76"/>
    <p:sldId id="449" r:id="rId77"/>
    <p:sldId id="450" r:id="rId78"/>
    <p:sldId id="451" r:id="rId79"/>
    <p:sldId id="452" r:id="rId80"/>
    <p:sldId id="453" r:id="rId81"/>
    <p:sldId id="454" r:id="rId82"/>
    <p:sldId id="455" r:id="rId83"/>
    <p:sldId id="456" r:id="rId84"/>
    <p:sldId id="457" r:id="rId85"/>
    <p:sldId id="458" r:id="rId86"/>
    <p:sldId id="459" r:id="rId87"/>
    <p:sldId id="460" r:id="rId88"/>
    <p:sldId id="461" r:id="rId89"/>
    <p:sldId id="463" r:id="rId90"/>
    <p:sldId id="471" r:id="rId91"/>
    <p:sldId id="472" r:id="rId92"/>
    <p:sldId id="478" r:id="rId93"/>
    <p:sldId id="473" r:id="rId94"/>
    <p:sldId id="474" r:id="rId95"/>
    <p:sldId id="475" r:id="rId96"/>
    <p:sldId id="476" r:id="rId97"/>
    <p:sldId id="479" r:id="rId98"/>
    <p:sldId id="477" r:id="rId99"/>
    <p:sldId id="480" r:id="rId100"/>
    <p:sldId id="369" r:id="rId101"/>
    <p:sldId id="370" r:id="rId102"/>
    <p:sldId id="372" r:id="rId103"/>
    <p:sldId id="462" r:id="rId104"/>
    <p:sldId id="464" r:id="rId105"/>
    <p:sldId id="465" r:id="rId106"/>
    <p:sldId id="466" r:id="rId107"/>
    <p:sldId id="467" r:id="rId108"/>
    <p:sldId id="468" r:id="rId109"/>
    <p:sldId id="469" r:id="rId11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07" autoAdjust="0"/>
  </p:normalViewPr>
  <p:slideViewPr>
    <p:cSldViewPr snapToGrid="0">
      <p:cViewPr varScale="1">
        <p:scale>
          <a:sx n="65" d="100"/>
          <a:sy n="65" d="100"/>
        </p:scale>
        <p:origin x="-1224" y="-102"/>
      </p:cViewPr>
      <p:guideLst>
        <p:guide orient="horz" pos="2160"/>
        <p:guide pos="2880"/>
      </p:guideLst>
    </p:cSldViewPr>
  </p:slideViewPr>
  <p:outlineViewPr>
    <p:cViewPr>
      <p:scale>
        <a:sx n="33" d="100"/>
        <a:sy n="33" d="100"/>
      </p:scale>
      <p:origin x="0" y="22302"/>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4" d="100"/>
          <a:sy n="74" d="100"/>
        </p:scale>
        <p:origin x="-252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handoutMaster" Target="handoutMasters/handout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slide" Target="slides/slide107.xml"/><Relationship Id="rId115"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07CFAE-1330-C643-B670-D63DB4110F3D}" type="datetimeFigureOut">
              <a:rPr lang="en-US" smtClean="0"/>
              <a:t>12/4/2012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D51AC37-5A08-584B-9551-DADF072337AE}" type="slidenum">
              <a:rPr lang="en-US" smtClean="0"/>
              <a:t>‹#›</a:t>
            </a:fld>
            <a:endParaRPr lang="en-US"/>
          </a:p>
        </p:txBody>
      </p:sp>
    </p:spTree>
    <p:extLst>
      <p:ext uri="{BB962C8B-B14F-4D97-AF65-F5344CB8AC3E}">
        <p14:creationId xmlns:p14="http://schemas.microsoft.com/office/powerpoint/2010/main" val="2400648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25F5EDF-EE92-A246-94D5-78D9D0CAF9E3}" type="slidenum">
              <a:rPr lang="en-US"/>
              <a:pPr/>
              <a:t>‹#›</a:t>
            </a:fld>
            <a:endParaRPr lang="en-US"/>
          </a:p>
        </p:txBody>
      </p:sp>
    </p:spTree>
    <p:extLst>
      <p:ext uri="{BB962C8B-B14F-4D97-AF65-F5344CB8AC3E}">
        <p14:creationId xmlns:p14="http://schemas.microsoft.com/office/powerpoint/2010/main" val="42655545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iris.edu/spud/gmv/484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gps.alaska.edu/ronni/sendai2011.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rtgps.com/rtnet_dl_eq.php" TargetMode="External"/><Relationship Id="rId5" Type="http://schemas.openxmlformats.org/officeDocument/2006/relationships/hyperlink" Target="http://www.youtube.com/watch?v=1QCcVqZgNKw" TargetMode="External"/><Relationship Id="rId4" Type="http://schemas.openxmlformats.org/officeDocument/2006/relationships/hyperlink" Target="http://gmt.soest.hawaii.edu"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unavco.org/crosscutting/cc-data.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pbo.unavco.org/data/gp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facility.unavco.org/data/maps/GPSVelocityViewer/GPSVelocityViewer-frames.html"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facility.unavco.org/data/maps/GPSVelocityViewer/GPSVelocityViewer-frames.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820F5F5-58AD-DF44-B465-C17421FFAF92}" type="slidenum">
              <a:rPr lang="en-US"/>
              <a:pPr eaLnBrk="1" hangingPunct="1"/>
              <a:t>1</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41F0C26-DC87-43FF-9FCA-ADC9DAC811C9}" type="slidenum">
              <a:rPr lang="en-US" sz="1200">
                <a:solidFill>
                  <a:prstClr val="black"/>
                </a:solidFill>
              </a:rPr>
              <a:pPr eaLnBrk="1" hangingPunct="1"/>
              <a:t>13</a:t>
            </a:fld>
            <a:endParaRPr lang="en-US" sz="1200">
              <a:solidFill>
                <a:prstClr val="black"/>
              </a:solidFill>
            </a:endParaRPr>
          </a:p>
        </p:txBody>
      </p:sp>
      <p:sp>
        <p:nvSpPr>
          <p:cNvPr id="112643" name="Rectangle 2"/>
          <p:cNvSpPr>
            <a:spLocks noGrp="1" noRot="1" noChangeAspect="1" noChangeArrowheads="1" noTextEdit="1"/>
          </p:cNvSpPr>
          <p:nvPr>
            <p:ph type="sldImg"/>
          </p:nvPr>
        </p:nvSpPr>
        <p:spPr>
          <a:xfrm>
            <a:off x="1309688" y="776288"/>
            <a:ext cx="4284662" cy="3214687"/>
          </a:xfrm>
          <a:ln w="12700" cap="flat">
            <a:solidFill>
              <a:schemeClr val="tx1"/>
            </a:solidFill>
          </a:ln>
        </p:spPr>
      </p:sp>
      <p:sp>
        <p:nvSpPr>
          <p:cNvPr id="112644" name="Rectangle 3"/>
          <p:cNvSpPr>
            <a:spLocks noGrp="1" noChangeArrowheads="1"/>
          </p:cNvSpPr>
          <p:nvPr>
            <p:ph type="body" idx="1"/>
          </p:nvPr>
        </p:nvSpPr>
        <p:spPr>
          <a:xfrm>
            <a:off x="969963" y="4354513"/>
            <a:ext cx="5154612" cy="2103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70" tIns="48037" rIns="96070" bIns="48037"/>
          <a:lstStyle/>
          <a:p>
            <a:pPr eaLnBrk="1" hangingPunct="1"/>
            <a:r>
              <a:rPr lang="en-US" dirty="0" smtClean="0">
                <a:latin typeface="Arial" pitchFamily="34" charset="0"/>
              </a:rPr>
              <a:t>Since each satellite maintains time very accurately (~1 nanosecond = 30 cm), it can tag its signal with the time of transmission.  This information, together with the location of the satellite, also transmitted to the receiver,  is sufficient to allow the  receiver to calculate the range to each satellite provided that the receiver also knows also knows the time.  Equipping receivers with atomic clocks would be very expensive, so the receiver tags the signal with the time of its internal clock to create a “</a:t>
            </a:r>
            <a:r>
              <a:rPr lang="en-US" dirty="0" err="1" smtClean="0">
                <a:latin typeface="Arial" pitchFamily="34" charset="0"/>
              </a:rPr>
              <a:t>pseudorange</a:t>
            </a:r>
            <a:r>
              <a:rPr lang="en-US" dirty="0" smtClean="0">
                <a:latin typeface="Arial" pitchFamily="34" charset="0"/>
              </a:rPr>
              <a:t>” (range plus an unknown clock correction).   The software in the receiver than uses the </a:t>
            </a:r>
            <a:r>
              <a:rPr lang="en-US" dirty="0" err="1" smtClean="0">
                <a:latin typeface="Arial" pitchFamily="34" charset="0"/>
              </a:rPr>
              <a:t>pseudoranges</a:t>
            </a:r>
            <a:r>
              <a:rPr lang="en-US" dirty="0" smtClean="0">
                <a:latin typeface="Arial" pitchFamily="34" charset="0"/>
              </a:rPr>
              <a:t> from four satellites to solve for the four unknowns:  three coordinates and the receiver clock correction.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6FAED98-8FE3-45D2-B30C-14A5C59998D6}" type="slidenum">
              <a:rPr lang="en-US" sz="1200">
                <a:solidFill>
                  <a:prstClr val="black"/>
                </a:solidFill>
              </a:rPr>
              <a:pPr eaLnBrk="1" hangingPunct="1"/>
              <a:t>14</a:t>
            </a:fld>
            <a:endParaRPr lang="en-US" sz="1200">
              <a:solidFill>
                <a:prstClr val="black"/>
              </a:solidFill>
            </a:endParaRPr>
          </a:p>
        </p:txBody>
      </p:sp>
      <p:sp>
        <p:nvSpPr>
          <p:cNvPr id="110595" name="Rectangle 2"/>
          <p:cNvSpPr>
            <a:spLocks noGrp="1" noRot="1" noChangeAspect="1" noChangeArrowheads="1" noTextEdit="1"/>
          </p:cNvSpPr>
          <p:nvPr>
            <p:ph type="sldImg"/>
          </p:nvPr>
        </p:nvSpPr>
        <p:spPr>
          <a:xfrm>
            <a:off x="1143000" y="682625"/>
            <a:ext cx="4573588" cy="3430588"/>
          </a:xfrm>
          <a:ln/>
        </p:spPr>
      </p:sp>
      <p:sp>
        <p:nvSpPr>
          <p:cNvPr id="110596" name="Rectangle 3"/>
          <p:cNvSpPr>
            <a:spLocks noGrp="1" noChangeArrowheads="1"/>
          </p:cNvSpPr>
          <p:nvPr>
            <p:ph type="body" idx="1"/>
          </p:nvPr>
        </p:nvSpPr>
        <p:spPr>
          <a:xfrm>
            <a:off x="684213" y="4343400"/>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Example</a:t>
            </a:r>
            <a:r>
              <a:rPr lang="en-US" baseline="0" dirty="0" smtClean="0">
                <a:latin typeface="Arial" pitchFamily="34" charset="0"/>
              </a:rPr>
              <a:t> of a typical remote GPS station. In urban areas, some are also fixed to the roof of large reinforced buildings and hooked into grid power supply with battery backup. Many stations are now being equipped with “real time” communication to allow immediate transfer of data to researchers. In other places logistics or country-specific regulations require that data not be transmitted but is instead downloaded manually on a given schedule (monthly, quarterly, annually depending on the site)</a:t>
            </a:r>
            <a:endParaRPr lang="en-US" dirty="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4D09EE6-D825-4A90-906F-DD7D181333BD}" type="slidenum">
              <a:rPr lang="en-US" sz="1200">
                <a:solidFill>
                  <a:prstClr val="black"/>
                </a:solidFill>
              </a:rPr>
              <a:pPr eaLnBrk="1" hangingPunct="1"/>
              <a:t>15</a:t>
            </a:fld>
            <a:endParaRPr lang="en-US" sz="1200">
              <a:solidFill>
                <a:prstClr val="black"/>
              </a:solidFill>
            </a:endParaRPr>
          </a:p>
        </p:txBody>
      </p:sp>
      <p:sp>
        <p:nvSpPr>
          <p:cNvPr id="114691" name="Rectangle 2"/>
          <p:cNvSpPr>
            <a:spLocks noGrp="1" noRot="1" noChangeAspect="1" noChangeArrowheads="1" noTextEdit="1"/>
          </p:cNvSpPr>
          <p:nvPr>
            <p:ph type="sldImg"/>
          </p:nvPr>
        </p:nvSpPr>
        <p:spPr>
          <a:xfrm>
            <a:off x="1203325" y="728663"/>
            <a:ext cx="4456113" cy="3343275"/>
          </a:xfrm>
          <a:ln/>
        </p:spPr>
      </p:sp>
      <p:sp>
        <p:nvSpPr>
          <p:cNvPr id="114692" name="Text Box 3"/>
          <p:cNvSpPr txBox="1">
            <a:spLocks noChangeArrowheads="1"/>
          </p:cNvSpPr>
          <p:nvPr/>
        </p:nvSpPr>
        <p:spPr bwMode="auto">
          <a:xfrm>
            <a:off x="1252538" y="4691063"/>
            <a:ext cx="4646612"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8" tIns="47498" rIns="94998" bIns="47498">
            <a:spAutoFit/>
          </a:bodyPr>
          <a:lstStyle>
            <a:lvl1pPr defTabSz="949325" eaLnBrk="0" hangingPunct="0">
              <a:defRPr sz="2400">
                <a:solidFill>
                  <a:schemeClr val="tx1"/>
                </a:solidFill>
                <a:latin typeface="Arial" pitchFamily="34" charset="0"/>
                <a:ea typeface="MS PGothic" pitchFamily="34" charset="-128"/>
              </a:defRPr>
            </a:lvl1pPr>
            <a:lvl2pPr marL="37931725" indent="-37474525" defTabSz="9493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200">
                <a:solidFill>
                  <a:prstClr val="black"/>
                </a:solidFill>
                <a:cs typeface="+mn-cs"/>
              </a:rPr>
              <a:t>The primary GPS signal is transmitted at a “carrier’  frequency of 1575 MHz (“L-band”), corresponding to a wavelength of 19 cm.  As with FM radio, This signal is then modulated at a much lower frequency to each modulated to incorporate information about the time and location of the satellites.  The precision of the pseudorange is limited by the modulation frequency to about 10 cm.  In high-precision GPS we use the carrier phase itself to obtain a measurement precision of 10 cm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GPS</a:t>
            </a:r>
            <a:r>
              <a:rPr lang="en-US" baseline="0" dirty="0" smtClean="0"/>
              <a:t> depends on extremely accurate time-keeping, so the very best clocks must be used.</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598449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4D48EC5-9B9B-44E7-83C9-36D97D7B760E}" type="slidenum">
              <a:rPr lang="en-US" sz="1200"/>
              <a:pPr eaLnBrk="1" hangingPunct="1"/>
              <a:t>17</a:t>
            </a:fld>
            <a:endParaRPr lang="en-US" sz="12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ea typeface="ＭＳ Ｐゴシック" pitchFamily="34" charset="-128"/>
              </a:rPr>
              <a:t>Looking</a:t>
            </a:r>
            <a:r>
              <a:rPr lang="en-US" baseline="0" dirty="0" smtClean="0">
                <a:latin typeface="Arial" pitchFamily="34" charset="0"/>
                <a:ea typeface="ＭＳ Ｐゴシック" pitchFamily="34" charset="-128"/>
              </a:rPr>
              <a:t> at the velocities across the N Atlantic, what are we seeing? </a:t>
            </a:r>
            <a:r>
              <a:rPr lang="en-US" baseline="0" dirty="0" smtClean="0">
                <a:latin typeface="Arial" pitchFamily="34" charset="0"/>
                <a:ea typeface="ＭＳ Ｐゴシック" pitchFamily="34" charset="-128"/>
                <a:sym typeface="Wingdings" pitchFamily="2" charset="2"/>
              </a:rPr>
              <a:t> eastern and western Atlantic moving away from </a:t>
            </a:r>
            <a:r>
              <a:rPr lang="en-US" baseline="0" dirty="0" err="1" smtClean="0">
                <a:latin typeface="Arial" pitchFamily="34" charset="0"/>
                <a:ea typeface="ＭＳ Ｐゴシック" pitchFamily="34" charset="-128"/>
                <a:sym typeface="Wingdings" pitchFamily="2" charset="2"/>
              </a:rPr>
              <a:t>eachother</a:t>
            </a:r>
            <a:endParaRPr lang="en-US" dirty="0" smtClean="0">
              <a:latin typeface="Arial" pitchFamily="34" charset="0"/>
              <a:ea typeface="ＭＳ Ｐゴシック" pitchFamily="34" charset="-128"/>
            </a:endParaRPr>
          </a:p>
          <a:p>
            <a:pPr eaLnBrk="1" hangingPunct="1"/>
            <a:endParaRPr lang="en-US" dirty="0" smtClean="0">
              <a:latin typeface="Arial" pitchFamily="34" charset="0"/>
              <a:ea typeface="ＭＳ Ｐゴシック" pitchFamily="34" charset="-128"/>
            </a:endParaRPr>
          </a:p>
          <a:p>
            <a:pPr eaLnBrk="1" hangingPunct="1"/>
            <a:r>
              <a:rPr lang="en-US" dirty="0" smtClean="0">
                <a:latin typeface="Arial" pitchFamily="34" charset="0"/>
                <a:ea typeface="ＭＳ Ｐゴシック" pitchFamily="34" charset="-128"/>
              </a:rPr>
              <a:t>Scale – </a:t>
            </a:r>
            <a:r>
              <a:rPr lang="en-US" dirty="0" err="1" smtClean="0">
                <a:latin typeface="Arial" pitchFamily="34" charset="0"/>
                <a:ea typeface="ＭＳ Ｐゴシック" pitchFamily="34" charset="-128"/>
              </a:rPr>
              <a:t>approx</a:t>
            </a:r>
            <a:r>
              <a:rPr lang="en-US" dirty="0" smtClean="0">
                <a:latin typeface="Arial" pitchFamily="34" charset="0"/>
                <a:ea typeface="ＭＳ Ｐゴシック" pitchFamily="34" charset="-128"/>
              </a:rPr>
              <a:t> 20 mm/</a:t>
            </a:r>
            <a:r>
              <a:rPr lang="en-US" dirty="0" err="1" smtClean="0">
                <a:latin typeface="Arial" pitchFamily="34" charset="0"/>
                <a:ea typeface="ＭＳ Ｐゴシック" pitchFamily="34" charset="-128"/>
              </a:rPr>
              <a:t>yr</a:t>
            </a:r>
            <a:r>
              <a:rPr lang="en-US" dirty="0" smtClean="0">
                <a:latin typeface="Arial" pitchFamily="34" charset="0"/>
                <a:ea typeface="ＭＳ Ｐゴシック" pitchFamily="34" charset="-128"/>
              </a:rPr>
              <a:t> for vectors in Iceland</a:t>
            </a:r>
          </a:p>
          <a:p>
            <a:pPr eaLnBrk="1" hangingPunct="1"/>
            <a:r>
              <a:rPr lang="en-US" dirty="0" smtClean="0">
                <a:latin typeface="Arial" pitchFamily="34" charset="0"/>
                <a:ea typeface="ＭＳ Ｐゴシック" pitchFamily="34" charset="-128"/>
                <a:cs typeface="Arial" pitchFamily="34" charset="0"/>
              </a:rPr>
              <a:t>Reference Frame: No Net Rotation – using the velocity viewer</a:t>
            </a:r>
            <a:endParaRPr lang="en-US" dirty="0" smtClean="0">
              <a:latin typeface="Arial" pitchFamily="34" charset="0"/>
              <a:ea typeface="ＭＳ Ｐゴシック" pitchFamily="34" charset="-128"/>
            </a:endParaRPr>
          </a:p>
          <a:p>
            <a:pPr eaLnBrk="1" hangingPunct="1"/>
            <a:endParaRPr lang="en-US" dirty="0" smtClean="0">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latin typeface="Arial" pitchFamily="34" charset="0"/>
                <a:ea typeface="ＭＳ Ｐゴシック" pitchFamily="34" charset="-128"/>
              </a:rPr>
              <a:t>Kinematic GPS solutions for March</a:t>
            </a:r>
            <a:r>
              <a:rPr lang="en-US" b="1" baseline="0" dirty="0" smtClean="0">
                <a:latin typeface="Arial" pitchFamily="34" charset="0"/>
                <a:ea typeface="ＭＳ Ｐゴシック" pitchFamily="34" charset="-128"/>
              </a:rPr>
              <a:t> 11 2011 </a:t>
            </a:r>
            <a:r>
              <a:rPr lang="en-US" b="1" baseline="0" smtClean="0">
                <a:latin typeface="Arial" pitchFamily="34" charset="0"/>
                <a:ea typeface="ＭＳ Ｐゴシック" pitchFamily="34" charset="-128"/>
              </a:rPr>
              <a:t>Japan Earthquake Mag 9</a:t>
            </a:r>
            <a:endParaRPr lang="en-US" i="1" dirty="0" smtClean="0">
              <a:latin typeface="Calibri" pitchFamily="34" charset="0"/>
              <a:ea typeface="ＭＳ Ｐゴシック" pitchFamily="34" charset="-128"/>
            </a:endParaRPr>
          </a:p>
          <a:p>
            <a:r>
              <a:rPr lang="en-US" u="sng" dirty="0" smtClean="0">
                <a:latin typeface="Arial" pitchFamily="34" charset="0"/>
                <a:ea typeface="ＭＳ Ｐゴシック" pitchFamily="34" charset="-128"/>
              </a:rPr>
              <a:t>http://gps.alaska.edu/ronni/download/Grapenthin_Freymueller_2011_earthscope_poster.pdf</a:t>
            </a:r>
            <a:r>
              <a:rPr lang="en-US" i="1" dirty="0" smtClean="0">
                <a:latin typeface="Calibri" pitchFamily="34" charset="0"/>
                <a:ea typeface="ＭＳ Ｐゴシック" pitchFamily="34" charset="-128"/>
              </a:rPr>
              <a:t> </a:t>
            </a:r>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Permanent displacements after the Mw 9.0 earthquake: blue is horizontal, red is vertical. </a:t>
            </a:r>
          </a:p>
          <a:p>
            <a:r>
              <a:rPr lang="en-US" dirty="0" smtClean="0">
                <a:latin typeface="Arial" pitchFamily="34" charset="0"/>
                <a:ea typeface="ＭＳ Ｐゴシック" pitchFamily="34" charset="-128"/>
              </a:rPr>
              <a:t>Vertical displacements are almost all subsidence, which means that all slip-induced uplift occurred off-shore.</a:t>
            </a:r>
          </a:p>
          <a:p>
            <a:r>
              <a:rPr lang="en-US" dirty="0" smtClean="0">
                <a:latin typeface="Arial" pitchFamily="34" charset="0"/>
                <a:ea typeface="ＭＳ Ｐゴシック" pitchFamily="34" charset="-128"/>
              </a:rPr>
              <a:t>Rupture took about 180 seconds.</a:t>
            </a:r>
          </a:p>
          <a:p>
            <a:endParaRPr lang="en-US" dirty="0" smtClean="0">
              <a:latin typeface="Arial" pitchFamily="34" charset="0"/>
              <a:ea typeface="ＭＳ Ｐゴシック" pitchFamily="34" charset="-128"/>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884615B-4E07-4A0E-9D1E-4BD52743EB48}" type="slidenum">
              <a:rPr lang="en-US" sz="1200"/>
              <a:pPr eaLnBrk="1" hangingPunct="1"/>
              <a:t>18</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rPr>
              <a:t>Other resources and presentations about this earthquake:</a:t>
            </a:r>
          </a:p>
          <a:p>
            <a:r>
              <a:rPr lang="en-US" dirty="0" smtClean="0">
                <a:latin typeface="Arial" pitchFamily="34" charset="0"/>
                <a:ea typeface="ＭＳ Ｐゴシック" pitchFamily="34" charset="-128"/>
              </a:rPr>
              <a:t>http://www.iris.edu/news/events/japan2011/</a:t>
            </a: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http://www.iris.edu/hq/retm</a:t>
            </a:r>
          </a:p>
          <a:p>
            <a:r>
              <a:rPr lang="en-US" dirty="0" smtClean="0">
                <a:latin typeface="Arial" pitchFamily="34" charset="0"/>
                <a:ea typeface="ＭＳ Ｐゴシック" pitchFamily="34" charset="-128"/>
              </a:rPr>
              <a:t>Scroll down to March 11, 2011 </a:t>
            </a:r>
            <a:r>
              <a:rPr lang="en-US" b="1" dirty="0" smtClean="0">
                <a:latin typeface="Arial" pitchFamily="34" charset="0"/>
                <a:ea typeface="ＭＳ Ｐゴシック" pitchFamily="34" charset="-128"/>
              </a:rPr>
              <a:t>Magnitude 9.0 Near the East Coast of Honshu, Japan</a:t>
            </a:r>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Teachable moment presentation: http://www.iris.edu/hq/files/programs/education_and_outreach/retm/tm_110311_japan/110311japan.zip</a:t>
            </a: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http://www.slideshare.net/rgrapenthin/visualization-of-the-seismic-waves-and-permanent-displacements</a:t>
            </a: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Other animations</a:t>
            </a:r>
          </a:p>
          <a:p>
            <a:r>
              <a:rPr lang="en-US" dirty="0" smtClean="0">
                <a:latin typeface="Arial" pitchFamily="34" charset="0"/>
                <a:ea typeface="ＭＳ Ｐゴシック" pitchFamily="34" charset="-128"/>
              </a:rPr>
              <a:t>How did Japan move 8 feet in the earthquake? http://www.youtube.com/watch?v=RVaDXsqLUtI</a:t>
            </a: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Subduction zone animation: Subduction zone Animation</a:t>
            </a:r>
          </a:p>
          <a:p>
            <a:endParaRPr lang="en-US" dirty="0" smtClean="0">
              <a:latin typeface="Arial" pitchFamily="34" charset="0"/>
              <a:ea typeface="ＭＳ Ｐゴシック" pitchFamily="34" charset="-128"/>
            </a:endParaRPr>
          </a:p>
          <a:p>
            <a:r>
              <a:rPr lang="en-US" dirty="0" err="1" smtClean="0">
                <a:latin typeface="Arial" pitchFamily="34" charset="0"/>
                <a:ea typeface="ＭＳ Ｐゴシック" pitchFamily="34" charset="-128"/>
                <a:hlinkClick r:id="rId3"/>
              </a:rPr>
              <a:t>USArray</a:t>
            </a:r>
            <a:r>
              <a:rPr lang="en-US" dirty="0" smtClean="0">
                <a:latin typeface="Arial" pitchFamily="34" charset="0"/>
                <a:ea typeface="ＭＳ Ｐゴシック" pitchFamily="34" charset="-128"/>
                <a:hlinkClick r:id="rId3"/>
              </a:rPr>
              <a:t> Ground Motion Visualization</a:t>
            </a:r>
            <a:r>
              <a:rPr lang="en-US" dirty="0" smtClean="0">
                <a:latin typeface="Arial" pitchFamily="34" charset="0"/>
                <a:ea typeface="ＭＳ Ｐゴシック" pitchFamily="34" charset="-128"/>
              </a:rPr>
              <a:t>: http://www.iris.edu/spud/gmv/4841</a:t>
            </a:r>
          </a:p>
          <a:p>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Seismic Wave Propagation: http://www.iris.edu/hq/files/programs/education_and_outreach/retm/tm_110311_japan/Japan%20110311_640.mov</a:t>
            </a:r>
          </a:p>
          <a:p>
            <a:r>
              <a:rPr lang="en-US" dirty="0" smtClean="0">
                <a:latin typeface="Arial" pitchFamily="34" charset="0"/>
                <a:ea typeface="ＭＳ Ｐゴシック" pitchFamily="34" charset="-128"/>
              </a:rPr>
              <a:t>Japan Earthquake Sequence, foreshocks, </a:t>
            </a:r>
            <a:r>
              <a:rPr lang="en-US" dirty="0" err="1" smtClean="0">
                <a:latin typeface="Arial" pitchFamily="34" charset="0"/>
                <a:ea typeface="ＭＳ Ｐゴシック" pitchFamily="34" charset="-128"/>
              </a:rPr>
              <a:t>mainshock</a:t>
            </a:r>
            <a:r>
              <a:rPr lang="en-US" dirty="0" smtClean="0">
                <a:latin typeface="Arial" pitchFamily="34" charset="0"/>
                <a:ea typeface="ＭＳ Ｐゴシック" pitchFamily="34" charset="-128"/>
              </a:rPr>
              <a:t>, and aftershocks, Southern California Earthquake Center:  http://www.youtube.com/watch?v=o0-8C3ggC30</a:t>
            </a:r>
          </a:p>
          <a:p>
            <a:r>
              <a:rPr lang="en-US" dirty="0" smtClean="0">
                <a:latin typeface="Arial" pitchFamily="34" charset="0"/>
                <a:ea typeface="ＭＳ Ｐゴシック" pitchFamily="34" charset="-128"/>
              </a:rPr>
              <a:t>Aftershock Animation - Seismic Eruption (using Seismic Eruption tool): http://www.youtube.com/watch?v=1jSHDa-7-cQ</a:t>
            </a: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70D087B-3168-43DD-B6CB-371956121C78}" type="slidenum">
              <a:rPr lang="en-US" sz="1200"/>
              <a:pPr eaLnBrk="1" hangingPunct="1"/>
              <a:t>19</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u="sng" smtClean="0">
                <a:latin typeface="Arial" pitchFamily="34" charset="0"/>
                <a:ea typeface="ＭＳ Ｐゴシック" pitchFamily="34" charset="-128"/>
              </a:rPr>
              <a:t>http://www.youtube.com/watch?v=1QCcVqZgNKw</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The movie shows the displacements due to the M9.0 and M7.9 earthquakes in Japan on March 11, 2011 (data, no model!). Each dot/arrow represents a continuous high precision GPS station of which more than 1200 are distributed throughout Japan in a network called GEONET. This is an absolutely unique instrumentation density found nowhere else on the world. </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Shows body and surface waves, dynamic slip, and static displacements. Further details and higher resolution video for download at: </a:t>
            </a:r>
            <a:r>
              <a:rPr lang="en-US" smtClean="0">
                <a:latin typeface="Arial" pitchFamily="34" charset="0"/>
                <a:ea typeface="ＭＳ Ｐゴシック" pitchFamily="34" charset="-128"/>
                <a:hlinkClick r:id="rId3" tooltip="http://gps.alaska.edu/ronni/sendai2011.html"/>
              </a:rPr>
              <a:t>http://gps.alaska.edu/ronni/sendai2011.html</a:t>
            </a:r>
            <a:r>
              <a:rPr lang="en-US" smtClean="0">
                <a:latin typeface="Arial" pitchFamily="34" charset="0"/>
                <a:ea typeface="ＭＳ Ｐゴシック" pitchFamily="34" charset="-128"/>
              </a:rPr>
              <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Visualization: R. Grapenthin, Geophysical Institute, Univ. Alaska Fairbanks.</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Data: preliminary GPS positioning solutions provided by ARIA/HPL/Caltech (ftp://sideshow.jpl.nasa.gov/pub/usrs/ARIA). All original GEONET RINEX data were provided to Caltech by the Geospatial Information Authority (GSI) of Japan.</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I use GMT ( </a:t>
            </a:r>
            <a:r>
              <a:rPr lang="en-US" smtClean="0">
                <a:latin typeface="Arial" pitchFamily="34" charset="0"/>
                <a:ea typeface="ＭＳ Ｐゴシック" pitchFamily="34" charset="-128"/>
                <a:hlinkClick r:id="rId4" tooltip="http://gmt.soest.hawaii.edu"/>
              </a:rPr>
              <a:t>http://gmt.soest.hawaii.edu</a:t>
            </a:r>
            <a:r>
              <a:rPr lang="en-US" smtClean="0">
                <a:latin typeface="Arial" pitchFamily="34" charset="0"/>
                <a:ea typeface="ＭＳ Ｐゴシック" pitchFamily="34" charset="-128"/>
              </a:rPr>
              <a:t> ) to create individual maps / frames.</a:t>
            </a:r>
          </a:p>
          <a:p>
            <a:r>
              <a:rPr lang="en-US" smtClean="0">
                <a:latin typeface="Arial" pitchFamily="34" charset="0"/>
                <a:ea typeface="ＭＳ Ｐゴシック" pitchFamily="34" charset="-128"/>
              </a:rPr>
              <a:t>-x-x-</a:t>
            </a:r>
          </a:p>
          <a:p>
            <a:r>
              <a:rPr lang="en-US" smtClean="0">
                <a:latin typeface="Arial" pitchFamily="34" charset="0"/>
                <a:ea typeface="ＭＳ Ｐゴシック" pitchFamily="34" charset="-128"/>
              </a:rPr>
              <a:t>http://www.youtube.com/watch?v=rMhhyb6Yy94</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Does not remove the displacement from the 9.0 earthquake before moving to the 7.9 earthquake</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Notes from the author:</a:t>
            </a:r>
          </a:p>
          <a:p>
            <a:r>
              <a:rPr lang="en-US" smtClean="0">
                <a:latin typeface="Arial" pitchFamily="34" charset="0"/>
                <a:ea typeface="ＭＳ Ｐゴシック" pitchFamily="34" charset="-128"/>
              </a:rPr>
              <a:t>The movie shows the displacements due to the M9.0 and M7.9 earthquakes in Japan on March 11, 2011 (data, no model!). Similar to </a:t>
            </a:r>
            <a:r>
              <a:rPr lang="en-US" smtClean="0">
                <a:latin typeface="Arial" pitchFamily="34" charset="0"/>
                <a:ea typeface="ＭＳ Ｐゴシック" pitchFamily="34" charset="-128"/>
                <a:hlinkClick r:id="rId5" tooltip="http://www.youtube.com/watch?v=1QCcVqZgNKw"/>
              </a:rPr>
              <a:t>http://www.youtube.com/watch?v=1QCcVqZgNKw</a:t>
            </a:r>
            <a:r>
              <a:rPr lang="en-US" smtClean="0">
                <a:latin typeface="Arial" pitchFamily="34" charset="0"/>
                <a:ea typeface="ＭＳ Ｐゴシック" pitchFamily="34" charset="-128"/>
              </a:rPr>
              <a:t> , but using 1Hz solutions of the GEONET data as produced by GPS Solutions and published here: </a:t>
            </a:r>
            <a:r>
              <a:rPr lang="en-US" smtClean="0">
                <a:latin typeface="Arial" pitchFamily="34" charset="0"/>
                <a:ea typeface="ＭＳ Ｐゴシック" pitchFamily="34" charset="-128"/>
                <a:hlinkClick r:id="rId6" tooltip="http://rtgps.com/rtnet_dl_eq.php"/>
              </a:rPr>
              <a:t>http://rtgps.com/rtnet_dl_eq.php</a:t>
            </a:r>
            <a:r>
              <a:rPr lang="en-US" smtClean="0">
                <a:latin typeface="Arial" pitchFamily="34" charset="0"/>
                <a:ea typeface="ＭＳ Ｐゴシック" pitchFamily="34" charset="-128"/>
              </a:rPr>
              <a:t> . I deliberately kept the same scale as in the original 30s solution movies for comparison. Unfortunately, the whole network has not yet been processed.</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Shows body and surface waves, and static displacements.</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Further details and higher resolution video for download at: </a:t>
            </a:r>
            <a:r>
              <a:rPr lang="en-US" smtClean="0">
                <a:latin typeface="Arial" pitchFamily="34" charset="0"/>
                <a:ea typeface="ＭＳ Ｐゴシック" pitchFamily="34" charset="-128"/>
                <a:hlinkClick r:id="rId3" tooltip="http://gps.alaska.edu/ronni/sendai2011.html"/>
              </a:rPr>
              <a:t>http://gps.alaska.edu/ronni/sendai2011.html</a:t>
            </a:r>
            <a:r>
              <a:rPr lang="en-US" smtClean="0">
                <a:latin typeface="Arial" pitchFamily="34" charset="0"/>
                <a:ea typeface="ＭＳ Ｐゴシック" pitchFamily="34" charset="-128"/>
              </a:rPr>
              <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Visualization: R. Grapenthin, Geophysical Institute, Univ. Alaska Fairbanks.</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Data: 1Hz GEONET data provided by the Geospatial Information Authority of Japan (GSI) via Nippon GPS Data Services Company (NGDS), were post-processed in real-time mode with realtime orbits and clock corrections from the VERIPOS/APEX global service. GPS Solutions' RTNet software was used for the PPP analysis performed by GPS Solutions and is also used for APEX service.</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I use GMT ( </a:t>
            </a:r>
            <a:r>
              <a:rPr lang="en-US" smtClean="0">
                <a:latin typeface="Arial" pitchFamily="34" charset="0"/>
                <a:ea typeface="ＭＳ Ｐゴシック" pitchFamily="34" charset="-128"/>
                <a:hlinkClick r:id="rId4" tooltip="http://gmt.soest.hawaii.edu"/>
              </a:rPr>
              <a:t>http://gmt.soest.hawaii.edu</a:t>
            </a:r>
            <a:r>
              <a:rPr lang="en-US" smtClean="0">
                <a:latin typeface="Arial" pitchFamily="34" charset="0"/>
                <a:ea typeface="ＭＳ Ｐゴシック" pitchFamily="34" charset="-128"/>
              </a:rPr>
              <a:t> ) to create individual maps / frames, and ffmpeg to glue them together.</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--x-x-</a:t>
            </a:r>
          </a:p>
          <a:p>
            <a:r>
              <a:rPr lang="en-US" smtClean="0">
                <a:latin typeface="Arial" pitchFamily="34" charset="0"/>
                <a:ea typeface="ＭＳ Ｐゴシック" pitchFamily="34" charset="-128"/>
              </a:rPr>
              <a:t>http://www.youtube.com/watch?v=6Q-RzgdR0VM</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Notes from author:</a:t>
            </a:r>
          </a:p>
          <a:p>
            <a:r>
              <a:rPr lang="en-US" smtClean="0">
                <a:latin typeface="Arial" pitchFamily="34" charset="0"/>
                <a:ea typeface="ＭＳ Ｐゴシック" pitchFamily="34" charset="-128"/>
              </a:rPr>
              <a:t>The movie shows the displacements due to the M9.0 and M7.9 earthquakes in Japan on March 11, 2011 (data, no model!). Similar to </a:t>
            </a:r>
            <a:r>
              <a:rPr lang="en-US" smtClean="0">
                <a:latin typeface="Arial" pitchFamily="34" charset="0"/>
                <a:ea typeface="ＭＳ Ｐゴシック" pitchFamily="34" charset="-128"/>
                <a:hlinkClick r:id="rId5" tooltip="http://www.youtube.com/watch?v=1QCcVqZgNKw"/>
              </a:rPr>
              <a:t>http://www.youtube.com/watch?v=1QCcVqZgNKw</a:t>
            </a:r>
            <a:r>
              <a:rPr lang="en-US" smtClean="0">
                <a:latin typeface="Arial" pitchFamily="34" charset="0"/>
                <a:ea typeface="ＭＳ Ｐゴシック" pitchFamily="34" charset="-128"/>
              </a:rPr>
              <a:t> , but with the co-seismic displacements removed from 05:55:30 UTC on to isolate the effect of the M7.9 earthquake at 06:15:58 UTC. </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Shows body and surface waves, and static displacements.</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Further details and higher resolution video for download at: </a:t>
            </a:r>
            <a:r>
              <a:rPr lang="en-US" smtClean="0">
                <a:latin typeface="Arial" pitchFamily="34" charset="0"/>
                <a:ea typeface="ＭＳ Ｐゴシック" pitchFamily="34" charset="-128"/>
                <a:hlinkClick r:id="rId3" tooltip="http://gps.alaska.edu/ronni/sendai2011.html"/>
              </a:rPr>
              <a:t>http://gps.alaska.edu/ronni/sendai2011.html</a:t>
            </a:r>
            <a:r>
              <a:rPr lang="en-US" smtClean="0">
                <a:latin typeface="Arial" pitchFamily="34" charset="0"/>
                <a:ea typeface="ＭＳ Ｐゴシック" pitchFamily="34" charset="-128"/>
              </a:rPr>
              <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Visualization: R. Grapenthin, Geophysical Institute, Univ. Alaska Fairbanks.</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Data: preliminary GPS positioning solutions provided by ARIA/HPL/Caltech (ftp://sideshow.jpl.nasa.gov/pub/usrs/ARIA). All original GEONET RINEX data were provided to Caltech by the Geospatial Information Authority (GSI) of Japan.</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
            </a:r>
            <a:br>
              <a:rPr lang="en-US" smtClean="0">
                <a:latin typeface="Arial" pitchFamily="34" charset="0"/>
                <a:ea typeface="ＭＳ Ｐゴシック" pitchFamily="34" charset="-128"/>
              </a:rPr>
            </a:br>
            <a:r>
              <a:rPr lang="en-US" smtClean="0">
                <a:latin typeface="Arial" pitchFamily="34" charset="0"/>
                <a:ea typeface="ＭＳ Ｐゴシック" pitchFamily="34" charset="-128"/>
              </a:rPr>
              <a:t>I use GMT ( </a:t>
            </a:r>
            <a:r>
              <a:rPr lang="en-US" smtClean="0">
                <a:latin typeface="Arial" pitchFamily="34" charset="0"/>
                <a:ea typeface="ＭＳ Ｐゴシック" pitchFamily="34" charset="-128"/>
                <a:hlinkClick r:id="rId4" tooltip="http://gmt.soest.hawaii.edu"/>
              </a:rPr>
              <a:t>http://gmt.soest.hawaii.edu</a:t>
            </a:r>
            <a:r>
              <a:rPr lang="en-US" smtClean="0">
                <a:latin typeface="Arial" pitchFamily="34" charset="0"/>
                <a:ea typeface="ＭＳ Ｐゴシック" pitchFamily="34" charset="-128"/>
              </a:rPr>
              <a:t> ) to create individual maps / frames.</a:t>
            </a:r>
          </a:p>
          <a:p>
            <a:endParaRPr lang="en-US" smtClean="0">
              <a:latin typeface="Arial" pitchFamily="34" charset="0"/>
              <a:ea typeface="ＭＳ Ｐゴシック" pitchFamily="34" charset="-128"/>
            </a:endParaRP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D10B547-E302-4B4C-87C7-943FD4D7C487}" type="slidenum">
              <a:rPr lang="en-US" sz="1200"/>
              <a:pPr eaLnBrk="1" hangingPunct="1"/>
              <a:t>20</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GNSS refers</a:t>
            </a:r>
            <a:r>
              <a:rPr lang="en-US" baseline="0" dirty="0" smtClean="0"/>
              <a:t> to the entire global network using this basic type of technology</a:t>
            </a:r>
          </a:p>
          <a:p>
            <a:r>
              <a:rPr lang="en-US" baseline="0" dirty="0" smtClean="0"/>
              <a:t>Technically, GPS, is the USA system and only refers to the satellites within our country purview, but GNSS is not yet as well recognized a term as GPS.</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760992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Plate Boundary Observatory</a:t>
            </a:r>
            <a:r>
              <a:rPr lang="en-US" baseline="0" dirty="0" smtClean="0"/>
              <a:t> (PBO) is a major component of the large geophysics initiative, EarthScope. It is run by UNAVCO, a non-profit university-governed consortium dedicated to providing geodetic support to the research and educational communities. The PBO GPS stations are located throughout the USA states, territories, and a few other places around the world but the highest concentration of stations is in the actively deforming western USA and southern Alaska. PBO is the biggest GPS network in the USA and one of the biggest (if not the biggest) in the world. </a:t>
            </a:r>
          </a:p>
          <a:p>
            <a:endParaRPr lang="en-US" baseline="0" dirty="0" smtClean="0"/>
          </a:p>
          <a:p>
            <a:r>
              <a:rPr lang="en-US" baseline="0" dirty="0" smtClean="0"/>
              <a:t>All data from PBO (raw and processed) is freely available through a variety of data portals maintained by UNAVCO (</a:t>
            </a:r>
            <a:r>
              <a:rPr lang="en-US" dirty="0" smtClean="0">
                <a:hlinkClick r:id="rId3"/>
              </a:rPr>
              <a:t>http://www.unavco.org/crosscutting/cc-data.html</a:t>
            </a:r>
            <a:r>
              <a:rPr lang="en-US" dirty="0" smtClean="0"/>
              <a:t>)</a:t>
            </a:r>
            <a:r>
              <a:rPr lang="en-US" baseline="0" dirty="0" smtClean="0"/>
              <a:t>. It is generally the easiest GPS data to get started using, especially with students.</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58717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2DB78CC6-4D68-44E9-A435-E82BA1158DDD}" type="slidenum">
              <a:rPr lang="en-US" sz="1200"/>
              <a:pPr algn="r" eaLnBrk="1" hangingPunct="1"/>
              <a:t>3</a:t>
            </a:fld>
            <a:endParaRPr lang="en-US" sz="1200"/>
          </a:p>
        </p:txBody>
      </p:sp>
      <p:sp>
        <p:nvSpPr>
          <p:cNvPr id="307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rtl="1"/>
            <a:fld id="{A0157773-DF9A-4314-94B9-AA8AE58B7C12}" type="slidenum">
              <a:rPr lang="en-US" sz="1200">
                <a:latin typeface="Times New Roman" pitchFamily="18" charset="0"/>
              </a:rPr>
              <a:pPr algn="r" rtl="1"/>
              <a:t>3</a:t>
            </a:fld>
            <a:endParaRPr lang="en-US" sz="1200">
              <a:latin typeface="Times New Roman" pitchFamily="18" charset="0"/>
            </a:endParaRPr>
          </a:p>
        </p:txBody>
      </p:sp>
      <p:sp>
        <p:nvSpPr>
          <p:cNvPr id="30723" name="Rectangle 2"/>
          <p:cNvSpPr>
            <a:spLocks noGrp="1" noRot="1" noChangeAspect="1" noChangeArrowheads="1" noTextEdit="1"/>
          </p:cNvSpPr>
          <p:nvPr>
            <p:ph type="sldImg"/>
          </p:nvPr>
        </p:nvSpPr>
        <p:spPr>
          <a:solidFill>
            <a:srgbClr val="FFFFFF"/>
          </a:solidFill>
          <a:ln/>
        </p:spPr>
      </p:sp>
      <p:sp>
        <p:nvSpPr>
          <p:cNvPr id="3072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dirty="0" smtClean="0">
                <a:latin typeface="Arial" pitchFamily="34" charset="0"/>
                <a:ea typeface="ＭＳ Ｐゴシック" pitchFamily="34" charset="-128"/>
              </a:rPr>
              <a:t>As</a:t>
            </a:r>
            <a:r>
              <a:rPr lang="en-US" baseline="0" dirty="0" smtClean="0">
                <a:latin typeface="Arial" pitchFamily="34" charset="0"/>
                <a:ea typeface="ＭＳ Ｐゴシック" pitchFamily="34" charset="-128"/>
              </a:rPr>
              <a:t> we got better and better at measuring points on the Earth, it evolved into being able to determine how they change.</a:t>
            </a:r>
          </a:p>
          <a:p>
            <a:pPr eaLnBrk="1" hangingPunct="1"/>
            <a:endParaRPr lang="en-US" baseline="0" dirty="0" smtClean="0">
              <a:latin typeface="Arial" pitchFamily="34" charset="0"/>
              <a:ea typeface="ＭＳ Ｐゴシック" pitchFamily="34" charset="-128"/>
            </a:endParaRPr>
          </a:p>
          <a:p>
            <a:pPr eaLnBrk="1" hangingPunct="1"/>
            <a:r>
              <a:rPr lang="en-US" baseline="0" dirty="0" smtClean="0">
                <a:latin typeface="Arial" pitchFamily="34" charset="0"/>
                <a:ea typeface="ＭＳ Ｐゴシック" pitchFamily="34" charset="-128"/>
              </a:rPr>
              <a:t>Think of geodesy as a toolbox of ways to better measure the Earth’s size, shape…</a:t>
            </a:r>
            <a:r>
              <a:rPr lang="en-US" baseline="0" dirty="0" err="1" smtClean="0">
                <a:latin typeface="Arial" pitchFamily="34" charset="0"/>
                <a:ea typeface="ＭＳ Ｐゴシック" pitchFamily="34" charset="-128"/>
              </a:rPr>
              <a:t>etc</a:t>
            </a:r>
            <a:endParaRPr lang="en-US" dirty="0" smtClean="0">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variety of data products are available for each PBO station (</a:t>
            </a:r>
            <a:r>
              <a:rPr lang="en-US" dirty="0" smtClean="0">
                <a:hlinkClick r:id="rId3"/>
              </a:rPr>
              <a:t>http://pbo.unavco.org/data/gps</a:t>
            </a:r>
            <a:r>
              <a:rPr lang="en-US" dirty="0" smtClean="0"/>
              <a:t>)</a:t>
            </a:r>
            <a:r>
              <a:rPr lang="en-US" baseline="0" dirty="0" smtClean="0"/>
              <a:t>, but the most basic processed data is the station position over time = “time series”. The position is broken into the three orthogonal directions and set to an arbitrary zero datum. The most common reference frame for PBO data is Stable North American Reference Frame (SNARF) which assumes that the eastern North America is not moving and all the motion in western North America is shown relative to this fixed stable east. For more on reference frames: </a:t>
            </a:r>
            <a:r>
              <a:rPr lang="en-US" dirty="0" smtClean="0">
                <a:hlinkClick r:id="rId4"/>
              </a:rPr>
              <a:t>http://facility.unavco.org/data/maps/GPSVelocityViewer/GPSVelocityViewer-frames.html</a:t>
            </a:r>
            <a:r>
              <a:rPr lang="en-US" dirty="0" smtClean="0"/>
              <a:t>.</a:t>
            </a:r>
          </a:p>
          <a:p>
            <a:endParaRPr lang="en-US" dirty="0" smtClean="0"/>
          </a:p>
          <a:p>
            <a:r>
              <a:rPr lang="en-US" dirty="0" smtClean="0"/>
              <a:t>Vertical data are always much less accurate because of the angle to the</a:t>
            </a:r>
            <a:r>
              <a:rPr lang="en-US" baseline="0" dirty="0" smtClean="0"/>
              <a:t> satellite (if we could only put satellites below the surface of the Earth…vertical accuracy would improve)</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930748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930748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Compared to plate</a:t>
            </a:r>
            <a:r>
              <a:rPr lang="en-US" baseline="0" dirty="0" smtClean="0"/>
              <a:t> motions, hot spots are much more fixed, so a global reference frame has been defined in comparison to that hot spot constellation.</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916461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useful</a:t>
            </a:r>
            <a:r>
              <a:rPr lang="en-US" baseline="0" dirty="0" smtClean="0"/>
              <a:t> for most typically applications is to consider a local reference frame where movement in a deforming plate boundary is compared to the more stable, less-deforming region. For morn on </a:t>
            </a:r>
            <a:r>
              <a:rPr lang="en-US" baseline="0" smtClean="0"/>
              <a:t>reference frames see: </a:t>
            </a:r>
            <a:r>
              <a:rPr lang="en-US" smtClean="0">
                <a:hlinkClick r:id="rId3"/>
              </a:rPr>
              <a:t>http://facility.unavco.org/data/maps/GPSVelocityViewer/GPSVelocityViewer-frames.html</a:t>
            </a:r>
            <a:r>
              <a:rPr lang="en-US" smtClean="0"/>
              <a:t>.</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172931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When magma rises to higher levels below a volcano,</a:t>
            </a:r>
            <a:r>
              <a:rPr lang="en-US" baseline="0" dirty="0" smtClean="0"/>
              <a:t> it can cause the volcano flanks to move up and outwards. These movements can be measured with GPS.</a:t>
            </a:r>
          </a:p>
          <a:p>
            <a:r>
              <a:rPr lang="en-US" baseline="0" dirty="0" smtClean="0"/>
              <a:t>A GREAT animation about monitoring volcanoes using geodesy can be found at http://www.iris.edu/hq/files/programs/education_and_outreach/aotm/16/VolcanoMonitoring_Deformation_Tilt_GPS.mov </a:t>
            </a:r>
            <a:endParaRPr lang="en-US" dirty="0" smtClean="0"/>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31691F5E-034B-4E9F-BF3E-4079C7D83243}" type="slidenum">
              <a:rPr lang="en-US"/>
              <a:pPr eaLnBrk="1" hangingPunct="1"/>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94B972E0-B0FF-4BED-8B11-F40372E47D1E}" type="slidenum">
              <a:rPr lang="en-US"/>
              <a:pPr eaLnBrk="1" hangingPunct="1"/>
              <a:t>30</a:t>
            </a:fld>
            <a:endParaRPr lang="en-US"/>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A7BE9C91-57E5-4710-AA43-05E005C41330}" type="slidenum">
              <a:rPr lang="en-US"/>
              <a:pPr eaLnBrk="1" hangingPunct="1"/>
              <a:t>31</a:t>
            </a:fld>
            <a:endParaRPr 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Since the Earth’s crust has some rigidity, changes in the volume of ice or water on the surface, or changes in air pressure cause it to bend downward or upward in response.  In the short term the crust responds elastically, so that changes in height--as measured by GPS--are a direct measure of the gravitational force of the fluid.  Over longer time scales--years to thousands of years--the crust responds to the viscous flow of the mantle as it reaches gravitational equilibrium (“isostatic adjustment”), so, for example, we can still see today changes from the melting of the glaciers more than 10,000 years ago.  Separating these various sources of loading requires reconstructing the pattern of glaciation from the last ice age and independently monitoring ocean loading from tides and storms, air pressure, and the runoff of surface water from snow, rainfall, and melting  snowpack.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95EE1C4E-F808-4AEE-A8D0-38C9CAF6D6DD}" type="slidenum">
              <a:rPr lang="en-US"/>
              <a:pPr eaLnBrk="1" hangingPunct="1"/>
              <a:t>32</a:t>
            </a:fld>
            <a:endParaRPr lang="en-US"/>
          </a:p>
        </p:txBody>
      </p:sp>
      <p:sp>
        <p:nvSpPr>
          <p:cNvPr id="135171" name="Rectangle 2"/>
          <p:cNvSpPr>
            <a:spLocks noGrp="1" noRot="1" noChangeAspect="1" noChangeArrowheads="1" noTextEdit="1"/>
          </p:cNvSpPr>
          <p:nvPr>
            <p:ph type="sldImg"/>
          </p:nvPr>
        </p:nvSpPr>
        <p:spPr>
          <a:xfrm>
            <a:off x="1143000" y="682625"/>
            <a:ext cx="4573588" cy="3430588"/>
          </a:xfrm>
          <a:ln/>
        </p:spPr>
      </p:sp>
      <p:sp>
        <p:nvSpPr>
          <p:cNvPr id="135172" name="Rectangle 3"/>
          <p:cNvSpPr>
            <a:spLocks noGrp="1" noChangeArrowheads="1"/>
          </p:cNvSpPr>
          <p:nvPr>
            <p:ph type="body" idx="1"/>
          </p:nvPr>
        </p:nvSpPr>
        <p:spPr>
          <a:xfrm>
            <a:off x="684213" y="4343400"/>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E7B1BB0-004D-479B-B99E-B0097D49E9E8}" type="slidenum">
              <a:rPr lang="en-US"/>
              <a:pPr eaLnBrk="1" hangingPunct="1"/>
              <a:t>33</a:t>
            </a:fld>
            <a:endParaRPr lang="en-US"/>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Measurements on the ice sheet, shown in the last slide are one way to monitor glacial ice.  But we can also use measurements on protruding or surrounding bedrock to detect the elastic response from the reduced load of ice as the glaciers melt.  These measurements are complementary:  stations on ice see large (cm to m) but local changes; stations on bedrock see small (mm) changes from the integrated effect of the melt, and of course must be separated from the long-term signal of rebound from the last ice age.  March 2007- March 2009 has been designated the International Polar Year (IPY), when governments and scientist throughout the world are mounting a major effort to study the Arctic and Antarctic.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Station is moving north</a:t>
            </a:r>
            <a:r>
              <a:rPr lang="en-US" baseline="0" dirty="0" smtClean="0"/>
              <a:t> and west and DOWN. </a:t>
            </a:r>
          </a:p>
          <a:p>
            <a:r>
              <a:rPr lang="en-US" baseline="0" dirty="0" smtClean="0"/>
              <a:t>The height measurement also has a annual cycle related to seasonal rains that inflate the surface during the wettest times. </a:t>
            </a:r>
          </a:p>
          <a:p>
            <a:r>
              <a:rPr lang="en-US" baseline="0" dirty="0" smtClean="0"/>
              <a:t>However, the overall height signal is still down.</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88" tIns="45144" rIns="90288" bIns="45144"/>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3712E6CA-9A18-4F71-95D4-D2481EF7D165}" type="slidenum">
              <a:rPr lang="en-US"/>
              <a:pPr eaLnBrk="1" hangingPunct="1"/>
              <a:t>35</a:t>
            </a:fld>
            <a:endParaRPr 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F5862F93-2535-4382-9C58-A76384AD7F2A}" type="slidenum">
              <a:rPr lang="en-US"/>
              <a:pPr eaLnBrk="1" hangingPunct="1"/>
              <a:t>36</a:t>
            </a:fld>
            <a:endParaRPr lang="en-US"/>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xfrm>
            <a:off x="684213" y="4343400"/>
            <a:ext cx="54895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8738" eaLnBrk="1" hangingPunct="1">
              <a:spcBef>
                <a:spcPts val="588"/>
              </a:spcBef>
            </a:pPr>
            <a:r>
              <a:rPr lang="en-US" sz="1600" smtClean="0">
                <a:solidFill>
                  <a:srgbClr val="000000"/>
                </a:solidFill>
                <a:cs typeface="Arial" charset="0"/>
                <a:sym typeface="Arial" charset="0"/>
              </a:rPr>
              <a:t>Landscape content slide example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57480C2-F47D-4F65-91B2-D6B873D21D64}" type="slidenum">
              <a:rPr lang="en-US"/>
              <a:pPr eaLnBrk="1" hangingPunct="1"/>
              <a:t>37</a:t>
            </a:fld>
            <a:endParaRPr 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xfrm>
            <a:off x="684213" y="4343400"/>
            <a:ext cx="54895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8738" eaLnBrk="1" hangingPunct="1">
              <a:spcBef>
                <a:spcPts val="588"/>
              </a:spcBef>
            </a:pPr>
            <a:r>
              <a:rPr lang="en-US" sz="1600" smtClean="0">
                <a:solidFill>
                  <a:srgbClr val="000000"/>
                </a:solidFill>
                <a:cs typeface="Arial" charset="0"/>
                <a:sym typeface="Arial" charset="0"/>
              </a:rPr>
              <a:t>Landscape content slide example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6B38CF-CEFB-FA4E-B411-4D76FD3656B9}" type="slidenum">
              <a:rPr lang="en-US" sz="1200">
                <a:solidFill>
                  <a:prstClr val="black"/>
                </a:solidFill>
              </a:rPr>
              <a:pPr eaLnBrk="1" hangingPunct="1"/>
              <a:t>40</a:t>
            </a:fld>
            <a:endParaRPr lang="en-US" sz="1200">
              <a:solidFill>
                <a:prstClr val="black"/>
              </a:solidFill>
            </a:endParaRPr>
          </a:p>
        </p:txBody>
      </p:sp>
      <p:sp>
        <p:nvSpPr>
          <p:cNvPr id="36866" name="Rectangle 2"/>
          <p:cNvSpPr>
            <a:spLocks noGrp="1" noRot="1" noChangeAspect="1" noChangeArrowheads="1" noTextEdit="1"/>
          </p:cNvSpPr>
          <p:nvPr>
            <p:ph type="sldImg"/>
          </p:nvPr>
        </p:nvSpPr>
        <p:spPr>
          <a:xfrm>
            <a:off x="2144316" y="683684"/>
            <a:ext cx="2571750" cy="3429000"/>
          </a:xfrm>
          <a:ln/>
        </p:spPr>
      </p:sp>
      <p:sp>
        <p:nvSpPr>
          <p:cNvPr id="36867"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Also note that the GPS stations used for scientific work are more precise for many reasons: the unit uses both of the signals coming from the satellites, two the clocks are atomic rather than crystal, (see slide). These stations can measure the change in position of a location with sub-centimeter accuracy. </a:t>
            </a:r>
            <a:br>
              <a:rPr lang="en-US">
                <a:ea typeface="ＭＳ Ｐゴシック" charset="0"/>
                <a:cs typeface="ＭＳ Ｐゴシック" charset="0"/>
              </a:rPr>
            </a:br>
            <a:r>
              <a:rPr lang="en-US">
                <a:ea typeface="ＭＳ Ｐゴシック" charset="0"/>
                <a:cs typeface="ＭＳ Ｐゴシック" charset="0"/>
              </a:rPr>
              <a:t/>
            </a:r>
            <a:br>
              <a:rPr lang="en-US">
                <a:ea typeface="ＭＳ Ｐゴシック" charset="0"/>
                <a:cs typeface="ＭＳ Ｐゴシック" charset="0"/>
              </a:rPr>
            </a:br>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16B704-C66C-4A42-8B69-25FA92582CB1}" type="slidenum">
              <a:rPr lang="en-US" sz="1200">
                <a:solidFill>
                  <a:prstClr val="black"/>
                </a:solidFill>
              </a:rPr>
              <a:pPr eaLnBrk="1" hangingPunct="1"/>
              <a:t>41</a:t>
            </a:fld>
            <a:endParaRPr lang="en-US" sz="1200">
              <a:solidFill>
                <a:prstClr val="black"/>
              </a:solidFill>
            </a:endParaRPr>
          </a:p>
        </p:txBody>
      </p:sp>
      <p:sp>
        <p:nvSpPr>
          <p:cNvPr id="45058" name="Rectangle 2"/>
          <p:cNvSpPr>
            <a:spLocks noGrp="1" noRot="1" noChangeAspect="1" noChangeArrowheads="1" noTextEdit="1"/>
          </p:cNvSpPr>
          <p:nvPr>
            <p:ph type="sldImg"/>
          </p:nvPr>
        </p:nvSpPr>
        <p:spPr>
          <a:xfrm>
            <a:off x="2144316" y="683684"/>
            <a:ext cx="2571750" cy="3429000"/>
          </a:xfrm>
          <a:ln/>
        </p:spPr>
      </p:sp>
      <p:sp>
        <p:nvSpPr>
          <p:cNvPr id="45059"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Have students write: This is a tectonic plate.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E87C3C-FA2A-2F46-81BA-99B351D1ACFB}" type="slidenum">
              <a:rPr lang="en-US" sz="1200">
                <a:solidFill>
                  <a:prstClr val="black"/>
                </a:solidFill>
              </a:rPr>
              <a:pPr eaLnBrk="1" hangingPunct="1"/>
              <a:t>43</a:t>
            </a:fld>
            <a:endParaRPr lang="en-US" sz="1200">
              <a:solidFill>
                <a:prstClr val="black"/>
              </a:solidFill>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685800" y="4344989"/>
            <a:ext cx="5486400"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a:p>
            <a:r>
              <a:rPr lang="en-US">
                <a:ea typeface="ＭＳ Ｐゴシック" charset="0"/>
                <a:cs typeface="ＭＳ Ｐゴシック" charset="0"/>
              </a:rPr>
              <a:t>After processing, the data is provided in a coordinate system (latitude and longitude) then converted to millimeters of offset</a:t>
            </a:r>
          </a:p>
          <a:p>
            <a:endParaRPr lang="en-US">
              <a:ea typeface="ＭＳ Ｐゴシック" charset="0"/>
              <a:cs typeface="ＭＳ Ｐゴシック" charset="0"/>
            </a:endParaRPr>
          </a:p>
          <a:p>
            <a:r>
              <a:rPr lang="en-US">
                <a:ea typeface="ＭＳ Ｐゴシック" charset="0"/>
                <a:cs typeface="ＭＳ Ｐゴシック" charset="0"/>
              </a:rPr>
              <a:t>The beginning of the data is not at zero because the offset is measured from a data point in the middle of the dataset </a:t>
            </a:r>
          </a:p>
          <a:p>
            <a:endParaRPr lang="en-US">
              <a:ea typeface="ＭＳ Ｐゴシック" charset="0"/>
              <a:cs typeface="ＭＳ Ｐゴシック" charset="0"/>
            </a:endParaRPr>
          </a:p>
          <a:p>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6C4FCB-716A-6143-B542-A920E1E6343D}" type="slidenum">
              <a:rPr lang="en-US" sz="1200">
                <a:solidFill>
                  <a:prstClr val="black"/>
                </a:solidFill>
              </a:rPr>
              <a:pPr eaLnBrk="1" hangingPunct="1"/>
              <a:t>44</a:t>
            </a:fld>
            <a:endParaRPr lang="en-US" sz="1200">
              <a:solidFill>
                <a:prstClr val="black"/>
              </a:solidFill>
            </a:endParaRPr>
          </a:p>
        </p:txBody>
      </p:sp>
      <p:sp>
        <p:nvSpPr>
          <p:cNvPr id="52226" name="Rectangle 2"/>
          <p:cNvSpPr>
            <a:spLocks noGrp="1" noRot="1" noChangeAspect="1" noChangeArrowheads="1" noTextEdit="1"/>
          </p:cNvSpPr>
          <p:nvPr>
            <p:ph type="sldImg"/>
          </p:nvPr>
        </p:nvSpPr>
        <p:spPr>
          <a:xfrm>
            <a:off x="2144316" y="683684"/>
            <a:ext cx="2571750" cy="3429000"/>
          </a:xfrm>
          <a:ln/>
        </p:spPr>
      </p:sp>
      <p:sp>
        <p:nvSpPr>
          <p:cNvPr id="52227"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Note that the examples we do in this activity use months of the year.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A6DD04-66A1-5D4B-8D5E-77737D1DBAD3}" type="slidenum">
              <a:rPr lang="en-US" sz="1200">
                <a:solidFill>
                  <a:prstClr val="black"/>
                </a:solidFill>
              </a:rPr>
              <a:pPr eaLnBrk="1" hangingPunct="1"/>
              <a:t>45</a:t>
            </a:fld>
            <a:endParaRPr lang="en-US" sz="1200">
              <a:solidFill>
                <a:prstClr val="black"/>
              </a:solidFill>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DB9C57-1D89-1A44-8145-D2236F15E232}" type="slidenum">
              <a:rPr lang="en-US" sz="1200">
                <a:solidFill>
                  <a:prstClr val="black"/>
                </a:solidFill>
              </a:rPr>
              <a:pPr eaLnBrk="1" hangingPunct="1"/>
              <a:t>46</a:t>
            </a:fld>
            <a:endParaRPr lang="en-US" sz="1200">
              <a:solidFill>
                <a:prstClr val="black"/>
              </a:solidFill>
            </a:endParaRPr>
          </a:p>
        </p:txBody>
      </p:sp>
      <p:sp>
        <p:nvSpPr>
          <p:cNvPr id="56322" name="Rectangle 2"/>
          <p:cNvSpPr>
            <a:spLocks noGrp="1" noRot="1" noChangeAspect="1" noChangeArrowheads="1" noTextEdit="1"/>
          </p:cNvSpPr>
          <p:nvPr>
            <p:ph type="sldImg"/>
          </p:nvPr>
        </p:nvSpPr>
        <p:spPr>
          <a:xfrm>
            <a:off x="2144316" y="683684"/>
            <a:ext cx="2571750" cy="3429000"/>
          </a:xfrm>
          <a:ln/>
        </p:spPr>
      </p:sp>
      <p:sp>
        <p:nvSpPr>
          <p:cNvPr id="56323"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Leave on screen while students work. Or do so a class</a:t>
            </a:r>
          </a:p>
          <a:p>
            <a:endParaRPr lang="en-US">
              <a:ea typeface="ＭＳ Ｐゴシック" charset="0"/>
              <a:cs typeface="ＭＳ Ｐゴシック" charset="0"/>
            </a:endParaRPr>
          </a:p>
          <a:p>
            <a:r>
              <a:rPr lang="en-US">
                <a:ea typeface="ＭＳ Ｐゴシック" charset="0"/>
                <a:cs typeface="ＭＳ Ｐゴシック" charset="0"/>
              </a:rPr>
              <a:t>This is slide builds per click – first click shows the points; second click shows the arrow</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3AF6A8-3948-6847-97EC-C407CCD021EC}" type="slidenum">
              <a:rPr lang="en-US" sz="1200">
                <a:solidFill>
                  <a:prstClr val="black"/>
                </a:solidFill>
              </a:rPr>
              <a:pPr eaLnBrk="1" hangingPunct="1"/>
              <a:t>49</a:t>
            </a:fld>
            <a:endParaRPr lang="en-US" sz="1200">
              <a:solidFill>
                <a:prstClr val="black"/>
              </a:solidFill>
            </a:endParaRPr>
          </a:p>
        </p:txBody>
      </p:sp>
      <p:sp>
        <p:nvSpPr>
          <p:cNvPr id="66562" name="Rectangle 2"/>
          <p:cNvSpPr>
            <a:spLocks noGrp="1" noRot="1" noChangeAspect="1" noChangeArrowheads="1" noTextEdit="1"/>
          </p:cNvSpPr>
          <p:nvPr>
            <p:ph type="sldImg"/>
          </p:nvPr>
        </p:nvSpPr>
        <p:spPr>
          <a:xfrm>
            <a:off x="2144316" y="683684"/>
            <a:ext cx="2571750" cy="3429000"/>
          </a:xfrm>
          <a:ln/>
        </p:spPr>
      </p:sp>
      <p:sp>
        <p:nvSpPr>
          <p:cNvPr id="66563"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B6B76E-49A9-1141-A720-36B93DEE3AC9}" type="slidenum">
              <a:rPr lang="en-US" sz="1200">
                <a:solidFill>
                  <a:prstClr val="black"/>
                </a:solidFill>
              </a:rPr>
              <a:pPr eaLnBrk="1" hangingPunct="1"/>
              <a:t>50</a:t>
            </a:fld>
            <a:endParaRPr lang="en-US" sz="1200">
              <a:solidFill>
                <a:prstClr val="black"/>
              </a:solidFill>
            </a:endParaRPr>
          </a:p>
        </p:txBody>
      </p:sp>
      <p:sp>
        <p:nvSpPr>
          <p:cNvPr id="68610" name="Rectangle 2"/>
          <p:cNvSpPr>
            <a:spLocks noGrp="1" noRot="1" noChangeAspect="1" noChangeArrowheads="1" noTextEdit="1"/>
          </p:cNvSpPr>
          <p:nvPr>
            <p:ph type="sldImg"/>
          </p:nvPr>
        </p:nvSpPr>
        <p:spPr>
          <a:xfrm>
            <a:off x="2144316" y="683684"/>
            <a:ext cx="2571750" cy="3429000"/>
          </a:xfrm>
          <a:ln/>
        </p:spPr>
      </p:sp>
      <p:sp>
        <p:nvSpPr>
          <p:cNvPr id="68611"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Leave on screen while students work. Or do so a class</a:t>
            </a:r>
          </a:p>
          <a:p>
            <a:endParaRPr lang="en-US">
              <a:ea typeface="ＭＳ Ｐゴシック" charset="0"/>
              <a:cs typeface="ＭＳ Ｐゴシック" charset="0"/>
            </a:endParaRPr>
          </a:p>
          <a:p>
            <a:r>
              <a:rPr lang="en-US">
                <a:ea typeface="ＭＳ Ｐゴシック" charset="0"/>
                <a:cs typeface="ＭＳ Ｐゴシック" charset="0"/>
              </a:rPr>
              <a:t>This is slide builds per click – first click shows the points; second click shows the arrow</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638636-1109-FF45-860C-6AED345D5834}" type="slidenum">
              <a:rPr lang="en-US" sz="1200">
                <a:solidFill>
                  <a:prstClr val="black"/>
                </a:solidFill>
              </a:rPr>
              <a:pPr eaLnBrk="1" hangingPunct="1"/>
              <a:t>51</a:t>
            </a:fld>
            <a:endParaRPr lang="en-US" sz="1200">
              <a:solidFill>
                <a:prstClr val="black"/>
              </a:solidFill>
            </a:endParaRPr>
          </a:p>
        </p:txBody>
      </p:sp>
      <p:sp>
        <p:nvSpPr>
          <p:cNvPr id="70658" name="Rectangle 2"/>
          <p:cNvSpPr>
            <a:spLocks noGrp="1" noRot="1" noChangeAspect="1" noChangeArrowheads="1" noTextEdit="1"/>
          </p:cNvSpPr>
          <p:nvPr>
            <p:ph type="sldImg"/>
          </p:nvPr>
        </p:nvSpPr>
        <p:spPr>
          <a:xfrm>
            <a:off x="2144316" y="683684"/>
            <a:ext cx="2571750" cy="3429000"/>
          </a:xfrm>
          <a:ln/>
        </p:spPr>
      </p:sp>
      <p:sp>
        <p:nvSpPr>
          <p:cNvPr id="70659"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Leave on screen while students work. Or do as a class</a:t>
            </a:r>
          </a:p>
          <a:p>
            <a:endParaRPr lang="en-US">
              <a:ea typeface="ＭＳ Ｐゴシック" charset="0"/>
              <a:cs typeface="ＭＳ Ｐゴシック" charset="0"/>
            </a:endParaRPr>
          </a:p>
          <a:p>
            <a:r>
              <a:rPr lang="en-US">
                <a:ea typeface="ＭＳ Ｐゴシック" charset="0"/>
                <a:cs typeface="ＭＳ Ｐゴシック" charset="0"/>
              </a:rPr>
              <a:t>This is slide builds per click – first click shows the points; second click shows the arrow</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BCA9401-656E-E348-B780-53C9FAB80320}" type="slidenum">
              <a:rPr lang="en-US" sz="1200">
                <a:solidFill>
                  <a:prstClr val="black"/>
                </a:solidFill>
              </a:rPr>
              <a:pPr eaLnBrk="1" hangingPunct="1"/>
              <a:t>52</a:t>
            </a:fld>
            <a:endParaRPr lang="en-US" sz="1200">
              <a:solidFill>
                <a:prstClr val="black"/>
              </a:solidFill>
            </a:endParaRPr>
          </a:p>
        </p:txBody>
      </p:sp>
      <p:sp>
        <p:nvSpPr>
          <p:cNvPr id="72706" name="Rectangle 2"/>
          <p:cNvSpPr>
            <a:spLocks noGrp="1" noRot="1" noChangeAspect="1" noChangeArrowheads="1" noTextEdit="1"/>
          </p:cNvSpPr>
          <p:nvPr>
            <p:ph type="sldImg"/>
          </p:nvPr>
        </p:nvSpPr>
        <p:spPr>
          <a:xfrm>
            <a:off x="2144316" y="683684"/>
            <a:ext cx="2571750" cy="3429000"/>
          </a:xfrm>
          <a:ln/>
        </p:spPr>
      </p:sp>
      <p:sp>
        <p:nvSpPr>
          <p:cNvPr id="72707"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Leave overhead while students plot points</a:t>
            </a:r>
          </a:p>
          <a:p>
            <a:endParaRPr lang="en-US">
              <a:ea typeface="ＭＳ Ｐゴシック" charset="0"/>
              <a:cs typeface="ＭＳ Ｐゴシック" charset="0"/>
            </a:endParaRPr>
          </a:p>
          <a:p>
            <a:r>
              <a:rPr lang="en-US">
                <a:ea typeface="ＭＳ Ｐゴシック" charset="0"/>
                <a:cs typeface="ＭＳ Ｐゴシック" charset="0"/>
              </a:rPr>
              <a:t>This is slide builds per click – first click shows the points; second click shows the arrow</a:t>
            </a:r>
          </a:p>
          <a:p>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3502B1-F1ED-2841-BEE6-53ADEBD73833}" type="slidenum">
              <a:rPr lang="en-US" sz="1200">
                <a:solidFill>
                  <a:prstClr val="black"/>
                </a:solidFill>
              </a:rPr>
              <a:pPr eaLnBrk="1" hangingPunct="1"/>
              <a:t>53</a:t>
            </a:fld>
            <a:endParaRPr lang="en-US" sz="1200">
              <a:solidFill>
                <a:prstClr val="black"/>
              </a:solidFill>
            </a:endParaRPr>
          </a:p>
        </p:txBody>
      </p:sp>
      <p:sp>
        <p:nvSpPr>
          <p:cNvPr id="76802" name="Rectangle 2"/>
          <p:cNvSpPr>
            <a:spLocks noGrp="1" noRot="1" noChangeAspect="1" noChangeArrowheads="1" noTextEdit="1"/>
          </p:cNvSpPr>
          <p:nvPr>
            <p:ph type="sldImg"/>
          </p:nvPr>
        </p:nvSpPr>
        <p:spPr>
          <a:xfrm>
            <a:off x="2144316" y="683684"/>
            <a:ext cx="2571750" cy="3429000"/>
          </a:xfrm>
          <a:ln/>
        </p:spPr>
      </p:sp>
      <p:sp>
        <p:nvSpPr>
          <p:cNvPr id="76803"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Leave overhead while students plot points</a:t>
            </a:r>
          </a:p>
          <a:p>
            <a:endParaRPr lang="en-US">
              <a:ea typeface="ＭＳ Ｐゴシック" charset="0"/>
              <a:cs typeface="ＭＳ Ｐゴシック" charset="0"/>
            </a:endParaRPr>
          </a:p>
          <a:p>
            <a:r>
              <a:rPr lang="en-US">
                <a:ea typeface="ＭＳ Ｐゴシック" charset="0"/>
                <a:cs typeface="ＭＳ Ｐゴシック" charset="0"/>
              </a:rPr>
              <a:t>This is slide builds per click – first click shows the points; second click shows the arrow</a:t>
            </a:r>
          </a:p>
          <a:p>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18E53E-7963-6B45-9BBC-1A8F51138CF9}" type="slidenum">
              <a:rPr lang="en-US" sz="1200">
                <a:solidFill>
                  <a:prstClr val="black"/>
                </a:solidFill>
              </a:rPr>
              <a:pPr eaLnBrk="1" hangingPunct="1"/>
              <a:t>54</a:t>
            </a:fld>
            <a:endParaRPr lang="en-US" sz="1200">
              <a:solidFill>
                <a:prstClr val="black"/>
              </a:solidFill>
            </a:endParaRPr>
          </a:p>
        </p:txBody>
      </p:sp>
      <p:sp>
        <p:nvSpPr>
          <p:cNvPr id="80898" name="Rectangle 2"/>
          <p:cNvSpPr>
            <a:spLocks noGrp="1" noRot="1" noChangeAspect="1" noChangeArrowheads="1" noTextEdit="1"/>
          </p:cNvSpPr>
          <p:nvPr>
            <p:ph type="sldImg"/>
          </p:nvPr>
        </p:nvSpPr>
        <p:spPr>
          <a:xfrm>
            <a:off x="2144316" y="683684"/>
            <a:ext cx="2571750" cy="3429000"/>
          </a:xfrm>
          <a:ln/>
        </p:spPr>
      </p:sp>
      <p:sp>
        <p:nvSpPr>
          <p:cNvPr id="80899"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820F5F5-58AD-DF44-B465-C17421FFAF92}" type="slidenum">
              <a:rPr lang="en-US">
                <a:solidFill>
                  <a:prstClr val="black"/>
                </a:solidFill>
              </a:rPr>
              <a:pPr eaLnBrk="1" hangingPunct="1"/>
              <a:t>60</a:t>
            </a:fld>
            <a:endParaRPr lang="en-US">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3322AF8-A724-724B-8C02-A7E6B5609A22}" type="slidenum">
              <a:rPr lang="en-US">
                <a:solidFill>
                  <a:prstClr val="black"/>
                </a:solidFill>
              </a:rPr>
              <a:pPr eaLnBrk="1" hangingPunct="1"/>
              <a:t>61</a:t>
            </a:fld>
            <a:endParaRPr lang="en-US">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5B03DB1-E488-164F-AB6C-4CFE3F529312}" type="slidenum">
              <a:rPr lang="en-US">
                <a:solidFill>
                  <a:prstClr val="black"/>
                </a:solidFill>
              </a:rPr>
              <a:pPr eaLnBrk="1" hangingPunct="1"/>
              <a:t>63</a:t>
            </a:fld>
            <a:endParaRPr lang="en-US">
              <a:solidFill>
                <a:prstClr val="black"/>
              </a:solidFill>
            </a:endParaRPr>
          </a:p>
        </p:txBody>
      </p:sp>
      <p:sp>
        <p:nvSpPr>
          <p:cNvPr id="43011" name="Rectangle 2"/>
          <p:cNvSpPr>
            <a:spLocks noGrp="1" noRot="1" noChangeAspect="1" noChangeArrowheads="1" noTextEdit="1"/>
          </p:cNvSpPr>
          <p:nvPr>
            <p:ph type="sldImg"/>
          </p:nvPr>
        </p:nvSpPr>
        <p:spPr>
          <a:xfrm>
            <a:off x="2143125" y="683684"/>
            <a:ext cx="2572941" cy="3429000"/>
          </a:xfrm>
          <a:ln/>
        </p:spPr>
      </p:sp>
      <p:sp>
        <p:nvSpPr>
          <p:cNvPr id="43012" name="Rectangle 3"/>
          <p:cNvSpPr>
            <a:spLocks noGrp="1" noChangeArrowheads="1"/>
          </p:cNvSpPr>
          <p:nvPr>
            <p:ph type="body" idx="1"/>
          </p:nvPr>
        </p:nvSpPr>
        <p:spPr>
          <a:xfrm>
            <a:off x="684214" y="4343402"/>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The data from the GPS stations run by UNAVCO's Plate Boundary Observatory (which is one of the EarthScope projects) is freely available to the public. Each GPS station has a data file which contains the daily change in position.</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UNAVCO began providing processed data since Jan 1, 2004… Although some GPS stations were installed prior to this date, currently only data after January 1, 2004 is available.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F1477F0-7D04-FB45-B475-2A1E6CA837FC}" type="slidenum">
              <a:rPr lang="en-US">
                <a:solidFill>
                  <a:prstClr val="black"/>
                </a:solidFill>
              </a:rPr>
              <a:pPr eaLnBrk="1" hangingPunct="1"/>
              <a:t>64</a:t>
            </a:fld>
            <a:endParaRPr lang="en-US">
              <a:solidFill>
                <a:prstClr val="black"/>
              </a:solidFill>
            </a:endParaRPr>
          </a:p>
        </p:txBody>
      </p:sp>
      <p:sp>
        <p:nvSpPr>
          <p:cNvPr id="44035" name="Rectangle 2"/>
          <p:cNvSpPr>
            <a:spLocks noGrp="1" noRot="1" noChangeAspect="1" noChangeArrowheads="1" noTextEdit="1"/>
          </p:cNvSpPr>
          <p:nvPr>
            <p:ph type="sldImg"/>
          </p:nvPr>
        </p:nvSpPr>
        <p:spPr>
          <a:xfrm>
            <a:off x="2143125" y="683684"/>
            <a:ext cx="2572941" cy="3429000"/>
          </a:xfrm>
          <a:ln/>
        </p:spPr>
      </p:sp>
      <p:sp>
        <p:nvSpPr>
          <p:cNvPr id="44036" name="Rectangle 3"/>
          <p:cNvSpPr>
            <a:spLocks noGrp="1" noChangeArrowheads="1"/>
          </p:cNvSpPr>
          <p:nvPr>
            <p:ph type="body" idx="1"/>
          </p:nvPr>
        </p:nvSpPr>
        <p:spPr>
          <a:xfrm>
            <a:off x="684214" y="4343402"/>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1130300" y="674688"/>
            <a:ext cx="4597400" cy="3448050"/>
          </a:xfrm>
          <a:ln/>
        </p:spPr>
      </p:sp>
      <p:sp>
        <p:nvSpPr>
          <p:cNvPr id="90115" name="Rectangle 3"/>
          <p:cNvSpPr>
            <a:spLocks noGrp="1" noChangeArrowheads="1"/>
          </p:cNvSpPr>
          <p:nvPr>
            <p:ph type="body" idx="1"/>
          </p:nvPr>
        </p:nvSpPr>
        <p:spPr>
          <a:xfrm>
            <a:off x="893763" y="4346575"/>
            <a:ext cx="5070475" cy="4122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r>
              <a:rPr lang="en-US" smtClean="0"/>
              <a:t>Topics:</a:t>
            </a:r>
          </a:p>
          <a:p>
            <a:r>
              <a:rPr lang="en-US" smtClean="0"/>
              <a:t>	Funding</a:t>
            </a:r>
          </a:p>
          <a:p>
            <a:r>
              <a:rPr lang="en-US" smtClean="0"/>
              <a:t>	E&amp;O</a:t>
            </a:r>
          </a:p>
          <a:p>
            <a:r>
              <a:rPr lang="en-US" smtClean="0"/>
              <a:t>	EarthScope relations</a:t>
            </a:r>
          </a:p>
          <a:p>
            <a:r>
              <a:rPr lang="en-US" smtClean="0"/>
              <a:t>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A3E07AA-61D6-4C45-B376-251100BBD57B}" type="slidenum">
              <a:rPr lang="en-US">
                <a:solidFill>
                  <a:prstClr val="black"/>
                </a:solidFill>
              </a:rPr>
              <a:pPr eaLnBrk="1" hangingPunct="1"/>
              <a:t>65</a:t>
            </a:fld>
            <a:endParaRPr lang="en-US">
              <a:solidFill>
                <a:prstClr val="black"/>
              </a:solidFill>
            </a:endParaRPr>
          </a:p>
        </p:txBody>
      </p:sp>
      <p:sp>
        <p:nvSpPr>
          <p:cNvPr id="45059" name="Rectangle 2"/>
          <p:cNvSpPr>
            <a:spLocks noGrp="1" noRot="1" noChangeAspect="1" noChangeArrowheads="1" noTextEdit="1"/>
          </p:cNvSpPr>
          <p:nvPr>
            <p:ph type="sldImg"/>
          </p:nvPr>
        </p:nvSpPr>
        <p:spPr>
          <a:xfrm>
            <a:off x="2143125" y="683684"/>
            <a:ext cx="2572941" cy="3429000"/>
          </a:xfrm>
          <a:ln/>
        </p:spPr>
      </p:sp>
      <p:sp>
        <p:nvSpPr>
          <p:cNvPr id="45060" name="Rectangle 3"/>
          <p:cNvSpPr>
            <a:spLocks noGrp="1" noChangeArrowheads="1"/>
          </p:cNvSpPr>
          <p:nvPr>
            <p:ph type="body" idx="1"/>
          </p:nvPr>
        </p:nvSpPr>
        <p:spPr>
          <a:xfrm>
            <a:off x="684214" y="4343402"/>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Note that the examples we do in this activity use months of the year.</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23CA69D-3F2B-B04F-B29A-07A17D24595C}" type="slidenum">
              <a:rPr lang="en-US">
                <a:solidFill>
                  <a:prstClr val="black"/>
                </a:solidFill>
              </a:rPr>
              <a:pPr eaLnBrk="1" hangingPunct="1"/>
              <a:t>66</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16513C5-15A2-384D-9C40-A1D842DBAAFD}" type="slidenum">
              <a:rPr lang="en-US">
                <a:solidFill>
                  <a:prstClr val="black"/>
                </a:solidFill>
              </a:rPr>
              <a:pPr eaLnBrk="1" hangingPunct="1"/>
              <a:t>67</a:t>
            </a:fld>
            <a:endParaRPr lang="en-US">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0E3CC1-DE39-7446-8AF0-77BF428C53B9}" type="slidenum">
              <a:rPr lang="en-US" sz="1200">
                <a:solidFill>
                  <a:prstClr val="black"/>
                </a:solidFill>
              </a:rPr>
              <a:pPr eaLnBrk="1" hangingPunct="1"/>
              <a:t>68</a:t>
            </a:fld>
            <a:endParaRPr lang="en-US" sz="1200">
              <a:solidFill>
                <a:prstClr val="black"/>
              </a:solidFill>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806BE39-C11A-9047-BFDA-3AB2E2F422BE}" type="slidenum">
              <a:rPr lang="en-US">
                <a:solidFill>
                  <a:prstClr val="black"/>
                </a:solidFill>
              </a:rPr>
              <a:pPr eaLnBrk="1" hangingPunct="1"/>
              <a:t>69</a:t>
            </a:fld>
            <a:endParaRPr lang="en-US">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806BE39-C11A-9047-BFDA-3AB2E2F422BE}" type="slidenum">
              <a:rPr lang="en-US">
                <a:solidFill>
                  <a:prstClr val="black"/>
                </a:solidFill>
              </a:rPr>
              <a:pPr eaLnBrk="1" hangingPunct="1"/>
              <a:t>70</a:t>
            </a:fld>
            <a:endParaRPr lang="en-US">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C05458-6E92-E14F-975D-2B6E84C2AD55}" type="slidenum">
              <a:rPr lang="en-US" sz="1200">
                <a:solidFill>
                  <a:prstClr val="black"/>
                </a:solidFill>
              </a:rPr>
              <a:pPr eaLnBrk="1" hangingPunct="1"/>
              <a:t>71</a:t>
            </a:fld>
            <a:endParaRPr lang="en-US" sz="1200">
              <a:solidFill>
                <a:prstClr val="black"/>
              </a:solidFill>
            </a:endParaRPr>
          </a:p>
        </p:txBody>
      </p:sp>
      <p:sp>
        <p:nvSpPr>
          <p:cNvPr id="67586" name="Rectangle 2"/>
          <p:cNvSpPr>
            <a:spLocks noGrp="1" noRot="1" noChangeAspect="1" noChangeArrowheads="1" noTextEdit="1"/>
          </p:cNvSpPr>
          <p:nvPr>
            <p:ph type="sldImg"/>
          </p:nvPr>
        </p:nvSpPr>
        <p:spPr>
          <a:xfrm>
            <a:off x="2144316" y="683684"/>
            <a:ext cx="2571750" cy="3429000"/>
          </a:xfrm>
          <a:ln/>
        </p:spPr>
      </p:sp>
      <p:sp>
        <p:nvSpPr>
          <p:cNvPr id="67587"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Do the North motion as a class.</a:t>
            </a:r>
          </a:p>
          <a:p>
            <a:r>
              <a:rPr lang="en-US">
                <a:ea typeface="ＭＳ Ｐゴシック" charset="0"/>
                <a:cs typeface="ＭＳ Ｐゴシック" charset="0"/>
              </a:rPr>
              <a:t>Have students follow along on their worksheet – drawing the lines across and down seem to help.</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C05458-6E92-E14F-975D-2B6E84C2AD55}" type="slidenum">
              <a:rPr lang="en-US" sz="1200">
                <a:solidFill>
                  <a:prstClr val="black"/>
                </a:solidFill>
              </a:rPr>
              <a:pPr eaLnBrk="1" hangingPunct="1"/>
              <a:t>72</a:t>
            </a:fld>
            <a:endParaRPr lang="en-US" sz="1200">
              <a:solidFill>
                <a:prstClr val="black"/>
              </a:solidFill>
            </a:endParaRPr>
          </a:p>
        </p:txBody>
      </p:sp>
      <p:sp>
        <p:nvSpPr>
          <p:cNvPr id="67586" name="Rectangle 2"/>
          <p:cNvSpPr>
            <a:spLocks noGrp="1" noRot="1" noChangeAspect="1" noChangeArrowheads="1" noTextEdit="1"/>
          </p:cNvSpPr>
          <p:nvPr>
            <p:ph type="sldImg"/>
          </p:nvPr>
        </p:nvSpPr>
        <p:spPr>
          <a:xfrm>
            <a:off x="2144316" y="683684"/>
            <a:ext cx="2571750" cy="3429000"/>
          </a:xfrm>
          <a:ln/>
        </p:spPr>
      </p:sp>
      <p:sp>
        <p:nvSpPr>
          <p:cNvPr id="67587"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Do the North motion as a class.</a:t>
            </a:r>
          </a:p>
          <a:p>
            <a:r>
              <a:rPr lang="en-US">
                <a:ea typeface="ＭＳ Ｐゴシック" charset="0"/>
                <a:cs typeface="ＭＳ Ｐゴシック" charset="0"/>
              </a:rPr>
              <a:t>Have students follow along on their worksheet – drawing the lines across and down seem to help.</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C05458-6E92-E14F-975D-2B6E84C2AD55}" type="slidenum">
              <a:rPr lang="en-US" sz="1200">
                <a:solidFill>
                  <a:prstClr val="black"/>
                </a:solidFill>
              </a:rPr>
              <a:pPr eaLnBrk="1" hangingPunct="1"/>
              <a:t>73</a:t>
            </a:fld>
            <a:endParaRPr lang="en-US" sz="1200">
              <a:solidFill>
                <a:prstClr val="black"/>
              </a:solidFill>
            </a:endParaRPr>
          </a:p>
        </p:txBody>
      </p:sp>
      <p:sp>
        <p:nvSpPr>
          <p:cNvPr id="67586" name="Rectangle 2"/>
          <p:cNvSpPr>
            <a:spLocks noGrp="1" noRot="1" noChangeAspect="1" noChangeArrowheads="1" noTextEdit="1"/>
          </p:cNvSpPr>
          <p:nvPr>
            <p:ph type="sldImg"/>
          </p:nvPr>
        </p:nvSpPr>
        <p:spPr>
          <a:xfrm>
            <a:off x="2144316" y="683684"/>
            <a:ext cx="2571750" cy="3429000"/>
          </a:xfrm>
          <a:ln/>
        </p:spPr>
      </p:sp>
      <p:sp>
        <p:nvSpPr>
          <p:cNvPr id="67587"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Do the North motion as a class.</a:t>
            </a:r>
          </a:p>
          <a:p>
            <a:r>
              <a:rPr lang="en-US">
                <a:ea typeface="ＭＳ Ｐゴシック" charset="0"/>
                <a:cs typeface="ＭＳ Ｐゴシック" charset="0"/>
              </a:rPr>
              <a:t>Have students follow along on their worksheet – drawing the lines across and down seem to help.</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C05458-6E92-E14F-975D-2B6E84C2AD55}" type="slidenum">
              <a:rPr lang="en-US" sz="1200">
                <a:solidFill>
                  <a:prstClr val="black"/>
                </a:solidFill>
              </a:rPr>
              <a:pPr eaLnBrk="1" hangingPunct="1"/>
              <a:t>74</a:t>
            </a:fld>
            <a:endParaRPr lang="en-US" sz="1200">
              <a:solidFill>
                <a:prstClr val="black"/>
              </a:solidFill>
            </a:endParaRPr>
          </a:p>
        </p:txBody>
      </p:sp>
      <p:sp>
        <p:nvSpPr>
          <p:cNvPr id="67586" name="Rectangle 2"/>
          <p:cNvSpPr>
            <a:spLocks noGrp="1" noRot="1" noChangeAspect="1" noChangeArrowheads="1" noTextEdit="1"/>
          </p:cNvSpPr>
          <p:nvPr>
            <p:ph type="sldImg"/>
          </p:nvPr>
        </p:nvSpPr>
        <p:spPr>
          <a:xfrm>
            <a:off x="2144316" y="683684"/>
            <a:ext cx="2571750" cy="3429000"/>
          </a:xfrm>
          <a:ln/>
        </p:spPr>
      </p:sp>
      <p:sp>
        <p:nvSpPr>
          <p:cNvPr id="67587"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Do the North motion as a class.</a:t>
            </a:r>
          </a:p>
          <a:p>
            <a:r>
              <a:rPr lang="en-US">
                <a:ea typeface="ＭＳ Ｐゴシック" charset="0"/>
                <a:cs typeface="ＭＳ Ｐゴシック" charset="0"/>
              </a:rPr>
              <a:t>Have students follow along on their worksheet – drawing the lines across and down seem to help.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handheld</a:t>
            </a:r>
            <a:r>
              <a:rPr lang="en-US" baseline="0" dirty="0" smtClean="0"/>
              <a:t> GPS unit that has been available to the public for more than a decade now and is often used for hiking or other outdoor activities.</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9885528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C05458-6E92-E14F-975D-2B6E84C2AD55}" type="slidenum">
              <a:rPr lang="en-US" sz="1200">
                <a:solidFill>
                  <a:prstClr val="black"/>
                </a:solidFill>
              </a:rPr>
              <a:pPr eaLnBrk="1" hangingPunct="1"/>
              <a:t>75</a:t>
            </a:fld>
            <a:endParaRPr lang="en-US" sz="1200">
              <a:solidFill>
                <a:prstClr val="black"/>
              </a:solidFill>
            </a:endParaRPr>
          </a:p>
        </p:txBody>
      </p:sp>
      <p:sp>
        <p:nvSpPr>
          <p:cNvPr id="67586" name="Rectangle 2"/>
          <p:cNvSpPr>
            <a:spLocks noGrp="1" noRot="1" noChangeAspect="1" noChangeArrowheads="1" noTextEdit="1"/>
          </p:cNvSpPr>
          <p:nvPr>
            <p:ph type="sldImg"/>
          </p:nvPr>
        </p:nvSpPr>
        <p:spPr>
          <a:xfrm>
            <a:off x="2144316" y="683684"/>
            <a:ext cx="2571750" cy="3429000"/>
          </a:xfrm>
          <a:ln/>
        </p:spPr>
      </p:sp>
      <p:sp>
        <p:nvSpPr>
          <p:cNvPr id="67587"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Do the North motion as a class.</a:t>
            </a:r>
          </a:p>
          <a:p>
            <a:r>
              <a:rPr lang="en-US">
                <a:ea typeface="ＭＳ Ｐゴシック" charset="0"/>
                <a:cs typeface="ＭＳ Ｐゴシック" charset="0"/>
              </a:rPr>
              <a:t>Have students follow along on their worksheet – drawing the lines across and down seem to help.</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E27C28-A599-934B-9487-12D5FE01EC49}" type="slidenum">
              <a:rPr lang="en-US" sz="1200">
                <a:solidFill>
                  <a:prstClr val="black"/>
                </a:solidFill>
              </a:rPr>
              <a:pPr eaLnBrk="1" hangingPunct="1"/>
              <a:t>77</a:t>
            </a:fld>
            <a:endParaRPr lang="en-US" sz="1200">
              <a:solidFill>
                <a:prstClr val="black"/>
              </a:solidFill>
            </a:endParaRPr>
          </a:p>
        </p:txBody>
      </p:sp>
      <p:sp>
        <p:nvSpPr>
          <p:cNvPr id="97282" name="Rectangle 2"/>
          <p:cNvSpPr>
            <a:spLocks noGrp="1" noRot="1" noChangeAspect="1" noChangeArrowheads="1" noTextEdit="1"/>
          </p:cNvSpPr>
          <p:nvPr>
            <p:ph type="sldImg"/>
          </p:nvPr>
        </p:nvSpPr>
        <p:spPr>
          <a:xfrm>
            <a:off x="2144316" y="683684"/>
            <a:ext cx="2571750" cy="3429000"/>
          </a:xfrm>
          <a:ln/>
        </p:spPr>
      </p:sp>
      <p:sp>
        <p:nvSpPr>
          <p:cNvPr id="97283"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It is very important that both the North and East axis use the same scale so that the two vectors can be added together.</a:t>
            </a:r>
          </a:p>
          <a:p>
            <a:endParaRPr lang="en-US">
              <a:ea typeface="ＭＳ Ｐゴシック" charset="0"/>
              <a:cs typeface="ＭＳ Ｐゴシック" charset="0"/>
            </a:endParaRPr>
          </a:p>
          <a:p>
            <a:r>
              <a:rPr lang="en-US">
                <a:ea typeface="ＭＳ Ｐゴシック" charset="0"/>
                <a:cs typeface="ＭＳ Ｐゴシック" charset="0"/>
              </a:rPr>
              <a:t>Have students work in pairs – check each other</a:t>
            </a:r>
            <a:r>
              <a:rPr lang="ja-JP" altLang="en-US">
                <a:ea typeface="ＭＳ Ｐゴシック" charset="0"/>
                <a:cs typeface="ＭＳ Ｐゴシック" charset="0"/>
              </a:rPr>
              <a:t>’</a:t>
            </a:r>
            <a:r>
              <a:rPr lang="en-US" altLang="ja-JP">
                <a:ea typeface="ＭＳ Ｐゴシック" charset="0"/>
                <a:cs typeface="ＭＳ Ｐゴシック" charset="0"/>
              </a:rPr>
              <a:t>s work.</a:t>
            </a:r>
            <a:endParaRPr lang="en-US">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0AA19F-B8F6-804B-89E0-A2691203C19B}" type="slidenum">
              <a:rPr lang="en-US" sz="1200">
                <a:solidFill>
                  <a:prstClr val="black"/>
                </a:solidFill>
              </a:rPr>
              <a:pPr eaLnBrk="1" hangingPunct="1"/>
              <a:t>78</a:t>
            </a:fld>
            <a:endParaRPr lang="en-US" sz="1200">
              <a:solidFill>
                <a:prstClr val="black"/>
              </a:solidFill>
            </a:endParaRPr>
          </a:p>
        </p:txBody>
      </p:sp>
      <p:sp>
        <p:nvSpPr>
          <p:cNvPr id="100354" name="Rectangle 2"/>
          <p:cNvSpPr>
            <a:spLocks noGrp="1" noRot="1" noChangeAspect="1" noChangeArrowheads="1" noTextEdit="1"/>
          </p:cNvSpPr>
          <p:nvPr>
            <p:ph type="sldImg"/>
          </p:nvPr>
        </p:nvSpPr>
        <p:spPr>
          <a:xfrm>
            <a:off x="2144316" y="683684"/>
            <a:ext cx="2571750" cy="3429000"/>
          </a:xfrm>
          <a:ln/>
        </p:spPr>
      </p:sp>
      <p:sp>
        <p:nvSpPr>
          <p:cNvPr id="100355"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It is very important that both the North and East axis use the same scale so that the two vectors can be added together.</a:t>
            </a:r>
          </a:p>
          <a:p>
            <a:endParaRPr lang="en-US">
              <a:ea typeface="ＭＳ Ｐゴシック" charset="0"/>
              <a:cs typeface="ＭＳ Ｐゴシック" charset="0"/>
            </a:endParaRPr>
          </a:p>
          <a:p>
            <a:r>
              <a:rPr lang="en-US">
                <a:ea typeface="ＭＳ Ｐゴシック" charset="0"/>
                <a:cs typeface="ＭＳ Ｐゴシック" charset="0"/>
              </a:rPr>
              <a:t>Have students work in pairs – check each other</a:t>
            </a:r>
            <a:r>
              <a:rPr lang="ja-JP" altLang="en-US">
                <a:ea typeface="ＭＳ Ｐゴシック" charset="0"/>
                <a:cs typeface="ＭＳ Ｐゴシック" charset="0"/>
              </a:rPr>
              <a:t>’</a:t>
            </a:r>
            <a:r>
              <a:rPr lang="en-US" altLang="ja-JP">
                <a:ea typeface="ＭＳ Ｐゴシック" charset="0"/>
                <a:cs typeface="ＭＳ Ｐゴシック" charset="0"/>
              </a:rPr>
              <a:t>s work.</a:t>
            </a:r>
            <a:endParaRPr lang="en-US">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745727-EC80-E540-8D34-637E82C69297}" type="slidenum">
              <a:rPr lang="en-US" sz="1200">
                <a:solidFill>
                  <a:prstClr val="black"/>
                </a:solidFill>
              </a:rPr>
              <a:pPr eaLnBrk="1" hangingPunct="1"/>
              <a:t>79</a:t>
            </a:fld>
            <a:endParaRPr lang="en-US" sz="1200">
              <a:solidFill>
                <a:prstClr val="black"/>
              </a:solidFill>
            </a:endParaRPr>
          </a:p>
        </p:txBody>
      </p:sp>
      <p:sp>
        <p:nvSpPr>
          <p:cNvPr id="102402" name="Rectangle 2"/>
          <p:cNvSpPr>
            <a:spLocks noGrp="1" noRot="1" noChangeAspect="1" noChangeArrowheads="1" noTextEdit="1"/>
          </p:cNvSpPr>
          <p:nvPr>
            <p:ph type="sldImg"/>
          </p:nvPr>
        </p:nvSpPr>
        <p:spPr>
          <a:xfrm>
            <a:off x="2144316" y="683684"/>
            <a:ext cx="2571750" cy="3429000"/>
          </a:xfrm>
          <a:ln/>
        </p:spPr>
      </p:sp>
      <p:sp>
        <p:nvSpPr>
          <p:cNvPr id="102403"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It is very important that both the North and East axis use the same scale so that the two vectors can be added together.</a:t>
            </a:r>
          </a:p>
          <a:p>
            <a:endParaRPr lang="en-US">
              <a:ea typeface="ＭＳ Ｐゴシック" charset="0"/>
              <a:cs typeface="ＭＳ Ｐゴシック" charset="0"/>
            </a:endParaRPr>
          </a:p>
          <a:p>
            <a:r>
              <a:rPr lang="en-US">
                <a:ea typeface="ＭＳ Ｐゴシック" charset="0"/>
                <a:cs typeface="ＭＳ Ｐゴシック" charset="0"/>
              </a:rPr>
              <a:t>Have students work in pairs – check each other</a:t>
            </a:r>
            <a:r>
              <a:rPr lang="ja-JP" altLang="en-US">
                <a:ea typeface="ＭＳ Ｐゴシック" charset="0"/>
                <a:cs typeface="ＭＳ Ｐゴシック" charset="0"/>
              </a:rPr>
              <a:t>’</a:t>
            </a:r>
            <a:r>
              <a:rPr lang="en-US" altLang="ja-JP">
                <a:ea typeface="ＭＳ Ｐゴシック" charset="0"/>
                <a:cs typeface="ＭＳ Ｐゴシック" charset="0"/>
              </a:rPr>
              <a:t>s work.</a:t>
            </a:r>
            <a:endParaRPr lang="en-US">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14C8D6-0A1A-4F4C-8DF0-CB9F2BDB7610}" type="slidenum">
              <a:rPr lang="en-US" sz="1200">
                <a:solidFill>
                  <a:prstClr val="black"/>
                </a:solidFill>
              </a:rPr>
              <a:pPr eaLnBrk="1" hangingPunct="1"/>
              <a:t>80</a:t>
            </a:fld>
            <a:endParaRPr lang="en-US" sz="1200">
              <a:solidFill>
                <a:prstClr val="black"/>
              </a:solidFill>
            </a:endParaRPr>
          </a:p>
        </p:txBody>
      </p:sp>
      <p:sp>
        <p:nvSpPr>
          <p:cNvPr id="104450" name="Rectangle 2"/>
          <p:cNvSpPr>
            <a:spLocks noGrp="1" noRot="1" noChangeAspect="1" noChangeArrowheads="1" noTextEdit="1"/>
          </p:cNvSpPr>
          <p:nvPr>
            <p:ph type="sldImg"/>
          </p:nvPr>
        </p:nvSpPr>
        <p:spPr>
          <a:xfrm>
            <a:off x="2144316" y="683684"/>
            <a:ext cx="2571750" cy="3429000"/>
          </a:xfrm>
          <a:ln/>
        </p:spPr>
      </p:sp>
      <p:sp>
        <p:nvSpPr>
          <p:cNvPr id="104451"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It is very important that both the North and East axis use the same scale so that the two vectors can be added together.</a:t>
            </a:r>
          </a:p>
          <a:p>
            <a:endParaRPr lang="en-US">
              <a:ea typeface="ＭＳ Ｐゴシック" charset="0"/>
              <a:cs typeface="ＭＳ Ｐゴシック" charset="0"/>
            </a:endParaRPr>
          </a:p>
          <a:p>
            <a:r>
              <a:rPr lang="en-US">
                <a:ea typeface="ＭＳ Ｐゴシック" charset="0"/>
                <a:cs typeface="ＭＳ Ｐゴシック" charset="0"/>
              </a:rPr>
              <a:t>Have students work in pairs – check each other</a:t>
            </a:r>
            <a:r>
              <a:rPr lang="ja-JP" altLang="en-US">
                <a:ea typeface="ＭＳ Ｐゴシック" charset="0"/>
                <a:cs typeface="ＭＳ Ｐゴシック" charset="0"/>
              </a:rPr>
              <a:t>’</a:t>
            </a:r>
            <a:r>
              <a:rPr lang="en-US" altLang="ja-JP">
                <a:ea typeface="ＭＳ Ｐゴシック" charset="0"/>
                <a:cs typeface="ＭＳ Ｐゴシック" charset="0"/>
              </a:rPr>
              <a:t>s work.</a:t>
            </a:r>
            <a:endParaRPr lang="en-US">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45A169-28C5-4147-A54B-FCB8D2E54CC3}" type="slidenum">
              <a:rPr lang="en-US" sz="1200">
                <a:solidFill>
                  <a:prstClr val="black"/>
                </a:solidFill>
              </a:rPr>
              <a:pPr eaLnBrk="1" hangingPunct="1"/>
              <a:t>81</a:t>
            </a:fld>
            <a:endParaRPr lang="en-US" sz="1200">
              <a:solidFill>
                <a:prstClr val="black"/>
              </a:solidFill>
            </a:endParaRPr>
          </a:p>
        </p:txBody>
      </p:sp>
      <p:sp>
        <p:nvSpPr>
          <p:cNvPr id="108546" name="Rectangle 2"/>
          <p:cNvSpPr>
            <a:spLocks noGrp="1" noRot="1" noChangeAspect="1" noChangeArrowheads="1" noTextEdit="1"/>
          </p:cNvSpPr>
          <p:nvPr>
            <p:ph type="sldImg"/>
          </p:nvPr>
        </p:nvSpPr>
        <p:spPr>
          <a:xfrm>
            <a:off x="2144316" y="683684"/>
            <a:ext cx="2571750" cy="3429000"/>
          </a:xfrm>
          <a:ln/>
        </p:spPr>
      </p:sp>
      <p:sp>
        <p:nvSpPr>
          <p:cNvPr id="108547"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It is very important that both the North and East axis use the same scale so that the two vectors can be added together.</a:t>
            </a:r>
          </a:p>
          <a:p>
            <a:endParaRPr lang="en-US">
              <a:ea typeface="ＭＳ Ｐゴシック" charset="0"/>
              <a:cs typeface="ＭＳ Ｐゴシック" charset="0"/>
            </a:endParaRPr>
          </a:p>
          <a:p>
            <a:r>
              <a:rPr lang="en-US">
                <a:ea typeface="ＭＳ Ｐゴシック" charset="0"/>
                <a:cs typeface="ＭＳ Ｐゴシック" charset="0"/>
              </a:rPr>
              <a:t>Have students work in pairs – check each other</a:t>
            </a:r>
            <a:r>
              <a:rPr lang="ja-JP" altLang="en-US">
                <a:ea typeface="ＭＳ Ｐゴシック" charset="0"/>
                <a:cs typeface="ＭＳ Ｐゴシック" charset="0"/>
              </a:rPr>
              <a:t>’</a:t>
            </a:r>
            <a:r>
              <a:rPr lang="en-US" altLang="ja-JP">
                <a:ea typeface="ＭＳ Ｐゴシック" charset="0"/>
                <a:cs typeface="ＭＳ Ｐゴシック" charset="0"/>
              </a:rPr>
              <a:t>s work.</a:t>
            </a:r>
            <a:endParaRPr lang="en-US">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D46673-7E06-6D4D-9D04-5E2F038D7A0D}" type="slidenum">
              <a:rPr lang="en-US" sz="1200">
                <a:solidFill>
                  <a:prstClr val="black"/>
                </a:solidFill>
              </a:rPr>
              <a:pPr eaLnBrk="1" hangingPunct="1"/>
              <a:t>82</a:t>
            </a:fld>
            <a:endParaRPr lang="en-US" sz="1200">
              <a:solidFill>
                <a:prstClr val="black"/>
              </a:solidFill>
            </a:endParaRPr>
          </a:p>
        </p:txBody>
      </p:sp>
      <p:sp>
        <p:nvSpPr>
          <p:cNvPr id="110594" name="Rectangle 2"/>
          <p:cNvSpPr>
            <a:spLocks noGrp="1" noRot="1" noChangeAspect="1" noChangeArrowheads="1" noTextEdit="1"/>
          </p:cNvSpPr>
          <p:nvPr>
            <p:ph type="sldImg"/>
          </p:nvPr>
        </p:nvSpPr>
        <p:spPr>
          <a:xfrm>
            <a:off x="2144316" y="683684"/>
            <a:ext cx="2571750" cy="3429000"/>
          </a:xfrm>
          <a:ln/>
        </p:spPr>
      </p:sp>
      <p:sp>
        <p:nvSpPr>
          <p:cNvPr id="110595" name="Rectangle 3"/>
          <p:cNvSpPr>
            <a:spLocks noGrp="1" noChangeArrowheads="1"/>
          </p:cNvSpPr>
          <p:nvPr>
            <p:ph type="body" idx="1"/>
          </p:nvPr>
        </p:nvSpPr>
        <p:spPr>
          <a:xfrm>
            <a:off x="684214" y="4343401"/>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Students can move their gum-drop GPS stations along the final vector (in red) to get the feel of the movement of the GPS. </a:t>
            </a:r>
          </a:p>
          <a:p>
            <a:r>
              <a:rPr lang="en-US">
                <a:ea typeface="ＭＳ Ｐゴシック" charset="0"/>
                <a:cs typeface="ＭＳ Ｐゴシック" charset="0"/>
              </a:rPr>
              <a:t>Reiterate that the GPS is moving because the Earth</a:t>
            </a:r>
            <a:r>
              <a:rPr lang="ja-JP" altLang="en-US">
                <a:ea typeface="ＭＳ Ｐゴシック" charset="0"/>
                <a:cs typeface="ＭＳ Ｐゴシック" charset="0"/>
              </a:rPr>
              <a:t>’</a:t>
            </a:r>
            <a:r>
              <a:rPr lang="en-US" altLang="ja-JP">
                <a:ea typeface="ＭＳ Ｐゴシック" charset="0"/>
                <a:cs typeface="ＭＳ Ｐゴシック" charset="0"/>
              </a:rPr>
              <a:t>s plate is moving.</a:t>
            </a:r>
          </a:p>
          <a:p>
            <a:endParaRPr lang="en-US">
              <a:ea typeface="ＭＳ Ｐゴシック" charset="0"/>
              <a:cs typeface="ＭＳ Ｐゴシック" charset="0"/>
            </a:endParaRPr>
          </a:p>
          <a:p>
            <a:r>
              <a:rPr lang="en-US">
                <a:ea typeface="ＭＳ Ｐゴシック" charset="0"/>
                <a:cs typeface="ＭＳ Ｐゴシック" charset="0"/>
              </a:rPr>
              <a:t>Talk through this.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DC31449-D164-F641-B28B-665B0203ACCD}" type="slidenum">
              <a:rPr lang="en-US">
                <a:solidFill>
                  <a:prstClr val="black"/>
                </a:solidFill>
              </a:rPr>
              <a:pPr eaLnBrk="1" hangingPunct="1"/>
              <a:t>83</a:t>
            </a:fld>
            <a:endParaRPr lang="en-US">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4218718-6BBD-C947-A9D1-CB04D55E3030}" type="slidenum">
              <a:rPr lang="en-US">
                <a:solidFill>
                  <a:prstClr val="black"/>
                </a:solidFill>
              </a:rPr>
              <a:pPr eaLnBrk="1" hangingPunct="1"/>
              <a:t>84</a:t>
            </a:fld>
            <a:endParaRPr lang="en-US">
              <a:solidFill>
                <a:prstClr val="black"/>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4218718-6BBD-C947-A9D1-CB04D55E3030}" type="slidenum">
              <a:rPr lang="en-US">
                <a:solidFill>
                  <a:prstClr val="black"/>
                </a:solidFill>
              </a:rPr>
              <a:pPr eaLnBrk="1" hangingPunct="1"/>
              <a:t>85</a:t>
            </a:fld>
            <a:endParaRPr lang="en-US">
              <a:solidFill>
                <a:prstClr val="black"/>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Whether they know it or not,</a:t>
            </a:r>
            <a:r>
              <a:rPr lang="en-US" baseline="0" dirty="0" smtClean="0"/>
              <a:t> students use GPS receivers daily in their cars, phones, cameras, and more. Most have heard the term “GPS” but few know much about how the system actually works or high precision GPS for science and industrial use.</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9885528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3351D9C-DE64-B745-B245-4247E58DE3B4}" type="slidenum">
              <a:rPr lang="en-US">
                <a:solidFill>
                  <a:prstClr val="black"/>
                </a:solidFill>
              </a:rPr>
              <a:pPr eaLnBrk="1" hangingPunct="1"/>
              <a:t>86</a:t>
            </a:fld>
            <a:endParaRPr lang="en-US">
              <a:solidFill>
                <a:prstClr val="black"/>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Visit UNAVCO’’s Education site more geodesy-related teaching resources</a:t>
            </a:r>
            <a:r>
              <a:rPr lang="en-US" baseline="0" dirty="0" smtClean="0"/>
              <a:t> (www.unavco.org/edu_outreach/data/data.html)</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Another</a:t>
            </a:r>
            <a:r>
              <a:rPr lang="en-US" baseline="0" dirty="0" smtClean="0"/>
              <a:t> great source for secondary level teaching materials related to earthquakes, hazards, and geodesy is Teachers on the Leading Edge (TOTLE ; http://orgs.up.edu/totle/).</a:t>
            </a:r>
            <a:endParaRPr lang="en-US" dirty="0" smtClean="0"/>
          </a:p>
        </p:txBody>
      </p:sp>
      <p:sp>
        <p:nvSpPr>
          <p:cNvPr id="4" name="Slide Number Placeholder 3"/>
          <p:cNvSpPr>
            <a:spLocks noGrp="1"/>
          </p:cNvSpPr>
          <p:nvPr>
            <p:ph type="sldNum" sz="quarter" idx="10"/>
          </p:nvPr>
        </p:nvSpPr>
        <p:spPr/>
        <p:txBody>
          <a:bodyPr/>
          <a:lstStyle/>
          <a:p>
            <a:fld id="{325F5EDF-EE92-A246-94D5-78D9D0CAF9E3}" type="slidenum">
              <a:rPr lang="en-US" smtClean="0"/>
              <a:pPr/>
              <a:t>87</a:t>
            </a:fld>
            <a:endParaRPr lang="en-US"/>
          </a:p>
        </p:txBody>
      </p:sp>
    </p:spTree>
    <p:extLst>
      <p:ext uri="{BB962C8B-B14F-4D97-AF65-F5344CB8AC3E}">
        <p14:creationId xmlns:p14="http://schemas.microsoft.com/office/powerpoint/2010/main" val="8651141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and</a:t>
            </a:r>
            <a:r>
              <a:rPr lang="en-US" baseline="0" dirty="0" smtClean="0"/>
              <a:t> many more great animations related to GPS (http://www.iris.edu/hq/programs/education_and_outreach/animations/14) and much has been developed by IRIS (Integrated Research Institutes for Seismology).</a:t>
            </a:r>
          </a:p>
          <a:p>
            <a:r>
              <a:rPr lang="en-US" dirty="0" smtClean="0"/>
              <a:t>http://www.iris.edu/hq/programs/education_and_outreach/animations</a:t>
            </a:r>
          </a:p>
          <a:p>
            <a:endParaRPr lang="en-US" dirty="0" smtClean="0"/>
          </a:p>
          <a:p>
            <a:r>
              <a:rPr lang="en-US" dirty="0" smtClean="0"/>
              <a:t>Another</a:t>
            </a:r>
            <a:r>
              <a:rPr lang="en-US" baseline="0" dirty="0" smtClean="0"/>
              <a:t> great source for secondary level teaching materials related to earthquakes, hazards, and geodesy is Teachers on the Leading Edge (TOTLE ; http://orgs.up.edu/totle/)</a:t>
            </a:r>
            <a:endParaRPr lang="en-US" dirty="0"/>
          </a:p>
        </p:txBody>
      </p:sp>
      <p:sp>
        <p:nvSpPr>
          <p:cNvPr id="4" name="Slide Number Placeholder 3"/>
          <p:cNvSpPr>
            <a:spLocks noGrp="1"/>
          </p:cNvSpPr>
          <p:nvPr>
            <p:ph type="sldNum" sz="quarter" idx="10"/>
          </p:nvPr>
        </p:nvSpPr>
        <p:spPr/>
        <p:txBody>
          <a:bodyPr/>
          <a:lstStyle/>
          <a:p>
            <a:fld id="{325F5EDF-EE92-A246-94D5-78D9D0CAF9E3}" type="slidenum">
              <a:rPr lang="en-US" smtClean="0"/>
              <a:pPr/>
              <a:t>90</a:t>
            </a:fld>
            <a:endParaRPr lang="en-US"/>
          </a:p>
        </p:txBody>
      </p:sp>
    </p:spTree>
    <p:extLst>
      <p:ext uri="{BB962C8B-B14F-4D97-AF65-F5344CB8AC3E}">
        <p14:creationId xmlns:p14="http://schemas.microsoft.com/office/powerpoint/2010/main" val="5383829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 receiver that has recently (last several months) downloaded almanac data will know which satellites to expect in the sky for a given region and time. It helps a receiver “lock” into the satellite constellation more quickly. Think of the almanac as a catalog with general locations for all the GPS satellites</a:t>
            </a:r>
          </a:p>
          <a:p>
            <a:endParaRPr lang="en-US" baseline="0" dirty="0" smtClean="0"/>
          </a:p>
          <a:p>
            <a:r>
              <a:rPr lang="en-US" baseline="0" dirty="0" smtClean="0"/>
              <a:t>Ephemeris data is critical to precise positioning. When ephemeris data is encrypted (selective availability), real-time GPS positions become significantly less accurate. In all cases ephemeris data can be obtained several weeks later so that non-real time applications can achieve full accuracy. Each satellite only broadcasts its own ephemeris data.</a:t>
            </a:r>
          </a:p>
        </p:txBody>
      </p:sp>
      <p:sp>
        <p:nvSpPr>
          <p:cNvPr id="4" name="Slide Number Placeholder 3"/>
          <p:cNvSpPr>
            <a:spLocks noGrp="1"/>
          </p:cNvSpPr>
          <p:nvPr>
            <p:ph type="sldNum" sz="quarter" idx="10"/>
          </p:nvPr>
        </p:nvSpPr>
        <p:spPr/>
        <p:txBody>
          <a:bodyPr/>
          <a:lstStyle/>
          <a:p>
            <a:fld id="{7E0195DA-2561-4B35-97D8-25BE4EFECEE2}"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30862408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61A59A9-F3F0-4AA1-9BB4-40A298D30574}" type="slidenum">
              <a:rPr lang="en-US" sz="1200">
                <a:solidFill>
                  <a:prstClr val="black"/>
                </a:solidFill>
              </a:rPr>
              <a:pPr eaLnBrk="1" hangingPunct="1"/>
              <a:t>100</a:t>
            </a:fld>
            <a:endParaRPr lang="en-US" sz="1200">
              <a:solidFill>
                <a:prstClr val="black"/>
              </a:solidFill>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There is a complex field of</a:t>
            </a:r>
            <a:r>
              <a:rPr lang="en-US" baseline="0" dirty="0" smtClean="0">
                <a:latin typeface="Arial" pitchFamily="34" charset="0"/>
              </a:rPr>
              <a:t> engineering and </a:t>
            </a:r>
            <a:r>
              <a:rPr lang="en-US" dirty="0" smtClean="0">
                <a:latin typeface="Arial" pitchFamily="34" charset="0"/>
              </a:rPr>
              <a:t>science behind post processing GPS data to reduce</a:t>
            </a:r>
            <a:r>
              <a:rPr lang="en-US" baseline="0" dirty="0" smtClean="0">
                <a:latin typeface="Arial" pitchFamily="34" charset="0"/>
              </a:rPr>
              <a:t> error sources.</a:t>
            </a:r>
          </a:p>
          <a:p>
            <a:pPr eaLnBrk="1" hangingPunct="1"/>
            <a:endParaRPr lang="en-US" baseline="0" dirty="0" smtClean="0">
              <a:latin typeface="Arial" pitchFamily="34" charset="0"/>
            </a:endParaRPr>
          </a:p>
          <a:p>
            <a:pPr eaLnBrk="1" hangingPunct="1"/>
            <a:r>
              <a:rPr lang="en-US" baseline="0" dirty="0" smtClean="0">
                <a:latin typeface="Arial" pitchFamily="34" charset="0"/>
              </a:rPr>
              <a:t>In addition to those mentioned above, specific sites may measure movements not associated with the parameter the researcher wants to measure. For instance, seasonal ground water fluctuations may cause the ground to rise and fall annually, in a way that is not related to plate motion at all. It is best to collect multiple years of data before trying to draw conclusions.</a:t>
            </a:r>
            <a:endParaRPr lang="en-US" dirty="0" smtClean="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4DB54DD-612C-E442-A99C-E00B0F412BF7}" type="slidenum">
              <a:rPr lang="en-US">
                <a:solidFill>
                  <a:prstClr val="black"/>
                </a:solidFill>
              </a:rPr>
              <a:pPr eaLnBrk="1" hangingPunct="1"/>
              <a:t>101</a:t>
            </a:fld>
            <a:endParaRPr lang="en-US">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5B91A26-0954-F047-9849-F963A903265D}" type="slidenum">
              <a:rPr lang="en-US">
                <a:solidFill>
                  <a:prstClr val="black"/>
                </a:solidFill>
              </a:rPr>
              <a:pPr eaLnBrk="1" hangingPunct="1"/>
              <a:t>102</a:t>
            </a:fld>
            <a:endParaRPr lang="en-US">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Answers appear after each click</a:t>
            </a:r>
          </a:p>
          <a:p>
            <a:pPr eaLnBrk="1" hangingPunct="1"/>
            <a:r>
              <a:rPr lang="en-US" b="1" u="sng">
                <a:ea typeface="ＭＳ Ｐゴシック" charset="0"/>
                <a:cs typeface="ＭＳ Ｐゴシック" charset="0"/>
              </a:rPr>
              <a:t>Note</a:t>
            </a:r>
            <a:r>
              <a:rPr lang="en-US" b="1">
                <a:ea typeface="ＭＳ Ｐゴシック" charset="0"/>
                <a:cs typeface="ＭＳ Ｐゴシック" charset="0"/>
              </a:rPr>
              <a:t>: Moment magnitude is the most widely used method for calculating the size of an earthquake by seismologists, and is proportional to the energy released by the earthquake. A common misconception is that the Richter Scale is still in use – it has been replaced. Richter Scale was developed only for earthquakes in California within a specific range.</a:t>
            </a:r>
            <a:r>
              <a:rPr lang="en-US">
                <a:ea typeface="ＭＳ Ｐゴシック" charset="0"/>
                <a:cs typeface="ＭＳ Ｐゴシック" charset="0"/>
              </a:rPr>
              <a:t>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A70F1F7-F525-1E43-80D3-A2CE96DFBCE2}" type="slidenum">
              <a:rPr lang="en-US">
                <a:solidFill>
                  <a:prstClr val="black"/>
                </a:solidFill>
              </a:rPr>
              <a:pPr eaLnBrk="1" hangingPunct="1"/>
              <a:t>103</a:t>
            </a:fld>
            <a:endParaRPr lang="en-US">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a:ln/>
        </p:spPr>
      </p:sp>
      <p:sp>
        <p:nvSpPr>
          <p:cNvPr id="104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Are they moving…  </a:t>
            </a:r>
          </a:p>
          <a:p>
            <a:r>
              <a:rPr lang="en-US">
                <a:ea typeface="ＭＳ Ｐゴシック" charset="0"/>
                <a:cs typeface="ＭＳ Ｐゴシック" charset="0"/>
              </a:rPr>
              <a:t>Now think about a map that had many GPS stations on it. And each one had the two numbers for north and east on there… it would get very complicated. There has to be a better way!</a:t>
            </a:r>
          </a:p>
        </p:txBody>
      </p:sp>
      <p:sp>
        <p:nvSpPr>
          <p:cNvPr id="1044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721965-F0A9-E64B-BE96-A0C4922F7635}" type="slidenum">
              <a:rPr lang="en-US" sz="1200">
                <a:solidFill>
                  <a:prstClr val="black"/>
                </a:solidFill>
              </a:rPr>
              <a:pPr eaLnBrk="1" hangingPunct="1"/>
              <a:t>104</a:t>
            </a:fld>
            <a:endParaRPr lang="en-US" sz="120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Whether they know it or not,</a:t>
            </a:r>
            <a:r>
              <a:rPr lang="en-US" baseline="0" dirty="0" smtClean="0"/>
              <a:t> students use GPS receivers daily in their cars, phones, cameras, and more. Most have heard the term “GPS” but few know much about how the system actually works or high precision GPS for science and industrial use.</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988552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7FC38C3-8E45-4383-BC3C-A8CC9AF30EFA}" type="slidenum">
              <a:rPr lang="en-US" sz="1200">
                <a:solidFill>
                  <a:prstClr val="black"/>
                </a:solidFill>
              </a:rPr>
              <a:pPr eaLnBrk="1" hangingPunct="1"/>
              <a:t>11</a:t>
            </a:fld>
            <a:endParaRPr lang="en-US" sz="1200">
              <a:solidFill>
                <a:prstClr val="black"/>
              </a:solidFill>
            </a:endParaRPr>
          </a:p>
        </p:txBody>
      </p:sp>
      <p:sp>
        <p:nvSpPr>
          <p:cNvPr id="108547" name="Rectangle 2"/>
          <p:cNvSpPr>
            <a:spLocks noGrp="1" noRot="1" noChangeAspect="1" noChangeArrowheads="1" noTextEdit="1"/>
          </p:cNvSpPr>
          <p:nvPr>
            <p:ph type="sldImg"/>
          </p:nvPr>
        </p:nvSpPr>
        <p:spPr>
          <a:xfrm>
            <a:off x="1147763" y="687388"/>
            <a:ext cx="4567237" cy="3425825"/>
          </a:xfrm>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From the users point of view, GPS is a passive system:  you need only a low-powered receiver to obtain the signals, which contain all the information you need to determine your position.  This requires that the satellites carry atomic clocks to keep accurate time and transmit to the user the position of the satellite in the sky.  The orbits are computed by Department</a:t>
            </a:r>
            <a:r>
              <a:rPr lang="en-US" baseline="0" dirty="0" smtClean="0">
                <a:latin typeface="Arial" pitchFamily="34" charset="0"/>
              </a:rPr>
              <a:t> of Defense (</a:t>
            </a:r>
            <a:r>
              <a:rPr lang="en-US" dirty="0" err="1" smtClean="0">
                <a:latin typeface="Arial" pitchFamily="34" charset="0"/>
              </a:rPr>
              <a:t>DoD</a:t>
            </a:r>
            <a:r>
              <a:rPr lang="en-US" dirty="0" smtClean="0">
                <a:latin typeface="Arial" pitchFamily="34" charset="0"/>
              </a:rPr>
              <a:t>) by tracking the satellites at five ground Master Control Monitoring stations with known positions and then uploaded to the satellites which then transmit the information continuously along with the time.  With hand-held receivers, it is possible to find your position to a few meters, limited primarily by the accuracy of the broadcast orbits.  As we shall see, the civilian scientific community uses over 200 stations to determine the orbits with an accuracy of a few centimeters, allowing millimeter positioning with after several hours of tracking.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master_page_imag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962354" y="2012056"/>
            <a:ext cx="6181646" cy="580003"/>
          </a:xfrm>
        </p:spPr>
        <p:txBody>
          <a:bodyPr/>
          <a:lstStyle>
            <a:lvl1pPr marL="0" indent="0" algn="ctr">
              <a:buNone/>
              <a:defRPr>
                <a:solidFill>
                  <a:srgbClr val="C00000"/>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2954796" y="475437"/>
            <a:ext cx="6189203" cy="1512061"/>
          </a:xfrm>
        </p:spPr>
        <p:txBody>
          <a:bodyPr/>
          <a:lstStyle>
            <a:lvl1pPr algn="ctr">
              <a:defRPr>
                <a:solidFill>
                  <a:schemeClr val="tx1"/>
                </a:solidFill>
                <a:latin typeface="Georgia"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5156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4121128-E67F-744B-99ED-EFC122E495ED}" type="slidenum">
              <a:rPr lang="en-US"/>
              <a:pPr/>
              <a:t>‹#›</a:t>
            </a:fld>
            <a:endParaRPr lang="en-US"/>
          </a:p>
        </p:txBody>
      </p:sp>
    </p:spTree>
    <p:extLst>
      <p:ext uri="{BB962C8B-B14F-4D97-AF65-F5344CB8AC3E}">
        <p14:creationId xmlns:p14="http://schemas.microsoft.com/office/powerpoint/2010/main" val="2269224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2993AAD-9C47-254B-9C60-32E259060CD8}" type="slidenum">
              <a:rPr lang="en-US"/>
              <a:pPr/>
              <a:t>‹#›</a:t>
            </a:fld>
            <a:endParaRPr lang="en-US"/>
          </a:p>
        </p:txBody>
      </p:sp>
    </p:spTree>
    <p:extLst>
      <p:ext uri="{BB962C8B-B14F-4D97-AF65-F5344CB8AC3E}">
        <p14:creationId xmlns:p14="http://schemas.microsoft.com/office/powerpoint/2010/main" val="3716451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 y="1314450"/>
            <a:ext cx="8858250" cy="4935538"/>
          </a:xfrm>
        </p:spPr>
        <p:txBody>
          <a:bodyPr/>
          <a:lstStyle/>
          <a:p>
            <a:pPr lvl="0"/>
            <a:endParaRPr lang="en-US" noProof="0"/>
          </a:p>
        </p:txBody>
      </p:sp>
    </p:spTree>
    <p:extLst>
      <p:ext uri="{BB962C8B-B14F-4D97-AF65-F5344CB8AC3E}">
        <p14:creationId xmlns:p14="http://schemas.microsoft.com/office/powerpoint/2010/main" val="3834173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314450"/>
            <a:ext cx="4352925" cy="4935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7725" y="1314450"/>
            <a:ext cx="4352925" cy="4935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250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master_page_imag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962354" y="2012056"/>
            <a:ext cx="6181646" cy="580003"/>
          </a:xfrm>
        </p:spPr>
        <p:txBody>
          <a:bodyPr/>
          <a:lstStyle>
            <a:lvl1pPr marL="0" indent="0" algn="ctr">
              <a:buNone/>
              <a:defRPr>
                <a:solidFill>
                  <a:srgbClr val="C00000"/>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2954796" y="475437"/>
            <a:ext cx="6189203" cy="1512061"/>
          </a:xfrm>
        </p:spPr>
        <p:txBody>
          <a:bodyPr/>
          <a:lstStyle>
            <a:lvl1pPr algn="ctr">
              <a:defRPr>
                <a:solidFill>
                  <a:schemeClr val="tx1"/>
                </a:solidFill>
                <a:latin typeface="Georgia"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16750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03A5D435-9154-481F-B8AF-0AEEC5B42F3A}" type="slidenum">
              <a:rPr lang="en-US"/>
              <a:pPr/>
              <a:t>‹#›</a:t>
            </a:fld>
            <a:endParaRPr lang="en-US"/>
          </a:p>
        </p:txBody>
      </p:sp>
    </p:spTree>
    <p:extLst>
      <p:ext uri="{BB962C8B-B14F-4D97-AF65-F5344CB8AC3E}">
        <p14:creationId xmlns:p14="http://schemas.microsoft.com/office/powerpoint/2010/main" val="3623613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A6E46659-9B8D-4053-A618-E96571DFF137}" type="slidenum">
              <a:rPr lang="en-US"/>
              <a:pPr/>
              <a:t>‹#›</a:t>
            </a:fld>
            <a:endParaRPr lang="en-US"/>
          </a:p>
        </p:txBody>
      </p:sp>
    </p:spTree>
    <p:extLst>
      <p:ext uri="{BB962C8B-B14F-4D97-AF65-F5344CB8AC3E}">
        <p14:creationId xmlns:p14="http://schemas.microsoft.com/office/powerpoint/2010/main" val="58188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2597A33F-5136-4E87-96D0-4EC731A102C2}" type="slidenum">
              <a:rPr lang="en-US"/>
              <a:pPr/>
              <a:t>‹#›</a:t>
            </a:fld>
            <a:endParaRPr lang="en-US"/>
          </a:p>
        </p:txBody>
      </p:sp>
    </p:spTree>
    <p:extLst>
      <p:ext uri="{BB962C8B-B14F-4D97-AF65-F5344CB8AC3E}">
        <p14:creationId xmlns:p14="http://schemas.microsoft.com/office/powerpoint/2010/main" val="1324803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fld id="{F13B1263-6F6B-44A8-B010-021521124B37}" type="slidenum">
              <a:rPr lang="en-US"/>
              <a:pPr/>
              <a:t>‹#›</a:t>
            </a:fld>
            <a:endParaRPr lang="en-US"/>
          </a:p>
        </p:txBody>
      </p:sp>
    </p:spTree>
    <p:extLst>
      <p:ext uri="{BB962C8B-B14F-4D97-AF65-F5344CB8AC3E}">
        <p14:creationId xmlns:p14="http://schemas.microsoft.com/office/powerpoint/2010/main" val="245262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fld id="{64387225-A8D1-42DA-A32E-5141AE30F3DC}" type="slidenum">
              <a:rPr lang="en-US"/>
              <a:pPr/>
              <a:t>‹#›</a:t>
            </a:fld>
            <a:endParaRPr lang="en-US"/>
          </a:p>
        </p:txBody>
      </p:sp>
    </p:spTree>
    <p:extLst>
      <p:ext uri="{BB962C8B-B14F-4D97-AF65-F5344CB8AC3E}">
        <p14:creationId xmlns:p14="http://schemas.microsoft.com/office/powerpoint/2010/main" val="104284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C2C01F2-F3F3-D444-BB7B-9196ED7CC080}" type="slidenum">
              <a:rPr lang="en-US"/>
              <a:pPr/>
              <a:t>‹#›</a:t>
            </a:fld>
            <a:endParaRPr lang="en-US"/>
          </a:p>
        </p:txBody>
      </p:sp>
    </p:spTree>
    <p:extLst>
      <p:ext uri="{BB962C8B-B14F-4D97-AF65-F5344CB8AC3E}">
        <p14:creationId xmlns:p14="http://schemas.microsoft.com/office/powerpoint/2010/main" val="3916211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fld id="{63FD119F-06F3-4F61-B856-268C9ECB6142}" type="slidenum">
              <a:rPr lang="en-US"/>
              <a:pPr/>
              <a:t>‹#›</a:t>
            </a:fld>
            <a:endParaRPr lang="en-US"/>
          </a:p>
        </p:txBody>
      </p:sp>
    </p:spTree>
    <p:extLst>
      <p:ext uri="{BB962C8B-B14F-4D97-AF65-F5344CB8AC3E}">
        <p14:creationId xmlns:p14="http://schemas.microsoft.com/office/powerpoint/2010/main" val="1084552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7A72D74A-15FD-4C49-BE8E-0CF1EC0666DB}" type="slidenum">
              <a:rPr lang="en-US"/>
              <a:pPr/>
              <a:t>‹#›</a:t>
            </a:fld>
            <a:endParaRPr lang="en-US"/>
          </a:p>
        </p:txBody>
      </p:sp>
    </p:spTree>
    <p:extLst>
      <p:ext uri="{BB962C8B-B14F-4D97-AF65-F5344CB8AC3E}">
        <p14:creationId xmlns:p14="http://schemas.microsoft.com/office/powerpoint/2010/main" val="197491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FC5C98E6-E86B-41EF-AFEC-477980632A9C}" type="slidenum">
              <a:rPr lang="en-US"/>
              <a:pPr/>
              <a:t>‹#›</a:t>
            </a:fld>
            <a:endParaRPr lang="en-US"/>
          </a:p>
        </p:txBody>
      </p:sp>
    </p:spTree>
    <p:extLst>
      <p:ext uri="{BB962C8B-B14F-4D97-AF65-F5344CB8AC3E}">
        <p14:creationId xmlns:p14="http://schemas.microsoft.com/office/powerpoint/2010/main" val="868297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2A515A66-8F40-4D2B-992F-2F83806F019D}" type="slidenum">
              <a:rPr lang="en-US"/>
              <a:pPr/>
              <a:t>‹#›</a:t>
            </a:fld>
            <a:endParaRPr lang="en-US"/>
          </a:p>
        </p:txBody>
      </p:sp>
    </p:spTree>
    <p:extLst>
      <p:ext uri="{BB962C8B-B14F-4D97-AF65-F5344CB8AC3E}">
        <p14:creationId xmlns:p14="http://schemas.microsoft.com/office/powerpoint/2010/main" val="3687980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6D5B541F-A442-428A-A811-DF469D5F59A4}" type="slidenum">
              <a:rPr lang="en-US"/>
              <a:pPr/>
              <a:t>‹#›</a:t>
            </a:fld>
            <a:endParaRPr lang="en-US"/>
          </a:p>
        </p:txBody>
      </p:sp>
    </p:spTree>
    <p:extLst>
      <p:ext uri="{BB962C8B-B14F-4D97-AF65-F5344CB8AC3E}">
        <p14:creationId xmlns:p14="http://schemas.microsoft.com/office/powerpoint/2010/main" val="2014160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36CB093-464C-EF4D-AF5C-997C5CD8EC16}" type="datetimeFigureOut">
              <a:rPr>
                <a:solidFill>
                  <a:prstClr val="black">
                    <a:tint val="75000"/>
                  </a:prstClr>
                </a:solidFill>
              </a:rPr>
              <a:pPr/>
              <a:t>12/4/12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C83A7C3-3212-DB4A-8C02-67418C574309}" type="slidenum">
              <a:rPr>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87770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6CB093-464C-EF4D-AF5C-997C5CD8EC16}" type="datetimeFigureOut">
              <a:rPr>
                <a:solidFill>
                  <a:prstClr val="black">
                    <a:tint val="75000"/>
                  </a:prstClr>
                </a:solidFill>
              </a:rPr>
              <a:pPr/>
              <a:t>12/4/12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C83A7C3-3212-DB4A-8C02-67418C574309}" type="slidenum">
              <a:rPr>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03755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6CB093-464C-EF4D-AF5C-997C5CD8EC16}" type="datetimeFigureOut">
              <a:rPr>
                <a:solidFill>
                  <a:prstClr val="black">
                    <a:tint val="75000"/>
                  </a:prstClr>
                </a:solidFill>
              </a:rPr>
              <a:pPr/>
              <a:t>12/4/12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C83A7C3-3212-DB4A-8C02-67418C574309}" type="slidenum">
              <a:rPr>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79100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36CB093-464C-EF4D-AF5C-997C5CD8EC16}" type="datetimeFigureOut">
              <a:rPr>
                <a:solidFill>
                  <a:prstClr val="black">
                    <a:tint val="75000"/>
                  </a:prstClr>
                </a:solidFill>
              </a:rPr>
              <a:pPr/>
              <a:t>12/4/12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C83A7C3-3212-DB4A-8C02-67418C574309}" type="slidenum">
              <a:rPr>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0841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36CB093-464C-EF4D-AF5C-997C5CD8EC16}" type="datetimeFigureOut">
              <a:rPr>
                <a:solidFill>
                  <a:prstClr val="black">
                    <a:tint val="75000"/>
                  </a:prstClr>
                </a:solidFill>
              </a:rPr>
              <a:pPr/>
              <a:t>12/4/12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C83A7C3-3212-DB4A-8C02-67418C574309}" type="slidenum">
              <a:rPr>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5740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BA7265B-4F91-0646-857A-2355297A379E}" type="slidenum">
              <a:rPr lang="en-US"/>
              <a:pPr/>
              <a:t>‹#›</a:t>
            </a:fld>
            <a:endParaRPr lang="en-US"/>
          </a:p>
        </p:txBody>
      </p:sp>
    </p:spTree>
    <p:extLst>
      <p:ext uri="{BB962C8B-B14F-4D97-AF65-F5344CB8AC3E}">
        <p14:creationId xmlns:p14="http://schemas.microsoft.com/office/powerpoint/2010/main" val="2447393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36CB093-464C-EF4D-AF5C-997C5CD8EC16}" type="datetimeFigureOut">
              <a:rPr>
                <a:solidFill>
                  <a:prstClr val="black">
                    <a:tint val="75000"/>
                  </a:prstClr>
                </a:solidFill>
              </a:rPr>
              <a:pPr/>
              <a:t>12/4/12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C83A7C3-3212-DB4A-8C02-67418C574309}" type="slidenum">
              <a:rPr>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0846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6CB093-464C-EF4D-AF5C-997C5CD8EC16}" type="datetimeFigureOut">
              <a:rPr>
                <a:solidFill>
                  <a:prstClr val="black">
                    <a:tint val="75000"/>
                  </a:prstClr>
                </a:solidFill>
              </a:rPr>
              <a:pPr/>
              <a:t>12/4/12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C83A7C3-3212-DB4A-8C02-67418C574309}" type="slidenum">
              <a:rPr>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77548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6CB093-464C-EF4D-AF5C-997C5CD8EC16}" type="datetimeFigureOut">
              <a:rPr>
                <a:solidFill>
                  <a:prstClr val="black">
                    <a:tint val="75000"/>
                  </a:prstClr>
                </a:solidFill>
              </a:rPr>
              <a:pPr/>
              <a:t>12/4/12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C83A7C3-3212-DB4A-8C02-67418C574309}" type="slidenum">
              <a:rPr>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2100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6CB093-464C-EF4D-AF5C-997C5CD8EC16}" type="datetimeFigureOut">
              <a:rPr>
                <a:solidFill>
                  <a:prstClr val="black">
                    <a:tint val="75000"/>
                  </a:prstClr>
                </a:solidFill>
              </a:rPr>
              <a:pPr/>
              <a:t>12/4/12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C83A7C3-3212-DB4A-8C02-67418C574309}" type="slidenum">
              <a:rPr>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952714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6CB093-464C-EF4D-AF5C-997C5CD8EC16}" type="datetimeFigureOut">
              <a:rPr>
                <a:solidFill>
                  <a:prstClr val="black">
                    <a:tint val="75000"/>
                  </a:prstClr>
                </a:solidFill>
              </a:rPr>
              <a:pPr/>
              <a:t>12/4/12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C83A7C3-3212-DB4A-8C02-67418C574309}" type="slidenum">
              <a:rPr>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17894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6CB093-464C-EF4D-AF5C-997C5CD8EC16}" type="datetimeFigureOut">
              <a:rPr>
                <a:solidFill>
                  <a:prstClr val="black">
                    <a:tint val="75000"/>
                  </a:prstClr>
                </a:solidFill>
              </a:rPr>
              <a:pPr/>
              <a:t>12/4/12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C83A7C3-3212-DB4A-8C02-67418C574309}" type="slidenum">
              <a:rPr>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25346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082B8620-D80C-EF48-A982-9ECC77A0977E}" type="slidenum">
              <a:rPr lang="en-US"/>
              <a:pPr/>
              <a:t>‹#›</a:t>
            </a:fld>
            <a:endParaRPr lang="en-US"/>
          </a:p>
        </p:txBody>
      </p:sp>
    </p:spTree>
    <p:extLst>
      <p:ext uri="{BB962C8B-B14F-4D97-AF65-F5344CB8AC3E}">
        <p14:creationId xmlns:p14="http://schemas.microsoft.com/office/powerpoint/2010/main" val="22001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D3704F7F-CCBA-2643-A470-50282CA548F3}" type="slidenum">
              <a:rPr lang="en-US"/>
              <a:pPr/>
              <a:t>‹#›</a:t>
            </a:fld>
            <a:endParaRPr lang="en-US"/>
          </a:p>
        </p:txBody>
      </p:sp>
    </p:spTree>
    <p:extLst>
      <p:ext uri="{BB962C8B-B14F-4D97-AF65-F5344CB8AC3E}">
        <p14:creationId xmlns:p14="http://schemas.microsoft.com/office/powerpoint/2010/main" val="4089684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E50017CC-7DC8-0747-B784-8CFD7083694E}" type="slidenum">
              <a:rPr lang="en-US"/>
              <a:pPr/>
              <a:t>‹#›</a:t>
            </a:fld>
            <a:endParaRPr lang="en-US"/>
          </a:p>
        </p:txBody>
      </p:sp>
    </p:spTree>
    <p:extLst>
      <p:ext uri="{BB962C8B-B14F-4D97-AF65-F5344CB8AC3E}">
        <p14:creationId xmlns:p14="http://schemas.microsoft.com/office/powerpoint/2010/main" val="988003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4CE3EFE2-D2C8-7B46-AD43-05B7ABCBE82E}" type="slidenum">
              <a:rPr lang="en-US"/>
              <a:pPr/>
              <a:t>‹#›</a:t>
            </a:fld>
            <a:endParaRPr lang="en-US"/>
          </a:p>
        </p:txBody>
      </p:sp>
    </p:spTree>
    <p:extLst>
      <p:ext uri="{BB962C8B-B14F-4D97-AF65-F5344CB8AC3E}">
        <p14:creationId xmlns:p14="http://schemas.microsoft.com/office/powerpoint/2010/main" val="1682469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26D5C66-59E5-2041-818B-4D58025183B8}" type="slidenum">
              <a:rPr lang="en-US"/>
              <a:pPr/>
              <a:t>‹#›</a:t>
            </a:fld>
            <a:endParaRPr lang="en-US"/>
          </a:p>
        </p:txBody>
      </p:sp>
    </p:spTree>
    <p:extLst>
      <p:ext uri="{BB962C8B-B14F-4D97-AF65-F5344CB8AC3E}">
        <p14:creationId xmlns:p14="http://schemas.microsoft.com/office/powerpoint/2010/main" val="1222500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F9C705E-C6B1-4E40-B7B8-3B4D71B72FF4}" type="slidenum">
              <a:rPr lang="en-US"/>
              <a:pPr/>
              <a:t>‹#›</a:t>
            </a:fld>
            <a:endParaRPr lang="en-US"/>
          </a:p>
        </p:txBody>
      </p:sp>
    </p:spTree>
    <p:extLst>
      <p:ext uri="{BB962C8B-B14F-4D97-AF65-F5344CB8AC3E}">
        <p14:creationId xmlns:p14="http://schemas.microsoft.com/office/powerpoint/2010/main" val="716278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3" descr="UNV-PPT-Support-Green.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3309938" y="60325"/>
            <a:ext cx="58340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 click to edit title</a:t>
            </a:r>
          </a:p>
        </p:txBody>
      </p:sp>
      <p:sp>
        <p:nvSpPr>
          <p:cNvPr id="1028" name="Text Placeholder 2"/>
          <p:cNvSpPr>
            <a:spLocks noGrp="1"/>
          </p:cNvSpPr>
          <p:nvPr>
            <p:ph type="body" idx="1"/>
          </p:nvPr>
        </p:nvSpPr>
        <p:spPr bwMode="auto">
          <a:xfrm>
            <a:off x="457200" y="1073150"/>
            <a:ext cx="8229600" cy="53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67488"/>
            <a:ext cx="2133600" cy="153987"/>
          </a:xfrm>
          <a:prstGeom prst="rect">
            <a:avLst/>
          </a:prstGeom>
        </p:spPr>
        <p:txBody>
          <a:bodyPr vert="horz" lIns="91440" tIns="45720" rIns="91440" bIns="45720" rtlCol="0" anchor="ctr"/>
          <a:lstStyle>
            <a:lvl1pPr algn="l">
              <a:defRPr sz="9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589713"/>
            <a:ext cx="2133600" cy="131762"/>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709C9EEF-A98E-F441-A6D2-AE9FE892BEB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28" r:id="rId12"/>
    <p:sldLayoutId id="2147484230" r:id="rId13"/>
  </p:sldLayoutIdLst>
  <p:txStyles>
    <p:titleStyle>
      <a:lvl1pPr algn="r" rtl="0" eaLnBrk="0" fontAlgn="base" hangingPunct="0">
        <a:lnSpc>
          <a:spcPts val="3100"/>
        </a:lnSpc>
        <a:spcBef>
          <a:spcPct val="0"/>
        </a:spcBef>
        <a:spcAft>
          <a:spcPct val="0"/>
        </a:spcAft>
        <a:defRPr sz="3600" kern="1200">
          <a:solidFill>
            <a:schemeClr val="bg1"/>
          </a:solidFill>
          <a:latin typeface="Arial" pitchFamily="34" charset="0"/>
          <a:ea typeface="ＭＳ Ｐゴシック" charset="0"/>
          <a:cs typeface="Arial" pitchFamily="34" charset="0"/>
        </a:defRPr>
      </a:lvl1pPr>
      <a:lvl2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2pPr>
      <a:lvl3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3pPr>
      <a:lvl4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4pPr>
      <a:lvl5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5pPr>
      <a:lvl6pPr marL="457200" algn="r" rtl="0" fontAlgn="base">
        <a:spcBef>
          <a:spcPct val="0"/>
        </a:spcBef>
        <a:spcAft>
          <a:spcPct val="0"/>
        </a:spcAft>
        <a:defRPr sz="2800">
          <a:solidFill>
            <a:schemeClr val="bg1"/>
          </a:solidFill>
          <a:latin typeface="Arial" pitchFamily="34" charset="0"/>
          <a:cs typeface="Arial" pitchFamily="34" charset="0"/>
        </a:defRPr>
      </a:lvl6pPr>
      <a:lvl7pPr marL="914400" algn="r" rtl="0" fontAlgn="base">
        <a:spcBef>
          <a:spcPct val="0"/>
        </a:spcBef>
        <a:spcAft>
          <a:spcPct val="0"/>
        </a:spcAft>
        <a:defRPr sz="2800">
          <a:solidFill>
            <a:schemeClr val="bg1"/>
          </a:solidFill>
          <a:latin typeface="Arial" pitchFamily="34" charset="0"/>
          <a:cs typeface="Arial" pitchFamily="34" charset="0"/>
        </a:defRPr>
      </a:lvl7pPr>
      <a:lvl8pPr marL="1371600" algn="r" rtl="0" fontAlgn="base">
        <a:spcBef>
          <a:spcPct val="0"/>
        </a:spcBef>
        <a:spcAft>
          <a:spcPct val="0"/>
        </a:spcAft>
        <a:defRPr sz="2800">
          <a:solidFill>
            <a:schemeClr val="bg1"/>
          </a:solidFill>
          <a:latin typeface="Arial" pitchFamily="34" charset="0"/>
          <a:cs typeface="Arial" pitchFamily="34" charset="0"/>
        </a:defRPr>
      </a:lvl8pPr>
      <a:lvl9pPr marL="1828800" algn="r" rtl="0" fontAlgn="base">
        <a:spcBef>
          <a:spcPct val="0"/>
        </a:spcBef>
        <a:spcAft>
          <a:spcPct val="0"/>
        </a:spcAft>
        <a:defRPr sz="28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Ø"/>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7" name="Picture 4" descr="UNV-PPT-Title-GPS.jpg"/>
          <p:cNvPicPr>
            <a:picLocks noChangeAspect="1"/>
          </p:cNvPicPr>
          <p:nvPr userDrawn="1"/>
        </p:nvPicPr>
        <p:blipFill rotWithShape="1">
          <a:blip r:embed="rId13">
            <a:extLst>
              <a:ext uri="{28A0092B-C50C-407E-A947-70E740481C1C}">
                <a14:useLocalDpi xmlns:a14="http://schemas.microsoft.com/office/drawing/2010/main" val="0"/>
              </a:ext>
            </a:extLst>
          </a:blip>
          <a:srcRect b="85302"/>
          <a:stretch/>
        </p:blipFill>
        <p:spPr bwMode="auto">
          <a:xfrm>
            <a:off x="0" y="1"/>
            <a:ext cx="9144000" cy="100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3309938" y="60324"/>
            <a:ext cx="5834062" cy="87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title</a:t>
            </a:r>
          </a:p>
        </p:txBody>
      </p:sp>
      <p:sp>
        <p:nvSpPr>
          <p:cNvPr id="1028" name="Text Placeholder 2"/>
          <p:cNvSpPr>
            <a:spLocks noGrp="1"/>
          </p:cNvSpPr>
          <p:nvPr>
            <p:ph type="body" idx="1"/>
          </p:nvPr>
        </p:nvSpPr>
        <p:spPr bwMode="auto">
          <a:xfrm>
            <a:off x="457200" y="1073150"/>
            <a:ext cx="8229600" cy="53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567488"/>
            <a:ext cx="2133600" cy="153987"/>
          </a:xfrm>
          <a:prstGeom prst="rect">
            <a:avLst/>
          </a:prstGeom>
        </p:spPr>
        <p:txBody>
          <a:bodyPr vert="horz" lIns="91440" tIns="45720" rIns="91440" bIns="45720" rtlCol="0" anchor="ctr"/>
          <a:lstStyle>
            <a:lvl1pPr algn="l">
              <a:defRPr sz="900">
                <a:solidFill>
                  <a:schemeClr val="tx1">
                    <a:tint val="75000"/>
                  </a:schemeClr>
                </a:solidFill>
                <a:latin typeface="Arial" charset="0"/>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589713"/>
            <a:ext cx="2133600" cy="131762"/>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2C92A13B-09B6-47D0-9D9A-733DD04588C9}" type="slidenum">
              <a:rPr lang="en-US">
                <a:latin typeface="Arial" pitchFamily="34" charset="0"/>
                <a:ea typeface="MS PGothic" pitchFamily="34" charset="-128"/>
                <a:cs typeface="+mn-cs"/>
              </a:rPr>
              <a:pPr/>
              <a:t>‹#›</a:t>
            </a:fld>
            <a:endParaRPr lang="en-US">
              <a:latin typeface="Arial" pitchFamily="34" charset="0"/>
              <a:ea typeface="MS PGothic" pitchFamily="34" charset="-128"/>
              <a:cs typeface="+mn-cs"/>
            </a:endParaRPr>
          </a:p>
        </p:txBody>
      </p:sp>
    </p:spTree>
    <p:extLst>
      <p:ext uri="{BB962C8B-B14F-4D97-AF65-F5344CB8AC3E}">
        <p14:creationId xmlns:p14="http://schemas.microsoft.com/office/powerpoint/2010/main" val="2029062844"/>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xStyles>
    <p:titleStyle>
      <a:lvl1pPr algn="r" rtl="0" eaLnBrk="0" fontAlgn="base" hangingPunct="0">
        <a:lnSpc>
          <a:spcPts val="3100"/>
        </a:lnSpc>
        <a:spcBef>
          <a:spcPct val="0"/>
        </a:spcBef>
        <a:spcAft>
          <a:spcPct val="0"/>
        </a:spcAft>
        <a:defRPr sz="3200" b="1" kern="1200">
          <a:solidFill>
            <a:schemeClr val="bg1"/>
          </a:solidFill>
          <a:latin typeface="Arial" pitchFamily="34" charset="0"/>
          <a:ea typeface="MS PGothic" pitchFamily="34" charset="-128"/>
          <a:cs typeface="Arial" pitchFamily="34" charset="0"/>
        </a:defRPr>
      </a:lvl1pPr>
      <a:lvl2pPr algn="r" rtl="0" eaLnBrk="0" fontAlgn="base" hangingPunct="0">
        <a:lnSpc>
          <a:spcPts val="3100"/>
        </a:lnSpc>
        <a:spcBef>
          <a:spcPct val="0"/>
        </a:spcBef>
        <a:spcAft>
          <a:spcPct val="0"/>
        </a:spcAft>
        <a:defRPr sz="3600">
          <a:solidFill>
            <a:schemeClr val="bg1"/>
          </a:solidFill>
          <a:latin typeface="Arial" pitchFamily="34" charset="0"/>
          <a:ea typeface="MS PGothic" pitchFamily="34" charset="-128"/>
          <a:cs typeface="Arial" pitchFamily="34" charset="0"/>
        </a:defRPr>
      </a:lvl2pPr>
      <a:lvl3pPr algn="r" rtl="0" eaLnBrk="0" fontAlgn="base" hangingPunct="0">
        <a:lnSpc>
          <a:spcPts val="3100"/>
        </a:lnSpc>
        <a:spcBef>
          <a:spcPct val="0"/>
        </a:spcBef>
        <a:spcAft>
          <a:spcPct val="0"/>
        </a:spcAft>
        <a:defRPr sz="3600">
          <a:solidFill>
            <a:schemeClr val="bg1"/>
          </a:solidFill>
          <a:latin typeface="Arial" pitchFamily="34" charset="0"/>
          <a:ea typeface="MS PGothic" pitchFamily="34" charset="-128"/>
          <a:cs typeface="Arial" pitchFamily="34" charset="0"/>
        </a:defRPr>
      </a:lvl3pPr>
      <a:lvl4pPr algn="r" rtl="0" eaLnBrk="0" fontAlgn="base" hangingPunct="0">
        <a:lnSpc>
          <a:spcPts val="3100"/>
        </a:lnSpc>
        <a:spcBef>
          <a:spcPct val="0"/>
        </a:spcBef>
        <a:spcAft>
          <a:spcPct val="0"/>
        </a:spcAft>
        <a:defRPr sz="3600">
          <a:solidFill>
            <a:schemeClr val="bg1"/>
          </a:solidFill>
          <a:latin typeface="Arial" pitchFamily="34" charset="0"/>
          <a:ea typeface="MS PGothic" pitchFamily="34" charset="-128"/>
          <a:cs typeface="Arial" pitchFamily="34" charset="0"/>
        </a:defRPr>
      </a:lvl4pPr>
      <a:lvl5pPr algn="r" rtl="0" eaLnBrk="0" fontAlgn="base" hangingPunct="0">
        <a:lnSpc>
          <a:spcPts val="3100"/>
        </a:lnSpc>
        <a:spcBef>
          <a:spcPct val="0"/>
        </a:spcBef>
        <a:spcAft>
          <a:spcPct val="0"/>
        </a:spcAft>
        <a:defRPr sz="3600">
          <a:solidFill>
            <a:schemeClr val="bg1"/>
          </a:solidFill>
          <a:latin typeface="Arial" pitchFamily="34" charset="0"/>
          <a:ea typeface="MS PGothic" pitchFamily="34" charset="-128"/>
          <a:cs typeface="Arial" pitchFamily="34" charset="0"/>
        </a:defRPr>
      </a:lvl5pPr>
      <a:lvl6pPr marL="457200" algn="r" rtl="0" fontAlgn="base">
        <a:spcBef>
          <a:spcPct val="0"/>
        </a:spcBef>
        <a:spcAft>
          <a:spcPct val="0"/>
        </a:spcAft>
        <a:defRPr sz="2800">
          <a:solidFill>
            <a:schemeClr val="bg1"/>
          </a:solidFill>
          <a:latin typeface="Arial" pitchFamily="34" charset="0"/>
          <a:cs typeface="Arial" pitchFamily="34" charset="0"/>
        </a:defRPr>
      </a:lvl6pPr>
      <a:lvl7pPr marL="914400" algn="r" rtl="0" fontAlgn="base">
        <a:spcBef>
          <a:spcPct val="0"/>
        </a:spcBef>
        <a:spcAft>
          <a:spcPct val="0"/>
        </a:spcAft>
        <a:defRPr sz="2800">
          <a:solidFill>
            <a:schemeClr val="bg1"/>
          </a:solidFill>
          <a:latin typeface="Arial" pitchFamily="34" charset="0"/>
          <a:cs typeface="Arial" pitchFamily="34" charset="0"/>
        </a:defRPr>
      </a:lvl7pPr>
      <a:lvl8pPr marL="1371600" algn="r" rtl="0" fontAlgn="base">
        <a:spcBef>
          <a:spcPct val="0"/>
        </a:spcBef>
        <a:spcAft>
          <a:spcPct val="0"/>
        </a:spcAft>
        <a:defRPr sz="2800">
          <a:solidFill>
            <a:schemeClr val="bg1"/>
          </a:solidFill>
          <a:latin typeface="Arial" pitchFamily="34" charset="0"/>
          <a:cs typeface="Arial" pitchFamily="34" charset="0"/>
        </a:defRPr>
      </a:lvl8pPr>
      <a:lvl9pPr marL="1828800" algn="r" rtl="0" fontAlgn="base">
        <a:spcBef>
          <a:spcPct val="0"/>
        </a:spcBef>
        <a:spcAft>
          <a:spcPct val="0"/>
        </a:spcAft>
        <a:defRPr sz="28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Font typeface="Wingdings" pitchFamily="2" charset="2"/>
        <a:buChar char="Ø"/>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736CB093-464C-EF4D-AF5C-997C5CD8EC16}" type="datetimeFigureOut">
              <a:rPr>
                <a:solidFill>
                  <a:prstClr val="black">
                    <a:tint val="75000"/>
                  </a:prstClr>
                </a:solidFill>
                <a:latin typeface="Calibri"/>
                <a:ea typeface="+mn-ea"/>
                <a:cs typeface="+mn-cs"/>
              </a:rPr>
              <a:pPr defTabSz="457200" fontAlgn="auto">
                <a:spcBef>
                  <a:spcPts val="0"/>
                </a:spcBef>
                <a:spcAft>
                  <a:spcPts val="0"/>
                </a:spcAft>
              </a:pPr>
              <a:t>12/4/12</a:t>
            </a:fld>
            <a:endParaRPr lang="en-GB">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GB">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C83A7C3-3212-DB4A-8C02-67418C574309}" type="slidenum">
              <a:rPr>
                <a:solidFill>
                  <a:prstClr val="black">
                    <a:tint val="75000"/>
                  </a:prstClr>
                </a:solidFill>
                <a:latin typeface="Calibri"/>
                <a:ea typeface="+mn-ea"/>
                <a:cs typeface="+mn-cs"/>
              </a:rPr>
              <a:pPr defTabSz="457200" fontAlgn="auto">
                <a:spcBef>
                  <a:spcPts val="0"/>
                </a:spcBef>
                <a:spcAft>
                  <a:spcPts val="0"/>
                </a:spcAft>
              </a:pPr>
              <a:t>‹#›</a:t>
            </a:fld>
            <a:endParaRPr lang="en-GB">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3817456"/>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4.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10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upload.wikimedia.org/wikipedia/commons/a/ab/Iceland_Mid-Atlantic_Ridge_Fig16.gif"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 Id="rId4" Type="http://schemas.openxmlformats.org/officeDocument/2006/relationships/hyperlink" Target="http://www.lockheedmartin.com/products/GP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hyperlink" Target="http://www.kowoma.de/en/gps/satellites.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hyperlink" Target="http://facility.unavco.org/data/maps/GPSVelocityViewer/GPSVelocityViewer.html"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1.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1QCcVqZgNKw"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hyperlink" Target="http://www.youtube.com/watch?v=rMhhyb6Yy94" TargetMode="External"/><Relationship Id="rId4" Type="http://schemas.openxmlformats.org/officeDocument/2006/relationships/hyperlink" Target="http://www.youtube.com/watch?v=6Q-RzgdR0V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hyperlink" Target="http://gsrm.unavco.org/data/images/1.2/sites.jpg"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www.earthscope.org/" TargetMode="External"/><Relationship Id="rId3" Type="http://schemas.openxmlformats.org/officeDocument/2006/relationships/image" Target="../media/image34.png"/><Relationship Id="rId7" Type="http://schemas.openxmlformats.org/officeDocument/2006/relationships/hyperlink" Target="http://pbo.unavco.org/"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hyperlink" Target="http://pbo.unavco.org/network/gps" TargetMode="External"/><Relationship Id="rId5" Type="http://schemas.openxmlformats.org/officeDocument/2006/relationships/image" Target="../media/image36.JP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hyperlink" Target="http://pbo.unavco.org/station/overview/SBCC"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hyperlink" Target="http://pbo.unavco.org/station/overview/SBCC"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9.xml"/><Relationship Id="rId5" Type="http://schemas.openxmlformats.org/officeDocument/2006/relationships/image" Target="../media/image53.jpe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wm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unavco.org/"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8.gif"/></Relationships>
</file>

<file path=ppt/slides/_rels/slide87.xml.rels><?xml version="1.0" encoding="UTF-8" standalone="yes"?>
<Relationships xmlns="http://schemas.openxmlformats.org/package/2006/relationships"><Relationship Id="rId3" Type="http://schemas.openxmlformats.org/officeDocument/2006/relationships/hyperlink" Target="http://www.facebook.com/unavco?ref=profile" TargetMode="External"/><Relationship Id="rId7"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hyperlink" Target="http://twitter.com/UNAVCO" TargetMode="External"/><Relationship Id="rId4" Type="http://schemas.openxmlformats.org/officeDocument/2006/relationships/image" Target="../media/image89.png"/></Relationships>
</file>

<file path=ppt/slides/_rels/slide8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2.png"/><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3.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94.png"/><Relationship Id="rId4" Type="http://schemas.openxmlformats.org/officeDocument/2006/relationships/notesSlide" Target="../notesSlides/notesSlide72.xml"/></Relationships>
</file>

<file path=ppt/slides/_rels/slide9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5.png"/><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6.png"/><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7.png"/><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8.png"/><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9.png"/><Relationship Id="rId1"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00.jpeg"/><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3" Type="http://schemas.openxmlformats.org/officeDocument/2006/relationships/hyperlink" Target="http://gpsinformation.net/main/almanac.txt" TargetMode="External"/><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eondary_jvv_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itle 3"/>
          <p:cNvSpPr txBox="1">
            <a:spLocks/>
          </p:cNvSpPr>
          <p:nvPr/>
        </p:nvSpPr>
        <p:spPr bwMode="auto">
          <a:xfrm>
            <a:off x="1035424" y="1593383"/>
            <a:ext cx="7705164" cy="2306263"/>
          </a:xfrm>
          <a:prstGeom prst="rect">
            <a:avLst/>
          </a:prstGeom>
          <a:solidFill>
            <a:srgbClr val="292929">
              <a:alpha val="92940"/>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lnSpc>
                <a:spcPts val="3100"/>
              </a:lnSpc>
              <a:spcBef>
                <a:spcPct val="0"/>
              </a:spcBef>
              <a:spcAft>
                <a:spcPct val="0"/>
              </a:spcAft>
              <a:defRPr sz="3600" kern="1200">
                <a:solidFill>
                  <a:schemeClr val="tx1"/>
                </a:solidFill>
                <a:latin typeface="Georgia" pitchFamily="18" charset="0"/>
                <a:ea typeface="ＭＳ Ｐゴシック" charset="0"/>
                <a:cs typeface="Arial" pitchFamily="34" charset="0"/>
              </a:defRPr>
            </a:lvl1pPr>
            <a:lvl2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2pPr>
            <a:lvl3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3pPr>
            <a:lvl4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4pPr>
            <a:lvl5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5pPr>
            <a:lvl6pPr marL="457200" algn="r" rtl="0" fontAlgn="base">
              <a:spcBef>
                <a:spcPct val="0"/>
              </a:spcBef>
              <a:spcAft>
                <a:spcPct val="0"/>
              </a:spcAft>
              <a:defRPr sz="2800">
                <a:solidFill>
                  <a:schemeClr val="bg1"/>
                </a:solidFill>
                <a:latin typeface="Arial" pitchFamily="34" charset="0"/>
                <a:cs typeface="Arial" pitchFamily="34" charset="0"/>
              </a:defRPr>
            </a:lvl6pPr>
            <a:lvl7pPr marL="914400" algn="r" rtl="0" fontAlgn="base">
              <a:spcBef>
                <a:spcPct val="0"/>
              </a:spcBef>
              <a:spcAft>
                <a:spcPct val="0"/>
              </a:spcAft>
              <a:defRPr sz="2800">
                <a:solidFill>
                  <a:schemeClr val="bg1"/>
                </a:solidFill>
                <a:latin typeface="Arial" pitchFamily="34" charset="0"/>
                <a:cs typeface="Arial" pitchFamily="34" charset="0"/>
              </a:defRPr>
            </a:lvl7pPr>
            <a:lvl8pPr marL="1371600" algn="r" rtl="0" fontAlgn="base">
              <a:spcBef>
                <a:spcPct val="0"/>
              </a:spcBef>
              <a:spcAft>
                <a:spcPct val="0"/>
              </a:spcAft>
              <a:defRPr sz="2800">
                <a:solidFill>
                  <a:schemeClr val="bg1"/>
                </a:solidFill>
                <a:latin typeface="Arial" pitchFamily="34" charset="0"/>
                <a:cs typeface="Arial" pitchFamily="34" charset="0"/>
              </a:defRPr>
            </a:lvl8pPr>
            <a:lvl9pPr marL="1828800" algn="r" rtl="0" fontAlgn="base">
              <a:spcBef>
                <a:spcPct val="0"/>
              </a:spcBef>
              <a:spcAft>
                <a:spcPct val="0"/>
              </a:spcAft>
              <a:defRPr sz="2800">
                <a:solidFill>
                  <a:schemeClr val="bg1"/>
                </a:solidFill>
                <a:latin typeface="Arial" pitchFamily="34" charset="0"/>
                <a:cs typeface="Arial" pitchFamily="34" charset="0"/>
              </a:defRPr>
            </a:lvl9pPr>
          </a:lstStyle>
          <a:p>
            <a:pPr eaLnBrk="1" hangingPunct="1">
              <a:lnSpc>
                <a:spcPct val="100000"/>
              </a:lnSpc>
            </a:pPr>
            <a:r>
              <a:rPr lang="en-US" sz="3200" b="1" dirty="0">
                <a:solidFill>
                  <a:schemeClr val="bg1"/>
                </a:solidFill>
                <a:latin typeface="Arial" pitchFamily="34" charset="0"/>
              </a:rPr>
              <a:t>Measuring plate movements with GPS to understand earthquake hazard</a:t>
            </a:r>
            <a:r>
              <a:rPr lang="en-US" dirty="0" smtClean="0">
                <a:latin typeface="Arial" pitchFamily="34" charset="0"/>
              </a:rPr>
              <a:t/>
            </a:r>
            <a:br>
              <a:rPr lang="en-US" dirty="0" smtClean="0">
                <a:latin typeface="Arial" pitchFamily="34" charset="0"/>
              </a:rPr>
            </a:br>
            <a:r>
              <a:rPr lang="en-US" sz="1600" b="1" dirty="0" smtClean="0">
                <a:solidFill>
                  <a:srgbClr val="FFC000"/>
                </a:solidFill>
                <a:latin typeface="Arial" pitchFamily="34" charset="0"/>
              </a:rPr>
              <a:t/>
            </a:r>
            <a:br>
              <a:rPr lang="en-US" sz="1600" b="1" dirty="0" smtClean="0">
                <a:solidFill>
                  <a:srgbClr val="FFC000"/>
                </a:solidFill>
                <a:latin typeface="Arial" pitchFamily="34" charset="0"/>
              </a:rPr>
            </a:br>
            <a:r>
              <a:rPr lang="en-US" sz="1600" b="1" dirty="0" smtClean="0">
                <a:solidFill>
                  <a:srgbClr val="FFC000"/>
                </a:solidFill>
                <a:latin typeface="Arial" pitchFamily="34" charset="0"/>
              </a:rPr>
              <a:t>GIFT 2012 Presentation: Beth Pratt-Sitaula (UNAVCO), </a:t>
            </a:r>
            <a:r>
              <a:rPr lang="en-US" sz="1600" b="1" dirty="0">
                <a:solidFill>
                  <a:srgbClr val="FFC000"/>
                </a:solidFill>
                <a:latin typeface="Arial" pitchFamily="34" charset="0"/>
              </a:rPr>
              <a:t>Shelley Olds (UNAVCO</a:t>
            </a:r>
            <a:r>
              <a:rPr lang="en-US" sz="1600" b="1" dirty="0" smtClean="0">
                <a:solidFill>
                  <a:srgbClr val="FFC000"/>
                </a:solidFill>
                <a:latin typeface="Arial" pitchFamily="34" charset="0"/>
              </a:rPr>
              <a:t>), Jamie McCaughey (EOS), </a:t>
            </a:r>
            <a:r>
              <a:rPr lang="en-US" sz="1600" b="1" dirty="0">
                <a:solidFill>
                  <a:srgbClr val="FFC000"/>
                </a:solidFill>
                <a:latin typeface="Arial" pitchFamily="34" charset="0"/>
              </a:rPr>
              <a:t>F</a:t>
            </a:r>
            <a:r>
              <a:rPr lang="en-US" sz="1600" b="1" dirty="0" smtClean="0">
                <a:solidFill>
                  <a:srgbClr val="FFC000"/>
                </a:solidFill>
                <a:latin typeface="Arial" pitchFamily="34" charset="0"/>
              </a:rPr>
              <a:t>eng Lujia (EOS)</a:t>
            </a:r>
          </a:p>
          <a:p>
            <a:pPr eaLnBrk="1" hangingPunct="1">
              <a:lnSpc>
                <a:spcPct val="100000"/>
              </a:lnSpc>
            </a:pPr>
            <a:r>
              <a:rPr lang="en-US" sz="1400" dirty="0" smtClean="0">
                <a:solidFill>
                  <a:srgbClr val="FFC000"/>
                </a:solidFill>
                <a:latin typeface="Arial" pitchFamily="34" charset="0"/>
              </a:rPr>
              <a:t>Previous authors/contributors</a:t>
            </a:r>
            <a:r>
              <a:rPr lang="en-US" sz="1400" dirty="0">
                <a:solidFill>
                  <a:srgbClr val="FFC000"/>
                </a:solidFill>
                <a:latin typeface="Arial" pitchFamily="34" charset="0"/>
              </a:rPr>
              <a:t>: Cate Fox-Lent (UNAVCO Master Teacher), Andy Newman (Georgia Institute of Technology), Vince </a:t>
            </a:r>
            <a:r>
              <a:rPr lang="en-US" sz="1400" dirty="0" smtClean="0">
                <a:solidFill>
                  <a:srgbClr val="FFC000"/>
                </a:solidFill>
                <a:latin typeface="Arial" pitchFamily="34" charset="0"/>
              </a:rPr>
              <a:t>Cronin (Baylor University)</a:t>
            </a:r>
            <a:endParaRPr lang="en-US" sz="2400" dirty="0" smtClean="0">
              <a:solidFill>
                <a:srgbClr val="FFC000"/>
              </a:solidFill>
              <a:latin typeface="Arial"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6656" y="5876210"/>
            <a:ext cx="1528762" cy="67222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3458" y="1617309"/>
            <a:ext cx="3938155" cy="4307754"/>
          </a:xfrm>
        </p:spPr>
        <p:txBody>
          <a:bodyPr/>
          <a:lstStyle/>
          <a:p>
            <a:pPr marL="0" indent="0">
              <a:buNone/>
            </a:pPr>
            <a:r>
              <a:rPr lang="en-US" sz="4000" b="1" dirty="0" smtClean="0"/>
              <a:t>GPS receiver</a:t>
            </a:r>
            <a:endParaRPr lang="en-US" sz="4000" b="1" dirty="0"/>
          </a:p>
        </p:txBody>
      </p:sp>
      <p:sp>
        <p:nvSpPr>
          <p:cNvPr id="2" name="Title 1"/>
          <p:cNvSpPr>
            <a:spLocks noGrp="1"/>
          </p:cNvSpPr>
          <p:nvPr>
            <p:ph type="title"/>
          </p:nvPr>
        </p:nvSpPr>
        <p:spPr/>
        <p:txBody>
          <a:bodyPr/>
          <a:lstStyle/>
          <a:p>
            <a:endParaRPr lang="en-US"/>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6520" y="1273017"/>
            <a:ext cx="2286000" cy="499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468" y="3188970"/>
            <a:ext cx="56621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809510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smtClean="0"/>
              <a:t>Sources of Error</a:t>
            </a:r>
          </a:p>
        </p:txBody>
      </p:sp>
      <p:sp>
        <p:nvSpPr>
          <p:cNvPr id="11571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02C985E-DABA-4720-9B2B-2D3F53DF9B63}" type="slidenum">
              <a:rPr lang="en-US" sz="900">
                <a:solidFill>
                  <a:srgbClr val="898989"/>
                </a:solidFill>
              </a:rPr>
              <a:pPr eaLnBrk="1" hangingPunct="1"/>
              <a:t>100</a:t>
            </a:fld>
            <a:endParaRPr lang="en-US" sz="900">
              <a:solidFill>
                <a:srgbClr val="898989"/>
              </a:solidFill>
            </a:endParaRPr>
          </a:p>
        </p:txBody>
      </p:sp>
      <p:sp>
        <p:nvSpPr>
          <p:cNvPr id="115716" name="Rectangle 3"/>
          <p:cNvSpPr>
            <a:spLocks noGrp="1" noChangeArrowheads="1"/>
          </p:cNvSpPr>
          <p:nvPr>
            <p:ph type="body" idx="4294967295"/>
          </p:nvPr>
        </p:nvSpPr>
        <p:spPr>
          <a:xfrm>
            <a:off x="249382" y="1292225"/>
            <a:ext cx="4060681" cy="5241925"/>
          </a:xfrm>
        </p:spPr>
        <p:txBody>
          <a:bodyPr/>
          <a:lstStyle/>
          <a:p>
            <a:pPr eaLnBrk="1" hangingPunct="1">
              <a:buFontTx/>
              <a:buNone/>
            </a:pPr>
            <a:r>
              <a:rPr lang="en-US" sz="2800" dirty="0" smtClean="0">
                <a:latin typeface="Calibri" pitchFamily="34" charset="0"/>
              </a:rPr>
              <a:t>Some GPS Error Sources</a:t>
            </a:r>
          </a:p>
          <a:p>
            <a:pPr eaLnBrk="1" hangingPunct="1">
              <a:lnSpc>
                <a:spcPct val="85000"/>
              </a:lnSpc>
              <a:spcBef>
                <a:spcPct val="30000"/>
              </a:spcBef>
            </a:pPr>
            <a:r>
              <a:rPr lang="en-US" sz="2800" dirty="0" smtClean="0">
                <a:latin typeface="Calibri" pitchFamily="34" charset="0"/>
              </a:rPr>
              <a:t>Selective Availability </a:t>
            </a:r>
          </a:p>
          <a:p>
            <a:pPr eaLnBrk="1" hangingPunct="1">
              <a:lnSpc>
                <a:spcPct val="85000"/>
              </a:lnSpc>
              <a:spcBef>
                <a:spcPct val="30000"/>
              </a:spcBef>
            </a:pPr>
            <a:r>
              <a:rPr lang="en-US" sz="2800" dirty="0" smtClean="0">
                <a:latin typeface="Calibri" pitchFamily="34" charset="0"/>
              </a:rPr>
              <a:t>Satellite orbits </a:t>
            </a:r>
          </a:p>
          <a:p>
            <a:pPr eaLnBrk="1" hangingPunct="1">
              <a:lnSpc>
                <a:spcPct val="85000"/>
              </a:lnSpc>
              <a:spcBef>
                <a:spcPct val="30000"/>
              </a:spcBef>
            </a:pPr>
            <a:r>
              <a:rPr lang="en-US" sz="2800" dirty="0" smtClean="0">
                <a:latin typeface="Calibri" pitchFamily="34" charset="0"/>
              </a:rPr>
              <a:t>Satellite and receiver clock errors </a:t>
            </a:r>
          </a:p>
          <a:p>
            <a:pPr eaLnBrk="1" hangingPunct="1">
              <a:lnSpc>
                <a:spcPct val="85000"/>
              </a:lnSpc>
              <a:spcBef>
                <a:spcPct val="30000"/>
              </a:spcBef>
            </a:pPr>
            <a:r>
              <a:rPr lang="en-US" sz="2800" b="1" dirty="0" smtClean="0">
                <a:latin typeface="Calibri" pitchFamily="34" charset="0"/>
              </a:rPr>
              <a:t>Atmospheric delays</a:t>
            </a:r>
          </a:p>
          <a:p>
            <a:pPr lvl="1" eaLnBrk="1" hangingPunct="1">
              <a:lnSpc>
                <a:spcPct val="85000"/>
              </a:lnSpc>
              <a:spcBef>
                <a:spcPct val="30000"/>
              </a:spcBef>
            </a:pPr>
            <a:r>
              <a:rPr lang="en-US" dirty="0" smtClean="0">
                <a:latin typeface="Calibri" pitchFamily="34" charset="0"/>
              </a:rPr>
              <a:t>Ionosphere</a:t>
            </a:r>
          </a:p>
          <a:p>
            <a:pPr lvl="1" eaLnBrk="1" hangingPunct="1">
              <a:lnSpc>
                <a:spcPct val="85000"/>
              </a:lnSpc>
              <a:spcBef>
                <a:spcPct val="30000"/>
              </a:spcBef>
            </a:pPr>
            <a:r>
              <a:rPr lang="en-US" dirty="0" smtClean="0">
                <a:latin typeface="Calibri" pitchFamily="34" charset="0"/>
              </a:rPr>
              <a:t>Troposphere </a:t>
            </a:r>
          </a:p>
          <a:p>
            <a:pPr eaLnBrk="1" hangingPunct="1">
              <a:lnSpc>
                <a:spcPct val="85000"/>
              </a:lnSpc>
              <a:spcBef>
                <a:spcPct val="30000"/>
              </a:spcBef>
            </a:pPr>
            <a:r>
              <a:rPr lang="en-US" sz="2800" b="1" dirty="0" smtClean="0">
                <a:latin typeface="Calibri" pitchFamily="34" charset="0"/>
              </a:rPr>
              <a:t>Multi-path </a:t>
            </a:r>
            <a:r>
              <a:rPr lang="en-US" sz="2800" dirty="0" smtClean="0">
                <a:latin typeface="Calibri" pitchFamily="34" charset="0"/>
              </a:rPr>
              <a:t> </a:t>
            </a:r>
          </a:p>
          <a:p>
            <a:pPr eaLnBrk="1" hangingPunct="1">
              <a:lnSpc>
                <a:spcPct val="85000"/>
              </a:lnSpc>
              <a:spcBef>
                <a:spcPct val="30000"/>
              </a:spcBef>
            </a:pPr>
            <a:r>
              <a:rPr lang="en-US" sz="2800" b="1" dirty="0" smtClean="0">
                <a:latin typeface="Calibri" pitchFamily="34" charset="0"/>
              </a:rPr>
              <a:t>Human errors</a:t>
            </a:r>
          </a:p>
        </p:txBody>
      </p:sp>
      <p:pic>
        <p:nvPicPr>
          <p:cNvPr id="115717" name="Picture 4" descr="GPS_gonebad_half"/>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4540827" y="1099482"/>
            <a:ext cx="4537797" cy="565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Text Box 5"/>
          <p:cNvSpPr txBox="1">
            <a:spLocks noChangeArrowheads="1"/>
          </p:cNvSpPr>
          <p:nvPr/>
        </p:nvSpPr>
        <p:spPr bwMode="auto">
          <a:xfrm>
            <a:off x="7075488" y="6524915"/>
            <a:ext cx="1758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000" dirty="0">
                <a:solidFill>
                  <a:prstClr val="black"/>
                </a:solidFill>
                <a:cs typeface="+mn-cs"/>
              </a:rPr>
              <a:t>The New Yorker, Roz </a:t>
            </a:r>
            <a:r>
              <a:rPr lang="en-US" sz="1000" dirty="0" err="1">
                <a:solidFill>
                  <a:prstClr val="black"/>
                </a:solidFill>
                <a:cs typeface="+mn-cs"/>
              </a:rPr>
              <a:t>Chast</a:t>
            </a:r>
            <a:endParaRPr lang="en-US" sz="1000" dirty="0">
              <a:solidFill>
                <a:prstClr val="black"/>
              </a:solidFill>
              <a:cs typeface="+mn-cs"/>
            </a:endParaRPr>
          </a:p>
        </p:txBody>
      </p:sp>
    </p:spTree>
    <p:extLst>
      <p:ext uri="{BB962C8B-B14F-4D97-AF65-F5344CB8AC3E}">
        <p14:creationId xmlns:p14="http://schemas.microsoft.com/office/powerpoint/2010/main" val="352808191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atin typeface="Arial" charset="0"/>
                <a:cs typeface="Arial" charset="0"/>
              </a:rPr>
              <a:t>What</a:t>
            </a:r>
            <a:r>
              <a:rPr lang="ja-JP" altLang="en-US">
                <a:latin typeface="Arial" charset="0"/>
                <a:cs typeface="Arial" charset="0"/>
              </a:rPr>
              <a:t>’</a:t>
            </a:r>
            <a:r>
              <a:rPr lang="en-US">
                <a:latin typeface="Arial" charset="0"/>
                <a:cs typeface="Arial" charset="0"/>
              </a:rPr>
              <a:t>s Happening Here?</a:t>
            </a:r>
          </a:p>
        </p:txBody>
      </p:sp>
      <p:sp>
        <p:nvSpPr>
          <p:cNvPr id="30723" name="Rectangle 3"/>
          <p:cNvSpPr>
            <a:spLocks noGrp="1" noChangeArrowheads="1"/>
          </p:cNvSpPr>
          <p:nvPr>
            <p:ph type="body" idx="1"/>
          </p:nvPr>
        </p:nvSpPr>
        <p:spPr/>
        <p:txBody>
          <a:bodyPr/>
          <a:lstStyle/>
          <a:p>
            <a:pPr eaLnBrk="1" hangingPunct="1"/>
            <a:endParaRPr lang="en-US">
              <a:latin typeface="Calibri" charset="0"/>
              <a:ea typeface="ＭＳ Ｐゴシック" charset="0"/>
              <a:cs typeface="ＭＳ Ｐゴシック" charset="0"/>
            </a:endParaRPr>
          </a:p>
        </p:txBody>
      </p:sp>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531813"/>
            <a:ext cx="443865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8163"/>
            <a:ext cx="4719638" cy="611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2550" y="6249988"/>
            <a:ext cx="60150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10281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333625" y="0"/>
            <a:ext cx="6810375" cy="706438"/>
          </a:xfrm>
        </p:spPr>
        <p:txBody>
          <a:bodyPr/>
          <a:lstStyle/>
          <a:p>
            <a:pPr eaLnBrk="1" hangingPunct="1"/>
            <a:r>
              <a:rPr lang="en-US">
                <a:latin typeface="Arial" charset="0"/>
                <a:cs typeface="Arial" charset="0"/>
              </a:rPr>
              <a:t>Anyone Have a Calculator?</a:t>
            </a:r>
          </a:p>
        </p:txBody>
      </p:sp>
      <p:sp>
        <p:nvSpPr>
          <p:cNvPr id="151555" name="Rectangle 3"/>
          <p:cNvSpPr>
            <a:spLocks noGrp="1" noChangeArrowheads="1"/>
          </p:cNvSpPr>
          <p:nvPr>
            <p:ph type="body" sz="half" idx="1"/>
          </p:nvPr>
        </p:nvSpPr>
        <p:spPr>
          <a:xfrm>
            <a:off x="152400" y="1165225"/>
            <a:ext cx="8991600" cy="3398838"/>
          </a:xfrm>
        </p:spPr>
        <p:txBody>
          <a:bodyPr/>
          <a:lstStyle/>
          <a:p>
            <a:pPr eaLnBrk="1" hangingPunct="1">
              <a:lnSpc>
                <a:spcPct val="80000"/>
              </a:lnSpc>
            </a:pPr>
            <a:r>
              <a:rPr lang="en-US" sz="2600" dirty="0">
                <a:latin typeface="Arial" charset="0"/>
                <a:ea typeface="ＭＳ Ｐゴシック" charset="0"/>
                <a:cs typeface="Arial" charset="0"/>
              </a:rPr>
              <a:t>How much slip on the fault occurred during the event using the CAND time series plot? </a:t>
            </a:r>
            <a:endParaRPr lang="en-US" sz="2600" b="1" u="sng" dirty="0">
              <a:latin typeface="Arial" charset="0"/>
              <a:ea typeface="ＭＳ Ｐゴシック" charset="0"/>
              <a:cs typeface="Arial" charset="0"/>
            </a:endParaRPr>
          </a:p>
          <a:p>
            <a:pPr lvl="1" eaLnBrk="1" hangingPunct="1">
              <a:lnSpc>
                <a:spcPct val="80000"/>
              </a:lnSpc>
            </a:pPr>
            <a:r>
              <a:rPr lang="en-US" sz="2400" b="1" dirty="0">
                <a:solidFill>
                  <a:srgbClr val="FF0000"/>
                </a:solidFill>
                <a:latin typeface="Arial" charset="0"/>
                <a:ea typeface="ＭＳ Ｐゴシック" charset="0"/>
                <a:cs typeface="Arial" charset="0"/>
              </a:rPr>
              <a:t>~ 75 mm south and ~ 60 mm east resulting in 96 mm combined slip to the southeast</a:t>
            </a:r>
            <a:endParaRPr lang="en-US" sz="2400" dirty="0">
              <a:solidFill>
                <a:srgbClr val="FF0000"/>
              </a:solidFill>
              <a:latin typeface="Arial" charset="0"/>
              <a:ea typeface="ＭＳ Ｐゴシック" charset="0"/>
              <a:cs typeface="Arial" charset="0"/>
            </a:endParaRPr>
          </a:p>
          <a:p>
            <a:pPr eaLnBrk="1" hangingPunct="1">
              <a:lnSpc>
                <a:spcPct val="80000"/>
              </a:lnSpc>
            </a:pPr>
            <a:r>
              <a:rPr lang="en-US" sz="2600" dirty="0">
                <a:latin typeface="Arial" charset="0"/>
                <a:ea typeface="ＭＳ Ｐゴシック" charset="0"/>
                <a:cs typeface="Arial" charset="0"/>
              </a:rPr>
              <a:t>How does the CAND GPS station</a:t>
            </a:r>
            <a:r>
              <a:rPr lang="ja-JP" altLang="en-US" sz="2600" dirty="0">
                <a:latin typeface="Arial" charset="0"/>
                <a:ea typeface="ＭＳ Ｐゴシック" charset="0"/>
                <a:cs typeface="Arial" charset="0"/>
              </a:rPr>
              <a:t>’</a:t>
            </a:r>
            <a:r>
              <a:rPr lang="en-US" sz="2600" dirty="0">
                <a:latin typeface="Arial" charset="0"/>
                <a:ea typeface="ＭＳ Ｐゴシック" charset="0"/>
                <a:cs typeface="Arial" charset="0"/>
              </a:rPr>
              <a:t>s position change?</a:t>
            </a:r>
          </a:p>
          <a:p>
            <a:pPr lvl="1" eaLnBrk="1" hangingPunct="1">
              <a:lnSpc>
                <a:spcPct val="80000"/>
              </a:lnSpc>
            </a:pPr>
            <a:r>
              <a:rPr lang="en-US" sz="2400" dirty="0">
                <a:latin typeface="Arial" charset="0"/>
                <a:ea typeface="ＭＳ Ｐゴシック" charset="0"/>
                <a:cs typeface="Arial" charset="0"/>
              </a:rPr>
              <a:t>During the earthquake. </a:t>
            </a:r>
            <a:endParaRPr lang="en-US" sz="2400" dirty="0">
              <a:solidFill>
                <a:srgbClr val="FF0000"/>
              </a:solidFill>
              <a:latin typeface="Arial" charset="0"/>
              <a:ea typeface="ＭＳ Ｐゴシック" charset="0"/>
              <a:cs typeface="Arial" charset="0"/>
            </a:endParaRPr>
          </a:p>
          <a:p>
            <a:pPr lvl="1" eaLnBrk="1" hangingPunct="1">
              <a:lnSpc>
                <a:spcPct val="80000"/>
              </a:lnSpc>
            </a:pPr>
            <a:r>
              <a:rPr lang="en-US" sz="2400" dirty="0">
                <a:latin typeface="Arial" charset="0"/>
                <a:ea typeface="ＭＳ Ｐゴシック" charset="0"/>
                <a:cs typeface="Arial" charset="0"/>
              </a:rPr>
              <a:t>After the earthquake.</a:t>
            </a:r>
            <a:r>
              <a:rPr lang="en-US" sz="2000" dirty="0">
                <a:latin typeface="Arial" charset="0"/>
                <a:ea typeface="ＭＳ Ｐゴシック" charset="0"/>
                <a:cs typeface="Arial" charset="0"/>
              </a:rPr>
              <a:t> </a:t>
            </a:r>
          </a:p>
          <a:p>
            <a:pPr lvl="1" eaLnBrk="1" hangingPunct="1">
              <a:lnSpc>
                <a:spcPct val="80000"/>
              </a:lnSpc>
            </a:pPr>
            <a:endParaRPr lang="en-US" sz="1800" dirty="0">
              <a:solidFill>
                <a:srgbClr val="FF0000"/>
              </a:solidFill>
              <a:latin typeface="Arial" charset="0"/>
              <a:ea typeface="ＭＳ Ｐゴシック" charset="0"/>
              <a:cs typeface="Arial" charset="0"/>
            </a:endParaRPr>
          </a:p>
          <a:p>
            <a:pPr eaLnBrk="1" hangingPunct="1">
              <a:lnSpc>
                <a:spcPct val="80000"/>
              </a:lnSpc>
            </a:pPr>
            <a:r>
              <a:rPr lang="en-US" sz="2000" dirty="0">
                <a:latin typeface="Arial" charset="0"/>
                <a:ea typeface="ＭＳ Ｐゴシック" charset="0"/>
                <a:cs typeface="Arial" charset="0"/>
              </a:rPr>
              <a:t>What was the magnitude</a:t>
            </a:r>
            <a:r>
              <a:rPr lang="en-US" sz="2400" b="1" dirty="0">
                <a:solidFill>
                  <a:srgbClr val="FF0000"/>
                </a:solidFill>
                <a:latin typeface="Arial" charset="0"/>
                <a:ea typeface="ＭＳ Ｐゴシック" charset="0"/>
                <a:cs typeface="Arial" charset="0"/>
              </a:rPr>
              <a:t>*</a:t>
            </a:r>
            <a:r>
              <a:rPr lang="en-US" sz="2000" dirty="0">
                <a:latin typeface="Arial" charset="0"/>
                <a:ea typeface="ＭＳ Ｐゴシック" charset="0"/>
                <a:cs typeface="Arial" charset="0"/>
              </a:rPr>
              <a:t> of the </a:t>
            </a:r>
            <a:r>
              <a:rPr lang="en-US" sz="2000" dirty="0" err="1">
                <a:latin typeface="Arial" charset="0"/>
                <a:ea typeface="ＭＳ Ｐゴシック" charset="0"/>
                <a:cs typeface="Arial" charset="0"/>
              </a:rPr>
              <a:t>Parkfield</a:t>
            </a:r>
            <a:r>
              <a:rPr lang="en-US" sz="2000" dirty="0">
                <a:latin typeface="Arial" charset="0"/>
                <a:ea typeface="ＭＳ Ｐゴシック" charset="0"/>
                <a:cs typeface="Arial" charset="0"/>
              </a:rPr>
              <a:t> earthquake based on the slip that you calculated?  </a:t>
            </a:r>
          </a:p>
        </p:txBody>
      </p:sp>
      <p:sp>
        <p:nvSpPr>
          <p:cNvPr id="32772" name="Text Box 32"/>
          <p:cNvSpPr txBox="1">
            <a:spLocks noChangeArrowheads="1"/>
          </p:cNvSpPr>
          <p:nvPr/>
        </p:nvSpPr>
        <p:spPr bwMode="auto">
          <a:xfrm>
            <a:off x="425450" y="4429125"/>
            <a:ext cx="454183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prstClr val="black"/>
                </a:solidFill>
              </a:rPr>
              <a:t>M =</a:t>
            </a:r>
            <a:r>
              <a:rPr lang="en-US" sz="2400" b="1" u="sng">
                <a:solidFill>
                  <a:prstClr val="black"/>
                </a:solidFill>
              </a:rPr>
              <a:t> log</a:t>
            </a:r>
            <a:r>
              <a:rPr lang="en-US" sz="2400" b="1" u="sng" baseline="-10000">
                <a:solidFill>
                  <a:prstClr val="black"/>
                </a:solidFill>
              </a:rPr>
              <a:t>10</a:t>
            </a:r>
            <a:r>
              <a:rPr lang="en-US" sz="2400" b="1" u="sng">
                <a:solidFill>
                  <a:prstClr val="black"/>
                </a:solidFill>
              </a:rPr>
              <a:t>(D) + 6.32</a:t>
            </a:r>
            <a:endParaRPr lang="en-US" sz="2400" b="1">
              <a:solidFill>
                <a:prstClr val="black"/>
              </a:solidFill>
            </a:endParaRPr>
          </a:p>
          <a:p>
            <a:pPr eaLnBrk="1" hangingPunct="1"/>
            <a:r>
              <a:rPr lang="en-US" sz="2400" b="1">
                <a:solidFill>
                  <a:prstClr val="black"/>
                </a:solidFill>
              </a:rPr>
              <a:t>	 0.9</a:t>
            </a:r>
          </a:p>
          <a:p>
            <a:pPr eaLnBrk="1" hangingPunct="1"/>
            <a:r>
              <a:rPr lang="en-US" sz="2200" b="1">
                <a:solidFill>
                  <a:prstClr val="black"/>
                </a:solidFill>
              </a:rPr>
              <a:t>where M = magnitude</a:t>
            </a:r>
          </a:p>
          <a:p>
            <a:pPr eaLnBrk="1" hangingPunct="1"/>
            <a:r>
              <a:rPr lang="en-US" sz="2200" b="1">
                <a:solidFill>
                  <a:prstClr val="black"/>
                </a:solidFill>
              </a:rPr>
              <a:t>           D = average slip in meters</a:t>
            </a:r>
          </a:p>
          <a:p>
            <a:pPr eaLnBrk="1" hangingPunct="1"/>
            <a:endParaRPr lang="en-US" sz="2200" b="1">
              <a:solidFill>
                <a:prstClr val="black"/>
              </a:solidFill>
            </a:endParaRPr>
          </a:p>
          <a:p>
            <a:pPr eaLnBrk="1" hangingPunct="1"/>
            <a:r>
              <a:rPr lang="en-US" sz="2200" b="1">
                <a:solidFill>
                  <a:prstClr val="black"/>
                </a:solidFill>
              </a:rPr>
              <a:t>[1000 mm = 1 meter]</a:t>
            </a:r>
          </a:p>
          <a:p>
            <a:pPr eaLnBrk="1" hangingPunct="1"/>
            <a:endParaRPr lang="en-US" b="1">
              <a:solidFill>
                <a:prstClr val="black"/>
              </a:solidFill>
            </a:endParaRPr>
          </a:p>
        </p:txBody>
      </p:sp>
      <p:sp>
        <p:nvSpPr>
          <p:cNvPr id="151585" name="Text Box 33"/>
          <p:cNvSpPr txBox="1">
            <a:spLocks noChangeArrowheads="1"/>
          </p:cNvSpPr>
          <p:nvPr/>
        </p:nvSpPr>
        <p:spPr bwMode="auto">
          <a:xfrm>
            <a:off x="5199063" y="4429125"/>
            <a:ext cx="37131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a:solidFill>
                  <a:srgbClr val="FF0000"/>
                </a:solidFill>
              </a:rPr>
              <a:t>M =</a:t>
            </a:r>
            <a:r>
              <a:rPr lang="en-US" sz="2400" b="1" u="sng" dirty="0">
                <a:solidFill>
                  <a:srgbClr val="FF0000"/>
                </a:solidFill>
              </a:rPr>
              <a:t> log</a:t>
            </a:r>
            <a:r>
              <a:rPr lang="en-US" sz="2400" b="1" u="sng" baseline="-10000" dirty="0">
                <a:solidFill>
                  <a:srgbClr val="FF0000"/>
                </a:solidFill>
              </a:rPr>
              <a:t>10</a:t>
            </a:r>
            <a:r>
              <a:rPr lang="en-US" sz="2400" b="1" u="sng" dirty="0">
                <a:solidFill>
                  <a:srgbClr val="FF0000"/>
                </a:solidFill>
              </a:rPr>
              <a:t>(.096) + 6.32</a:t>
            </a:r>
            <a:endParaRPr lang="en-US" sz="2400" b="1" dirty="0">
              <a:solidFill>
                <a:prstClr val="black"/>
              </a:solidFill>
            </a:endParaRPr>
          </a:p>
          <a:p>
            <a:pPr eaLnBrk="1" hangingPunct="1"/>
            <a:r>
              <a:rPr lang="en-US" sz="2400" b="1" dirty="0">
                <a:solidFill>
                  <a:srgbClr val="FF0000"/>
                </a:solidFill>
              </a:rPr>
              <a:t>	            </a:t>
            </a:r>
            <a:r>
              <a:rPr lang="en-US" sz="2400" b="1" dirty="0" smtClean="0">
                <a:solidFill>
                  <a:srgbClr val="FF0000"/>
                </a:solidFill>
              </a:rPr>
              <a:t>0.9</a:t>
            </a:r>
            <a:endParaRPr lang="en-US" sz="2400" b="1" dirty="0">
              <a:solidFill>
                <a:prstClr val="black"/>
              </a:solidFill>
            </a:endParaRPr>
          </a:p>
          <a:p>
            <a:pPr eaLnBrk="1" hangingPunct="1"/>
            <a:r>
              <a:rPr lang="en-US" sz="2400" b="1" dirty="0">
                <a:solidFill>
                  <a:srgbClr val="FF0000"/>
                </a:solidFill>
              </a:rPr>
              <a:t>M = 5.9</a:t>
            </a:r>
            <a:endParaRPr lang="en-US" sz="2400" b="1" dirty="0">
              <a:solidFill>
                <a:prstClr val="black"/>
              </a:solidFill>
            </a:endParaRPr>
          </a:p>
          <a:p>
            <a:pPr eaLnBrk="1" hangingPunct="1"/>
            <a:r>
              <a:rPr lang="en-US" b="1" dirty="0">
                <a:solidFill>
                  <a:srgbClr val="FF0000"/>
                </a:solidFill>
              </a:rPr>
              <a:t>(according to the USGS, the </a:t>
            </a:r>
            <a:r>
              <a:rPr lang="en-US" b="1" dirty="0" err="1">
                <a:solidFill>
                  <a:srgbClr val="FF0000"/>
                </a:solidFill>
              </a:rPr>
              <a:t>Parkfield</a:t>
            </a:r>
            <a:r>
              <a:rPr lang="en-US" b="1" dirty="0">
                <a:solidFill>
                  <a:srgbClr val="FF0000"/>
                </a:solidFill>
              </a:rPr>
              <a:t> earthquake was a magnitude 6.0 Mw)</a:t>
            </a:r>
            <a:endParaRPr lang="en-US" dirty="0">
              <a:solidFill>
                <a:prstClr val="black"/>
              </a:solidFill>
            </a:endParaRPr>
          </a:p>
          <a:p>
            <a:pPr eaLnBrk="1" hangingPunct="1"/>
            <a:endParaRPr lang="en-US" dirty="0">
              <a:solidFill>
                <a:prstClr val="black"/>
              </a:solidFill>
            </a:endParaRPr>
          </a:p>
        </p:txBody>
      </p:sp>
      <p:sp>
        <p:nvSpPr>
          <p:cNvPr id="151588" name="Text Box 36"/>
          <p:cNvSpPr txBox="1">
            <a:spLocks noChangeArrowheads="1"/>
          </p:cNvSpPr>
          <p:nvPr/>
        </p:nvSpPr>
        <p:spPr bwMode="auto">
          <a:xfrm>
            <a:off x="4062413" y="2862263"/>
            <a:ext cx="5238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FF0000"/>
                </a:solidFill>
              </a:rPr>
              <a:t>Sudden change in position to SE…</a:t>
            </a:r>
          </a:p>
        </p:txBody>
      </p:sp>
      <p:sp>
        <p:nvSpPr>
          <p:cNvPr id="151589" name="Text Box 37"/>
          <p:cNvSpPr txBox="1">
            <a:spLocks noChangeArrowheads="1"/>
          </p:cNvSpPr>
          <p:nvPr/>
        </p:nvSpPr>
        <p:spPr bwMode="auto">
          <a:xfrm>
            <a:off x="4157663" y="3276600"/>
            <a:ext cx="48672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pPr>
            <a:r>
              <a:rPr lang="en-US" sz="2400" b="1">
                <a:solidFill>
                  <a:srgbClr val="FF0000"/>
                </a:solidFill>
              </a:rPr>
              <a:t>Continued SE until ~Jan 2005, then resumed NW movement</a:t>
            </a:r>
          </a:p>
        </p:txBody>
      </p:sp>
    </p:spTree>
    <p:extLst>
      <p:ext uri="{BB962C8B-B14F-4D97-AF65-F5344CB8AC3E}">
        <p14:creationId xmlns:p14="http://schemas.microsoft.com/office/powerpoint/2010/main" val="3314739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55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158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1589">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158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158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158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158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dirty="0">
                <a:latin typeface="Arial" charset="0"/>
                <a:cs typeface="Arial" charset="0"/>
              </a:rPr>
              <a:t>Reoccurring Earthquakes</a:t>
            </a:r>
          </a:p>
        </p:txBody>
      </p:sp>
      <p:sp>
        <p:nvSpPr>
          <p:cNvPr id="156675" name="Rectangle 3"/>
          <p:cNvSpPr>
            <a:spLocks noGrp="1" noChangeArrowheads="1"/>
          </p:cNvSpPr>
          <p:nvPr>
            <p:ph type="body" idx="1"/>
          </p:nvPr>
        </p:nvSpPr>
        <p:spPr>
          <a:xfrm>
            <a:off x="152400" y="1195388"/>
            <a:ext cx="4433888" cy="5054600"/>
          </a:xfrm>
        </p:spPr>
        <p:txBody>
          <a:bodyPr/>
          <a:lstStyle/>
          <a:p>
            <a:pPr eaLnBrk="1" hangingPunct="1">
              <a:lnSpc>
                <a:spcPct val="80000"/>
              </a:lnSpc>
            </a:pPr>
            <a:r>
              <a:rPr lang="en-US" sz="2600" b="1" dirty="0">
                <a:latin typeface="Arial" charset="0"/>
                <a:ea typeface="ＭＳ Ｐゴシック" charset="0"/>
                <a:cs typeface="Arial" charset="0"/>
              </a:rPr>
              <a:t>Observed frequency of M6 earthquakes during the 20th century?  </a:t>
            </a:r>
          </a:p>
          <a:p>
            <a:pPr lvl="1" eaLnBrk="1" hangingPunct="1">
              <a:lnSpc>
                <a:spcPct val="80000"/>
              </a:lnSpc>
            </a:pPr>
            <a:r>
              <a:rPr lang="en-US" sz="2400" b="1" dirty="0">
                <a:solidFill>
                  <a:srgbClr val="FF0000"/>
                </a:solidFill>
                <a:latin typeface="Arial" charset="0"/>
                <a:ea typeface="ＭＳ Ｐゴシック" charset="0"/>
                <a:cs typeface="Arial" charset="0"/>
              </a:rPr>
              <a:t>~every 20 years</a:t>
            </a:r>
          </a:p>
          <a:p>
            <a:pPr eaLnBrk="1" hangingPunct="1">
              <a:lnSpc>
                <a:spcPct val="80000"/>
              </a:lnSpc>
            </a:pPr>
            <a:r>
              <a:rPr lang="en-US" sz="2600" b="1" dirty="0">
                <a:latin typeface="Arial" charset="0"/>
                <a:ea typeface="ＭＳ Ｐゴシック" charset="0"/>
                <a:cs typeface="Arial" charset="0"/>
              </a:rPr>
              <a:t>Predicted frequency:</a:t>
            </a:r>
          </a:p>
          <a:p>
            <a:pPr lvl="1" eaLnBrk="1" hangingPunct="1">
              <a:lnSpc>
                <a:spcPct val="80000"/>
              </a:lnSpc>
            </a:pPr>
            <a:r>
              <a:rPr lang="en-US" sz="2400" b="1" dirty="0">
                <a:solidFill>
                  <a:srgbClr val="FF0000"/>
                </a:solidFill>
                <a:latin typeface="Arial" charset="0"/>
                <a:ea typeface="ＭＳ Ｐゴシック" charset="0"/>
                <a:cs typeface="Arial" charset="0"/>
              </a:rPr>
              <a:t>96mm / 22 mm per year = ~4.4 years</a:t>
            </a:r>
          </a:p>
          <a:p>
            <a:pPr eaLnBrk="1" hangingPunct="1">
              <a:lnSpc>
                <a:spcPct val="80000"/>
              </a:lnSpc>
            </a:pPr>
            <a:r>
              <a:rPr lang="en-US" sz="2600" b="1" dirty="0">
                <a:latin typeface="Arial" charset="0"/>
                <a:ea typeface="ＭＳ Ｐゴシック" charset="0"/>
                <a:cs typeface="Arial" charset="0"/>
              </a:rPr>
              <a:t>Why are these numbers different?</a:t>
            </a:r>
          </a:p>
          <a:p>
            <a:pPr lvl="1" eaLnBrk="1" hangingPunct="1">
              <a:lnSpc>
                <a:spcPct val="80000"/>
              </a:lnSpc>
            </a:pPr>
            <a:r>
              <a:rPr lang="en-US" sz="2400" b="1" dirty="0">
                <a:solidFill>
                  <a:srgbClr val="FF0000"/>
                </a:solidFill>
                <a:latin typeface="Arial" charset="0"/>
                <a:ea typeface="ＭＳ Ｐゴシック" charset="0"/>
                <a:cs typeface="Arial" charset="0"/>
              </a:rPr>
              <a:t>Smaller earthquakes release some of the strain. </a:t>
            </a:r>
          </a:p>
          <a:p>
            <a:pPr lvl="1" eaLnBrk="1" hangingPunct="1">
              <a:lnSpc>
                <a:spcPct val="80000"/>
              </a:lnSpc>
            </a:pPr>
            <a:r>
              <a:rPr lang="en-US" sz="2400" b="1" dirty="0">
                <a:solidFill>
                  <a:srgbClr val="FF0000"/>
                </a:solidFill>
                <a:latin typeface="Arial" charset="0"/>
                <a:ea typeface="ＭＳ Ｐゴシック" charset="0"/>
                <a:cs typeface="Arial" charset="0"/>
              </a:rPr>
              <a:t>There are </a:t>
            </a:r>
            <a:r>
              <a:rPr lang="en-US" sz="2400" b="1" dirty="0" smtClean="0">
                <a:solidFill>
                  <a:srgbClr val="FF0000"/>
                </a:solidFill>
                <a:latin typeface="Arial" charset="0"/>
                <a:ea typeface="ＭＳ Ｐゴシック" charset="0"/>
                <a:cs typeface="Arial" charset="0"/>
              </a:rPr>
              <a:t>interactions </a:t>
            </a:r>
            <a:r>
              <a:rPr lang="en-US" sz="2400" b="1" dirty="0">
                <a:solidFill>
                  <a:srgbClr val="FF0000"/>
                </a:solidFill>
                <a:latin typeface="Arial" charset="0"/>
                <a:ea typeface="ＭＳ Ｐゴシック" charset="0"/>
                <a:cs typeface="Arial" charset="0"/>
              </a:rPr>
              <a:t>with nearby faults, etc.</a:t>
            </a:r>
            <a:r>
              <a:rPr lang="en-US" sz="2400" dirty="0">
                <a:solidFill>
                  <a:srgbClr val="FF0000"/>
                </a:solidFill>
                <a:latin typeface="Arial" charset="0"/>
                <a:ea typeface="ＭＳ Ｐゴシック" charset="0"/>
                <a:cs typeface="Arial" charset="0"/>
              </a:rPr>
              <a:t> </a:t>
            </a:r>
          </a:p>
          <a:p>
            <a:pPr eaLnBrk="1" hangingPunct="1">
              <a:lnSpc>
                <a:spcPct val="80000"/>
              </a:lnSpc>
            </a:pPr>
            <a:endParaRPr lang="en-US" sz="2600" dirty="0">
              <a:latin typeface="Calibri" charset="0"/>
              <a:ea typeface="ＭＳ Ｐゴシック" charset="0"/>
              <a:cs typeface="ＭＳ Ｐゴシック" charset="0"/>
            </a:endParaRPr>
          </a:p>
          <a:p>
            <a:pPr lvl="1" eaLnBrk="1" hangingPunct="1">
              <a:lnSpc>
                <a:spcPct val="80000"/>
              </a:lnSpc>
            </a:pPr>
            <a:endParaRPr lang="en-US" sz="2400" b="1" dirty="0">
              <a:solidFill>
                <a:srgbClr val="FF0000"/>
              </a:solidFill>
              <a:latin typeface="Calibri" charset="0"/>
              <a:ea typeface="ＭＳ Ｐゴシック" charset="0"/>
            </a:endParaRPr>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0" y="1481138"/>
            <a:ext cx="4540250"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167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66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667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667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66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2597150" y="60325"/>
            <a:ext cx="6546850" cy="673100"/>
          </a:xfrm>
        </p:spPr>
        <p:txBody>
          <a:bodyPr/>
          <a:lstStyle/>
          <a:p>
            <a:r>
              <a:rPr lang="en-US" sz="3200">
                <a:latin typeface="Arial" charset="0"/>
                <a:cs typeface="ＭＳ Ｐゴシック" charset="0"/>
              </a:rPr>
              <a:t>REYK and HOFN</a:t>
            </a:r>
            <a:endParaRPr lang="en-US" sz="3200">
              <a:latin typeface="Arial" charset="0"/>
            </a:endParaRPr>
          </a:p>
        </p:txBody>
      </p:sp>
      <p:pic>
        <p:nvPicPr>
          <p:cNvPr id="103426" name="Content Placeholder 3" descr="iceland_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6738" y="1144588"/>
            <a:ext cx="5864225" cy="322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27" name="Group 16"/>
          <p:cNvGrpSpPr>
            <a:grpSpLocks/>
          </p:cNvGrpSpPr>
          <p:nvPr/>
        </p:nvGrpSpPr>
        <p:grpSpPr bwMode="auto">
          <a:xfrm>
            <a:off x="2852738" y="3270250"/>
            <a:ext cx="3916362" cy="835025"/>
            <a:chOff x="1700945" y="4404985"/>
            <a:chExt cx="5716303" cy="1217436"/>
          </a:xfrm>
        </p:grpSpPr>
        <p:sp>
          <p:nvSpPr>
            <p:cNvPr id="18" name="Oval 17"/>
            <p:cNvSpPr/>
            <p:nvPr/>
          </p:nvSpPr>
          <p:spPr>
            <a:xfrm>
              <a:off x="1904850" y="4682727"/>
              <a:ext cx="338298" cy="34023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9" name="Oval 18"/>
            <p:cNvSpPr/>
            <p:nvPr/>
          </p:nvSpPr>
          <p:spPr>
            <a:xfrm>
              <a:off x="5765151" y="4404985"/>
              <a:ext cx="338298" cy="3379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3447" name="TextBox 19"/>
            <p:cNvSpPr txBox="1">
              <a:spLocks noChangeArrowheads="1"/>
            </p:cNvSpPr>
            <p:nvPr/>
          </p:nvSpPr>
          <p:spPr bwMode="auto">
            <a:xfrm>
              <a:off x="1700945" y="5080420"/>
              <a:ext cx="1181213" cy="5420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REYK</a:t>
              </a:r>
            </a:p>
          </p:txBody>
        </p:sp>
        <p:sp>
          <p:nvSpPr>
            <p:cNvPr id="103448" name="TextBox 20"/>
            <p:cNvSpPr txBox="1">
              <a:spLocks noChangeArrowheads="1"/>
            </p:cNvSpPr>
            <p:nvPr/>
          </p:nvSpPr>
          <p:spPr bwMode="auto">
            <a:xfrm>
              <a:off x="6066705" y="4675008"/>
              <a:ext cx="1350543" cy="539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HOFN</a:t>
              </a:r>
            </a:p>
          </p:txBody>
        </p:sp>
      </p:grpSp>
      <p:pic>
        <p:nvPicPr>
          <p:cNvPr id="103428" name="Content Placeholder 3" descr="reyk_gps.png"/>
          <p:cNvPicPr>
            <a:picLocks noChangeAspect="1"/>
          </p:cNvPicPr>
          <p:nvPr/>
        </p:nvPicPr>
        <p:blipFill>
          <a:blip r:embed="rId4">
            <a:extLst>
              <a:ext uri="{28A0092B-C50C-407E-A947-70E740481C1C}">
                <a14:useLocalDpi xmlns:a14="http://schemas.microsoft.com/office/drawing/2010/main" val="0"/>
              </a:ext>
            </a:extLst>
          </a:blip>
          <a:srcRect t="4909" b="52228"/>
          <a:stretch>
            <a:fillRect/>
          </a:stretch>
        </p:blipFill>
        <p:spPr bwMode="auto">
          <a:xfrm>
            <a:off x="350838" y="4468813"/>
            <a:ext cx="41148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5" descr="reyk_gps.png"/>
          <p:cNvPicPr>
            <a:picLocks noChangeAspect="1"/>
          </p:cNvPicPr>
          <p:nvPr/>
        </p:nvPicPr>
        <p:blipFill>
          <a:blip r:embed="rId4">
            <a:extLst>
              <a:ext uri="{28A0092B-C50C-407E-A947-70E740481C1C}">
                <a14:useLocalDpi xmlns:a14="http://schemas.microsoft.com/office/drawing/2010/main" val="0"/>
              </a:ext>
            </a:extLst>
          </a:blip>
          <a:srcRect t="56172"/>
          <a:stretch>
            <a:fillRect/>
          </a:stretch>
        </p:blipFill>
        <p:spPr bwMode="auto">
          <a:xfrm>
            <a:off x="338138" y="5751513"/>
            <a:ext cx="41148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extBox 6"/>
          <p:cNvSpPr txBox="1">
            <a:spLocks noChangeArrowheads="1"/>
          </p:cNvSpPr>
          <p:nvPr/>
        </p:nvSpPr>
        <p:spPr bwMode="auto">
          <a:xfrm rot="-5400000">
            <a:off x="-455612" y="4670425"/>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North (mm)</a:t>
            </a:r>
          </a:p>
        </p:txBody>
      </p:sp>
      <p:sp>
        <p:nvSpPr>
          <p:cNvPr id="103431" name="TextBox 7"/>
          <p:cNvSpPr txBox="1">
            <a:spLocks noChangeArrowheads="1"/>
          </p:cNvSpPr>
          <p:nvPr/>
        </p:nvSpPr>
        <p:spPr bwMode="auto">
          <a:xfrm rot="-5400000">
            <a:off x="-439737" y="6048375"/>
            <a:ext cx="1249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East (mm)</a:t>
            </a:r>
          </a:p>
        </p:txBody>
      </p:sp>
      <p:pic>
        <p:nvPicPr>
          <p:cNvPr id="103432" name="Content Placeholder 3" descr="hofn_GPS.png"/>
          <p:cNvPicPr>
            <a:picLocks noChangeAspect="1"/>
          </p:cNvPicPr>
          <p:nvPr/>
        </p:nvPicPr>
        <p:blipFill>
          <a:blip r:embed="rId5">
            <a:extLst>
              <a:ext uri="{28A0092B-C50C-407E-A947-70E740481C1C}">
                <a14:useLocalDpi xmlns:a14="http://schemas.microsoft.com/office/drawing/2010/main" val="0"/>
              </a:ext>
            </a:extLst>
          </a:blip>
          <a:srcRect t="4912" b="51994"/>
          <a:stretch>
            <a:fillRect/>
          </a:stretch>
        </p:blipFill>
        <p:spPr bwMode="auto">
          <a:xfrm>
            <a:off x="4932363" y="4433888"/>
            <a:ext cx="41148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3" name="Content Placeholder 3" descr="hofn_GPS.png"/>
          <p:cNvPicPr>
            <a:picLocks noChangeAspect="1"/>
          </p:cNvPicPr>
          <p:nvPr/>
        </p:nvPicPr>
        <p:blipFill>
          <a:blip r:embed="rId5">
            <a:extLst>
              <a:ext uri="{28A0092B-C50C-407E-A947-70E740481C1C}">
                <a14:useLocalDpi xmlns:a14="http://schemas.microsoft.com/office/drawing/2010/main" val="0"/>
              </a:ext>
            </a:extLst>
          </a:blip>
          <a:srcRect t="55658"/>
          <a:stretch>
            <a:fillRect/>
          </a:stretch>
        </p:blipFill>
        <p:spPr bwMode="auto">
          <a:xfrm>
            <a:off x="4956175" y="5708650"/>
            <a:ext cx="41148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4" name="TextBox 13"/>
          <p:cNvSpPr txBox="1">
            <a:spLocks noChangeArrowheads="1"/>
          </p:cNvSpPr>
          <p:nvPr/>
        </p:nvSpPr>
        <p:spPr bwMode="auto">
          <a:xfrm rot="-5400000">
            <a:off x="4083844" y="4671219"/>
            <a:ext cx="1350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North (mm)</a:t>
            </a:r>
          </a:p>
        </p:txBody>
      </p:sp>
      <p:sp>
        <p:nvSpPr>
          <p:cNvPr id="103435" name="TextBox 14"/>
          <p:cNvSpPr txBox="1">
            <a:spLocks noChangeArrowheads="1"/>
          </p:cNvSpPr>
          <p:nvPr/>
        </p:nvSpPr>
        <p:spPr bwMode="auto">
          <a:xfrm rot="-5400000">
            <a:off x="4134644" y="6049169"/>
            <a:ext cx="1249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East (mm)</a:t>
            </a:r>
          </a:p>
        </p:txBody>
      </p:sp>
      <p:sp>
        <p:nvSpPr>
          <p:cNvPr id="103436" name="TextBox 21"/>
          <p:cNvSpPr txBox="1">
            <a:spLocks noChangeArrowheads="1"/>
          </p:cNvSpPr>
          <p:nvPr/>
        </p:nvSpPr>
        <p:spPr bwMode="auto">
          <a:xfrm>
            <a:off x="544513" y="4151313"/>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REYK</a:t>
            </a:r>
          </a:p>
        </p:txBody>
      </p:sp>
      <p:sp>
        <p:nvSpPr>
          <p:cNvPr id="103437" name="TextBox 22"/>
          <p:cNvSpPr txBox="1">
            <a:spLocks noChangeArrowheads="1"/>
          </p:cNvSpPr>
          <p:nvPr/>
        </p:nvSpPr>
        <p:spPr bwMode="auto">
          <a:xfrm>
            <a:off x="8118475" y="4173538"/>
            <a:ext cx="839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HOFN</a:t>
            </a:r>
          </a:p>
        </p:txBody>
      </p:sp>
      <p:sp>
        <p:nvSpPr>
          <p:cNvPr id="103438" name="Content Placeholder 19"/>
          <p:cNvSpPr>
            <a:spLocks noGrp="1"/>
          </p:cNvSpPr>
          <p:nvPr>
            <p:ph idx="1"/>
          </p:nvPr>
        </p:nvSpPr>
        <p:spPr>
          <a:xfrm>
            <a:off x="919163" y="781050"/>
            <a:ext cx="7767637" cy="455613"/>
          </a:xfrm>
        </p:spPr>
        <p:txBody>
          <a:bodyPr/>
          <a:lstStyle/>
          <a:p>
            <a:pPr>
              <a:buFont typeface="Arial" charset="0"/>
              <a:buNone/>
            </a:pPr>
            <a:r>
              <a:rPr lang="en-US" sz="2000">
                <a:latin typeface="Arial" charset="0"/>
                <a:ea typeface="ＭＳ Ｐゴシック" charset="0"/>
                <a:cs typeface="Arial" charset="0"/>
              </a:rPr>
              <a:t> There has to be an easier way to show this!</a:t>
            </a:r>
          </a:p>
        </p:txBody>
      </p:sp>
      <p:sp>
        <p:nvSpPr>
          <p:cNvPr id="103439" name="Rectangle 1"/>
          <p:cNvSpPr>
            <a:spLocks noChangeArrowheads="1"/>
          </p:cNvSpPr>
          <p:nvPr/>
        </p:nvSpPr>
        <p:spPr bwMode="auto">
          <a:xfrm>
            <a:off x="6843713" y="2984500"/>
            <a:ext cx="20288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prstClr val="black"/>
                </a:solidFill>
              </a:rPr>
              <a:t>North: 15 mm/yr</a:t>
            </a:r>
          </a:p>
          <a:p>
            <a:endParaRPr lang="en-US">
              <a:solidFill>
                <a:prstClr val="black"/>
              </a:solidFill>
            </a:endParaRPr>
          </a:p>
          <a:p>
            <a:r>
              <a:rPr lang="en-US">
                <a:solidFill>
                  <a:prstClr val="black"/>
                </a:solidFill>
              </a:rPr>
              <a:t>East:   13 mm/yr</a:t>
            </a:r>
          </a:p>
        </p:txBody>
      </p:sp>
      <p:sp>
        <p:nvSpPr>
          <p:cNvPr id="103440" name="Rectangle 20"/>
          <p:cNvSpPr>
            <a:spLocks noChangeArrowheads="1"/>
          </p:cNvSpPr>
          <p:nvPr/>
        </p:nvSpPr>
        <p:spPr bwMode="auto">
          <a:xfrm>
            <a:off x="158750" y="3032125"/>
            <a:ext cx="2028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prstClr val="black"/>
                </a:solidFill>
              </a:rPr>
              <a:t>North: 20.5 mm/yr</a:t>
            </a:r>
          </a:p>
          <a:p>
            <a:endParaRPr lang="en-US">
              <a:solidFill>
                <a:prstClr val="black"/>
              </a:solidFill>
            </a:endParaRPr>
          </a:p>
          <a:p>
            <a:r>
              <a:rPr lang="en-US">
                <a:solidFill>
                  <a:prstClr val="black"/>
                </a:solidFill>
              </a:rPr>
              <a:t>East:   -11 mm/yr</a:t>
            </a:r>
          </a:p>
        </p:txBody>
      </p:sp>
      <p:sp>
        <p:nvSpPr>
          <p:cNvPr id="103441" name="TextBox 23"/>
          <p:cNvSpPr txBox="1">
            <a:spLocks noChangeArrowheads="1"/>
          </p:cNvSpPr>
          <p:nvPr/>
        </p:nvSpPr>
        <p:spPr bwMode="auto">
          <a:xfrm>
            <a:off x="533400" y="5367338"/>
            <a:ext cx="3711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prstClr val="black"/>
                </a:solidFill>
              </a:rPr>
              <a:t>REYK </a:t>
            </a:r>
            <a:r>
              <a:rPr lang="en-US" sz="2000" b="1">
                <a:solidFill>
                  <a:prstClr val="black"/>
                </a:solidFill>
              </a:rPr>
              <a:t>North</a:t>
            </a:r>
            <a:r>
              <a:rPr lang="en-US" sz="2000">
                <a:solidFill>
                  <a:prstClr val="black"/>
                </a:solidFill>
              </a:rPr>
              <a:t> =    </a:t>
            </a:r>
            <a:r>
              <a:rPr lang="en-US" sz="2000">
                <a:solidFill>
                  <a:srgbClr val="FF0000"/>
                </a:solidFill>
              </a:rPr>
              <a:t>20.5 mm/year</a:t>
            </a:r>
            <a:r>
              <a:rPr lang="en-US" sz="2000">
                <a:solidFill>
                  <a:prstClr val="black"/>
                </a:solidFill>
              </a:rPr>
              <a:t> </a:t>
            </a:r>
          </a:p>
        </p:txBody>
      </p:sp>
      <p:sp>
        <p:nvSpPr>
          <p:cNvPr id="103442" name="TextBox 24"/>
          <p:cNvSpPr txBox="1">
            <a:spLocks noChangeArrowheads="1"/>
          </p:cNvSpPr>
          <p:nvPr/>
        </p:nvSpPr>
        <p:spPr bwMode="auto">
          <a:xfrm>
            <a:off x="538163" y="6526213"/>
            <a:ext cx="3787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prstClr val="black"/>
                </a:solidFill>
              </a:rPr>
              <a:t>REYK </a:t>
            </a:r>
            <a:r>
              <a:rPr lang="en-US" sz="2000" b="1">
                <a:solidFill>
                  <a:prstClr val="black"/>
                </a:solidFill>
              </a:rPr>
              <a:t>EAST </a:t>
            </a:r>
            <a:r>
              <a:rPr lang="en-US" sz="2000">
                <a:solidFill>
                  <a:prstClr val="black"/>
                </a:solidFill>
              </a:rPr>
              <a:t>=  </a:t>
            </a:r>
            <a:r>
              <a:rPr lang="en-US" sz="2000">
                <a:solidFill>
                  <a:srgbClr val="FF0000"/>
                </a:solidFill>
              </a:rPr>
              <a:t> </a:t>
            </a:r>
            <a:r>
              <a:rPr lang="en-US" sz="2000" b="1" baseline="30000">
                <a:solidFill>
                  <a:srgbClr val="FF0000"/>
                </a:solidFill>
              </a:rPr>
              <a:t>-</a:t>
            </a:r>
            <a:r>
              <a:rPr lang="en-US" sz="2000">
                <a:solidFill>
                  <a:srgbClr val="FF0000"/>
                </a:solidFill>
              </a:rPr>
              <a:t>11.0 mm/year</a:t>
            </a:r>
            <a:r>
              <a:rPr lang="en-US" sz="2000">
                <a:solidFill>
                  <a:prstClr val="black"/>
                </a:solidFill>
              </a:rPr>
              <a:t> </a:t>
            </a:r>
          </a:p>
        </p:txBody>
      </p:sp>
      <p:sp>
        <p:nvSpPr>
          <p:cNvPr id="103443" name="TextBox 25"/>
          <p:cNvSpPr txBox="1">
            <a:spLocks noChangeArrowheads="1"/>
          </p:cNvSpPr>
          <p:nvPr/>
        </p:nvSpPr>
        <p:spPr bwMode="auto">
          <a:xfrm>
            <a:off x="5157788" y="5286375"/>
            <a:ext cx="3813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prstClr val="black"/>
                </a:solidFill>
              </a:rPr>
              <a:t>HOFN </a:t>
            </a:r>
            <a:r>
              <a:rPr lang="en-US" sz="2000" b="1">
                <a:solidFill>
                  <a:prstClr val="black"/>
                </a:solidFill>
              </a:rPr>
              <a:t>North</a:t>
            </a:r>
            <a:r>
              <a:rPr lang="en-US" sz="2000">
                <a:solidFill>
                  <a:prstClr val="black"/>
                </a:solidFill>
              </a:rPr>
              <a:t> =    </a:t>
            </a:r>
            <a:r>
              <a:rPr lang="en-US" sz="2000">
                <a:solidFill>
                  <a:srgbClr val="FF0000"/>
                </a:solidFill>
              </a:rPr>
              <a:t>15.0 mm/year </a:t>
            </a:r>
          </a:p>
        </p:txBody>
      </p:sp>
      <p:sp>
        <p:nvSpPr>
          <p:cNvPr id="103444" name="TextBox 26"/>
          <p:cNvSpPr txBox="1">
            <a:spLocks noChangeArrowheads="1"/>
          </p:cNvSpPr>
          <p:nvPr/>
        </p:nvSpPr>
        <p:spPr bwMode="auto">
          <a:xfrm>
            <a:off x="5140325" y="6545263"/>
            <a:ext cx="3890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prstClr val="black"/>
                </a:solidFill>
              </a:rPr>
              <a:t>HOFN </a:t>
            </a:r>
            <a:r>
              <a:rPr lang="en-US" sz="2000" b="1">
                <a:solidFill>
                  <a:prstClr val="black"/>
                </a:solidFill>
              </a:rPr>
              <a:t>EAST </a:t>
            </a:r>
            <a:r>
              <a:rPr lang="en-US" sz="2000">
                <a:solidFill>
                  <a:prstClr val="black"/>
                </a:solidFill>
              </a:rPr>
              <a:t>=    </a:t>
            </a:r>
            <a:r>
              <a:rPr lang="en-US" sz="2000">
                <a:solidFill>
                  <a:srgbClr val="FF0000"/>
                </a:solidFill>
              </a:rPr>
              <a:t>13.0 mm/year</a:t>
            </a:r>
            <a:r>
              <a:rPr lang="en-US" sz="2000">
                <a:solidFill>
                  <a:prstClr val="black"/>
                </a:solidFill>
              </a:rPr>
              <a:t> </a:t>
            </a:r>
          </a:p>
        </p:txBody>
      </p:sp>
    </p:spTree>
    <p:extLst>
      <p:ext uri="{BB962C8B-B14F-4D97-AF65-F5344CB8AC3E}">
        <p14:creationId xmlns:p14="http://schemas.microsoft.com/office/powerpoint/2010/main" val="195844916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r>
              <a:rPr lang="en-US" sz="3200">
                <a:latin typeface="Arial" charset="0"/>
              </a:rPr>
              <a:t>What Is Happening to Iceland?</a:t>
            </a:r>
          </a:p>
        </p:txBody>
      </p:sp>
      <p:pic>
        <p:nvPicPr>
          <p:cNvPr id="105474" name="Content Placeholder 3" descr="iceland_finalGraph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7000" y="1406525"/>
            <a:ext cx="8840788" cy="4478338"/>
          </a:xfrm>
        </p:spPr>
      </p:pic>
    </p:spTree>
    <p:extLst>
      <p:ext uri="{BB962C8B-B14F-4D97-AF65-F5344CB8AC3E}">
        <p14:creationId xmlns:p14="http://schemas.microsoft.com/office/powerpoint/2010/main" val="116317533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5" descr="vestmannaeyj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40150"/>
            <a:ext cx="3775075"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2" name="Picture 2" descr="icelandic-rift-eru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6950"/>
            <a:ext cx="404177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3"/>
          <p:cNvSpPr>
            <a:spLocks noChangeArrowheads="1"/>
          </p:cNvSpPr>
          <p:nvPr/>
        </p:nvSpPr>
        <p:spPr bwMode="auto">
          <a:xfrm>
            <a:off x="0" y="2730500"/>
            <a:ext cx="35734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FFFFFF"/>
                </a:solidFill>
                <a:cs typeface="Arial" charset="0"/>
              </a:rPr>
              <a:t>Icelandic rift eruption</a:t>
            </a:r>
            <a:br>
              <a:rPr lang="en-US">
                <a:solidFill>
                  <a:srgbClr val="FFFFFF"/>
                </a:solidFill>
                <a:cs typeface="Arial" charset="0"/>
              </a:rPr>
            </a:br>
            <a:r>
              <a:rPr lang="en-US" i="1">
                <a:solidFill>
                  <a:srgbClr val="FFFFFF"/>
                </a:solidFill>
                <a:cs typeface="Arial" charset="0"/>
              </a:rPr>
              <a:t>(Photo: National Geographic Magazine) </a:t>
            </a:r>
          </a:p>
        </p:txBody>
      </p:sp>
      <p:sp>
        <p:nvSpPr>
          <p:cNvPr id="107524" name="Rectangle 4"/>
          <p:cNvSpPr>
            <a:spLocks noChangeArrowheads="1"/>
          </p:cNvSpPr>
          <p:nvPr/>
        </p:nvSpPr>
        <p:spPr bwMode="auto">
          <a:xfrm>
            <a:off x="0" y="6216650"/>
            <a:ext cx="39068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FFFFFF"/>
                </a:solidFill>
                <a:cs typeface="Arial" charset="0"/>
              </a:rPr>
              <a:t>Vestmanneyjar, Heimaey, Iceland January 1973 </a:t>
            </a:r>
          </a:p>
        </p:txBody>
      </p:sp>
      <p:grpSp>
        <p:nvGrpSpPr>
          <p:cNvPr id="107525" name="Group 5"/>
          <p:cNvGrpSpPr>
            <a:grpSpLocks/>
          </p:cNvGrpSpPr>
          <p:nvPr/>
        </p:nvGrpSpPr>
        <p:grpSpPr bwMode="auto">
          <a:xfrm>
            <a:off x="3560763" y="996950"/>
            <a:ext cx="5583237" cy="5861050"/>
            <a:chOff x="1400175" y="1066800"/>
            <a:chExt cx="5583238" cy="5791200"/>
          </a:xfrm>
        </p:grpSpPr>
        <p:pic>
          <p:nvPicPr>
            <p:cNvPr id="107529" name="Picture 2" descr="File:Iceland Mid-Atlantic Ridge Fig16.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0175" y="1066800"/>
              <a:ext cx="55832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0" name="Text Box 3"/>
            <p:cNvSpPr txBox="1">
              <a:spLocks noChangeArrowheads="1"/>
            </p:cNvSpPr>
            <p:nvPr/>
          </p:nvSpPr>
          <p:spPr bwMode="auto">
            <a:xfrm>
              <a:off x="1729504" y="6479559"/>
              <a:ext cx="168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cs typeface="Arial" charset="0"/>
                </a:rPr>
                <a:t>Source: USGS</a:t>
              </a:r>
            </a:p>
          </p:txBody>
        </p:sp>
        <p:sp>
          <p:nvSpPr>
            <p:cNvPr id="107531" name="Line 5"/>
            <p:cNvSpPr>
              <a:spLocks noChangeShapeType="1"/>
            </p:cNvSpPr>
            <p:nvPr/>
          </p:nvSpPr>
          <p:spPr bwMode="auto">
            <a:xfrm flipH="1" flipV="1">
              <a:off x="5443538" y="3513138"/>
              <a:ext cx="563562" cy="15811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07532" name="Line 6"/>
            <p:cNvSpPr>
              <a:spLocks noChangeShapeType="1"/>
            </p:cNvSpPr>
            <p:nvPr/>
          </p:nvSpPr>
          <p:spPr bwMode="auto">
            <a:xfrm flipH="1" flipV="1">
              <a:off x="5268913" y="4687887"/>
              <a:ext cx="701138" cy="50752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07533" name="Line 7"/>
            <p:cNvSpPr>
              <a:spLocks noChangeShapeType="1"/>
            </p:cNvSpPr>
            <p:nvPr/>
          </p:nvSpPr>
          <p:spPr bwMode="auto">
            <a:xfrm flipH="1" flipV="1">
              <a:off x="4557712" y="5153024"/>
              <a:ext cx="1388599" cy="13621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07534" name="AutoShape 8"/>
            <p:cNvSpPr>
              <a:spLocks noChangeArrowheads="1"/>
            </p:cNvSpPr>
            <p:nvPr/>
          </p:nvSpPr>
          <p:spPr bwMode="auto">
            <a:xfrm>
              <a:off x="4994275" y="4454525"/>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07535" name="AutoShape 9"/>
            <p:cNvSpPr>
              <a:spLocks noChangeArrowheads="1"/>
            </p:cNvSpPr>
            <p:nvPr/>
          </p:nvSpPr>
          <p:spPr bwMode="auto">
            <a:xfrm>
              <a:off x="3481388" y="4806950"/>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07536" name="AutoShape 10"/>
            <p:cNvSpPr>
              <a:spLocks noChangeArrowheads="1"/>
            </p:cNvSpPr>
            <p:nvPr/>
          </p:nvSpPr>
          <p:spPr bwMode="auto">
            <a:xfrm>
              <a:off x="4314825" y="4138613"/>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07537" name="AutoShape 11"/>
            <p:cNvSpPr>
              <a:spLocks noChangeArrowheads="1"/>
            </p:cNvSpPr>
            <p:nvPr/>
          </p:nvSpPr>
          <p:spPr bwMode="auto">
            <a:xfrm>
              <a:off x="4278313" y="5040313"/>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07538" name="AutoShape 12"/>
            <p:cNvSpPr>
              <a:spLocks noChangeArrowheads="1"/>
            </p:cNvSpPr>
            <p:nvPr/>
          </p:nvSpPr>
          <p:spPr bwMode="auto">
            <a:xfrm>
              <a:off x="5240338" y="3000375"/>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07539" name="AutoShape 13"/>
            <p:cNvSpPr>
              <a:spLocks noChangeArrowheads="1"/>
            </p:cNvSpPr>
            <p:nvPr/>
          </p:nvSpPr>
          <p:spPr bwMode="auto">
            <a:xfrm>
              <a:off x="3481388" y="4806950"/>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07540" name="AutoShape 14"/>
            <p:cNvSpPr>
              <a:spLocks noChangeArrowheads="1"/>
            </p:cNvSpPr>
            <p:nvPr/>
          </p:nvSpPr>
          <p:spPr bwMode="auto">
            <a:xfrm>
              <a:off x="4314825" y="4138613"/>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07541" name="AutoShape 15"/>
            <p:cNvSpPr>
              <a:spLocks noChangeArrowheads="1"/>
            </p:cNvSpPr>
            <p:nvPr/>
          </p:nvSpPr>
          <p:spPr bwMode="auto">
            <a:xfrm>
              <a:off x="4291013" y="5040313"/>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07542" name="AutoShape 16"/>
            <p:cNvSpPr>
              <a:spLocks noChangeArrowheads="1"/>
            </p:cNvSpPr>
            <p:nvPr/>
          </p:nvSpPr>
          <p:spPr bwMode="auto">
            <a:xfrm>
              <a:off x="3494088" y="4806950"/>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07543" name="AutoShape 17"/>
            <p:cNvSpPr>
              <a:spLocks noChangeArrowheads="1"/>
            </p:cNvSpPr>
            <p:nvPr/>
          </p:nvSpPr>
          <p:spPr bwMode="auto">
            <a:xfrm>
              <a:off x="4327525" y="4138613"/>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07544" name="AutoShape 18"/>
            <p:cNvSpPr>
              <a:spLocks noChangeArrowheads="1"/>
            </p:cNvSpPr>
            <p:nvPr/>
          </p:nvSpPr>
          <p:spPr bwMode="auto">
            <a:xfrm>
              <a:off x="5005388" y="4454525"/>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07545" name="AutoShape 19"/>
            <p:cNvSpPr>
              <a:spLocks noChangeArrowheads="1"/>
            </p:cNvSpPr>
            <p:nvPr/>
          </p:nvSpPr>
          <p:spPr bwMode="auto">
            <a:xfrm>
              <a:off x="4302125" y="5040313"/>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07546" name="AutoShape 20"/>
            <p:cNvSpPr>
              <a:spLocks noChangeArrowheads="1"/>
            </p:cNvSpPr>
            <p:nvPr/>
          </p:nvSpPr>
          <p:spPr bwMode="auto">
            <a:xfrm>
              <a:off x="3505200" y="4806950"/>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07547" name="AutoShape 21"/>
            <p:cNvSpPr>
              <a:spLocks noChangeArrowheads="1"/>
            </p:cNvSpPr>
            <p:nvPr/>
          </p:nvSpPr>
          <p:spPr bwMode="auto">
            <a:xfrm>
              <a:off x="4338638" y="4138613"/>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grpSp>
          <p:nvGrpSpPr>
            <p:cNvPr id="107548" name="Group 27"/>
            <p:cNvGrpSpPr>
              <a:grpSpLocks/>
            </p:cNvGrpSpPr>
            <p:nvPr/>
          </p:nvGrpSpPr>
          <p:grpSpPr bwMode="auto">
            <a:xfrm>
              <a:off x="3505200" y="3000375"/>
              <a:ext cx="1906588" cy="2227263"/>
              <a:chOff x="2208" y="1890"/>
              <a:chExt cx="1201" cy="1403"/>
            </a:xfrm>
          </p:grpSpPr>
          <p:sp>
            <p:nvSpPr>
              <p:cNvPr id="107549" name="AutoShape 22"/>
              <p:cNvSpPr>
                <a:spLocks noChangeArrowheads="1"/>
              </p:cNvSpPr>
              <p:nvPr/>
            </p:nvSpPr>
            <p:spPr bwMode="auto">
              <a:xfrm>
                <a:off x="3301" y="1890"/>
                <a:ext cx="108" cy="11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07550" name="AutoShape 23"/>
              <p:cNvSpPr>
                <a:spLocks noChangeArrowheads="1"/>
              </p:cNvSpPr>
              <p:nvPr/>
            </p:nvSpPr>
            <p:spPr bwMode="auto">
              <a:xfrm>
                <a:off x="3153" y="2806"/>
                <a:ext cx="108" cy="11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07551" name="AutoShape 24"/>
              <p:cNvSpPr>
                <a:spLocks noChangeArrowheads="1"/>
              </p:cNvSpPr>
              <p:nvPr/>
            </p:nvSpPr>
            <p:spPr bwMode="auto">
              <a:xfrm>
                <a:off x="2710" y="3175"/>
                <a:ext cx="108" cy="11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07552" name="AutoShape 25"/>
              <p:cNvSpPr>
                <a:spLocks noChangeArrowheads="1"/>
              </p:cNvSpPr>
              <p:nvPr/>
            </p:nvSpPr>
            <p:spPr bwMode="auto">
              <a:xfrm>
                <a:off x="2208" y="3028"/>
                <a:ext cx="108" cy="11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07553" name="AutoShape 26"/>
              <p:cNvSpPr>
                <a:spLocks noChangeArrowheads="1"/>
              </p:cNvSpPr>
              <p:nvPr/>
            </p:nvSpPr>
            <p:spPr bwMode="auto">
              <a:xfrm>
                <a:off x="2733" y="2607"/>
                <a:ext cx="108" cy="11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grpSp>
      </p:grpSp>
      <p:sp>
        <p:nvSpPr>
          <p:cNvPr id="107526" name="Title 1"/>
          <p:cNvSpPr>
            <a:spLocks noGrp="1"/>
          </p:cNvSpPr>
          <p:nvPr>
            <p:ph type="title"/>
          </p:nvPr>
        </p:nvSpPr>
        <p:spPr/>
        <p:txBody>
          <a:bodyPr/>
          <a:lstStyle/>
          <a:p>
            <a:r>
              <a:rPr lang="en-US">
                <a:latin typeface="Arial" charset="0"/>
              </a:rPr>
              <a:t>And what happens when plates move apart? Lava…</a:t>
            </a:r>
          </a:p>
        </p:txBody>
      </p:sp>
      <p:sp>
        <p:nvSpPr>
          <p:cNvPr id="34" name="Octagon 33"/>
          <p:cNvSpPr>
            <a:spLocks noChangeArrowheads="1"/>
          </p:cNvSpPr>
          <p:nvPr/>
        </p:nvSpPr>
        <p:spPr bwMode="auto">
          <a:xfrm>
            <a:off x="8734425" y="6469063"/>
            <a:ext cx="298450" cy="300037"/>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prstClr val="white"/>
              </a:solidFill>
              <a:latin typeface="Calibri"/>
              <a:cs typeface="+mn-cs"/>
            </a:endParaRPr>
          </a:p>
        </p:txBody>
      </p:sp>
      <p:sp>
        <p:nvSpPr>
          <p:cNvPr id="107528" name="Text Box 3"/>
          <p:cNvSpPr txBox="1">
            <a:spLocks noChangeArrowheads="1"/>
          </p:cNvSpPr>
          <p:nvPr/>
        </p:nvSpPr>
        <p:spPr bwMode="auto">
          <a:xfrm>
            <a:off x="7370763" y="5180013"/>
            <a:ext cx="17732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cs typeface="Arial" charset="0"/>
              </a:rPr>
              <a:t>Sites of surface eruptions</a:t>
            </a:r>
          </a:p>
        </p:txBody>
      </p:sp>
    </p:spTree>
    <p:extLst>
      <p:ext uri="{BB962C8B-B14F-4D97-AF65-F5344CB8AC3E}">
        <p14:creationId xmlns:p14="http://schemas.microsoft.com/office/powerpoint/2010/main" val="36623185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1911350" y="60325"/>
            <a:ext cx="7232650" cy="711200"/>
          </a:xfrm>
        </p:spPr>
        <p:txBody>
          <a:bodyPr/>
          <a:lstStyle/>
          <a:p>
            <a:pPr eaLnBrk="1" hangingPunct="1"/>
            <a:r>
              <a:rPr lang="en-US" sz="3200">
                <a:latin typeface="Arial" charset="0"/>
                <a:cs typeface="ＭＳ Ｐゴシック" charset="0"/>
              </a:rPr>
              <a:t>Iceland and the Mid-Atlantic Ridge</a:t>
            </a:r>
          </a:p>
        </p:txBody>
      </p:sp>
      <p:pic>
        <p:nvPicPr>
          <p:cNvPr id="108546" name="Picture 5" descr="atlantic-oc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2838" y="806450"/>
            <a:ext cx="4414837"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Line 7"/>
          <p:cNvSpPr>
            <a:spLocks noChangeShapeType="1"/>
          </p:cNvSpPr>
          <p:nvPr/>
        </p:nvSpPr>
        <p:spPr bwMode="auto">
          <a:xfrm flipH="1" flipV="1">
            <a:off x="5286375" y="1454150"/>
            <a:ext cx="1841500" cy="619125"/>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08548" name="Text Box 8"/>
          <p:cNvSpPr txBox="1">
            <a:spLocks noChangeArrowheads="1"/>
          </p:cNvSpPr>
          <p:nvPr/>
        </p:nvSpPr>
        <p:spPr bwMode="auto">
          <a:xfrm>
            <a:off x="7153275" y="1822450"/>
            <a:ext cx="1741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prstClr val="black"/>
                </a:solidFill>
              </a:rPr>
              <a:t>ICELAND</a:t>
            </a:r>
          </a:p>
        </p:txBody>
      </p:sp>
      <p:sp>
        <p:nvSpPr>
          <p:cNvPr id="108549" name="Freeform 10"/>
          <p:cNvSpPr>
            <a:spLocks/>
          </p:cNvSpPr>
          <p:nvPr/>
        </p:nvSpPr>
        <p:spPr bwMode="auto">
          <a:xfrm>
            <a:off x="4332288" y="1371600"/>
            <a:ext cx="1212850" cy="5076825"/>
          </a:xfrm>
          <a:custGeom>
            <a:avLst/>
            <a:gdLst>
              <a:gd name="T0" fmla="*/ 2147483647 w 764"/>
              <a:gd name="T1" fmla="*/ 2147483647 h 3198"/>
              <a:gd name="T2" fmla="*/ 2147483647 w 764"/>
              <a:gd name="T3" fmla="*/ 2147483647 h 3198"/>
              <a:gd name="T4" fmla="*/ 2147483647 w 764"/>
              <a:gd name="T5" fmla="*/ 2147483647 h 3198"/>
              <a:gd name="T6" fmla="*/ 2147483647 w 764"/>
              <a:gd name="T7" fmla="*/ 2147483647 h 3198"/>
              <a:gd name="T8" fmla="*/ 2147483647 w 764"/>
              <a:gd name="T9" fmla="*/ 2147483647 h 3198"/>
              <a:gd name="T10" fmla="*/ 2147483647 w 764"/>
              <a:gd name="T11" fmla="*/ 2147483647 h 3198"/>
              <a:gd name="T12" fmla="*/ 2147483647 w 764"/>
              <a:gd name="T13" fmla="*/ 2147483647 h 3198"/>
              <a:gd name="T14" fmla="*/ 2147483647 w 764"/>
              <a:gd name="T15" fmla="*/ 2147483647 h 3198"/>
              <a:gd name="T16" fmla="*/ 2147483647 w 764"/>
              <a:gd name="T17" fmla="*/ 2147483647 h 3198"/>
              <a:gd name="T18" fmla="*/ 2147483647 w 764"/>
              <a:gd name="T19" fmla="*/ 2147483647 h 3198"/>
              <a:gd name="T20" fmla="*/ 2147483647 w 764"/>
              <a:gd name="T21" fmla="*/ 2147483647 h 3198"/>
              <a:gd name="T22" fmla="*/ 2147483647 w 764"/>
              <a:gd name="T23" fmla="*/ 2147483647 h 3198"/>
              <a:gd name="T24" fmla="*/ 2147483647 w 764"/>
              <a:gd name="T25" fmla="*/ 2147483647 h 3198"/>
              <a:gd name="T26" fmla="*/ 2147483647 w 764"/>
              <a:gd name="T27" fmla="*/ 2147483647 h 3198"/>
              <a:gd name="T28" fmla="*/ 2147483647 w 764"/>
              <a:gd name="T29" fmla="*/ 2147483647 h 3198"/>
              <a:gd name="T30" fmla="*/ 2147483647 w 764"/>
              <a:gd name="T31" fmla="*/ 2147483647 h 3198"/>
              <a:gd name="T32" fmla="*/ 2147483647 w 764"/>
              <a:gd name="T33" fmla="*/ 2147483647 h 3198"/>
              <a:gd name="T34" fmla="*/ 2147483647 w 764"/>
              <a:gd name="T35" fmla="*/ 2147483647 h 3198"/>
              <a:gd name="T36" fmla="*/ 2147483647 w 764"/>
              <a:gd name="T37" fmla="*/ 2147483647 h 3198"/>
              <a:gd name="T38" fmla="*/ 2147483647 w 764"/>
              <a:gd name="T39" fmla="*/ 2147483647 h 3198"/>
              <a:gd name="T40" fmla="*/ 2147483647 w 764"/>
              <a:gd name="T41" fmla="*/ 2147483647 h 3198"/>
              <a:gd name="T42" fmla="*/ 2147483647 w 764"/>
              <a:gd name="T43" fmla="*/ 2147483647 h 3198"/>
              <a:gd name="T44" fmla="*/ 2147483647 w 764"/>
              <a:gd name="T45" fmla="*/ 2147483647 h 3198"/>
              <a:gd name="T46" fmla="*/ 2147483647 w 764"/>
              <a:gd name="T47" fmla="*/ 2147483647 h 3198"/>
              <a:gd name="T48" fmla="*/ 2147483647 w 764"/>
              <a:gd name="T49" fmla="*/ 2147483647 h 3198"/>
              <a:gd name="T50" fmla="*/ 2147483647 w 764"/>
              <a:gd name="T51" fmla="*/ 2147483647 h 3198"/>
              <a:gd name="T52" fmla="*/ 2147483647 w 764"/>
              <a:gd name="T53" fmla="*/ 2147483647 h 3198"/>
              <a:gd name="T54" fmla="*/ 2147483647 w 764"/>
              <a:gd name="T55" fmla="*/ 2147483647 h 3198"/>
              <a:gd name="T56" fmla="*/ 2147483647 w 764"/>
              <a:gd name="T57" fmla="*/ 2147483647 h 3198"/>
              <a:gd name="T58" fmla="*/ 2147483647 w 764"/>
              <a:gd name="T59" fmla="*/ 0 h 319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4"/>
              <a:gd name="T91" fmla="*/ 0 h 3198"/>
              <a:gd name="T92" fmla="*/ 764 w 764"/>
              <a:gd name="T93" fmla="*/ 3198 h 319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4" h="3198">
                <a:moveTo>
                  <a:pt x="764" y="3198"/>
                </a:moveTo>
                <a:cubicBezTo>
                  <a:pt x="707" y="3159"/>
                  <a:pt x="706" y="3069"/>
                  <a:pt x="668" y="3013"/>
                </a:cubicBezTo>
                <a:cubicBezTo>
                  <a:pt x="643" y="2935"/>
                  <a:pt x="683" y="3052"/>
                  <a:pt x="646" y="2969"/>
                </a:cubicBezTo>
                <a:cubicBezTo>
                  <a:pt x="635" y="2944"/>
                  <a:pt x="631" y="2913"/>
                  <a:pt x="624" y="2887"/>
                </a:cubicBezTo>
                <a:cubicBezTo>
                  <a:pt x="616" y="2860"/>
                  <a:pt x="601" y="2806"/>
                  <a:pt x="601" y="2806"/>
                </a:cubicBezTo>
                <a:cubicBezTo>
                  <a:pt x="606" y="2733"/>
                  <a:pt x="601" y="2635"/>
                  <a:pt x="646" y="2570"/>
                </a:cubicBezTo>
                <a:cubicBezTo>
                  <a:pt x="655" y="2521"/>
                  <a:pt x="659" y="2471"/>
                  <a:pt x="668" y="2422"/>
                </a:cubicBezTo>
                <a:cubicBezTo>
                  <a:pt x="676" y="2319"/>
                  <a:pt x="680" y="2326"/>
                  <a:pt x="668" y="2208"/>
                </a:cubicBezTo>
                <a:cubicBezTo>
                  <a:pt x="665" y="2176"/>
                  <a:pt x="653" y="2112"/>
                  <a:pt x="653" y="2112"/>
                </a:cubicBezTo>
                <a:cubicBezTo>
                  <a:pt x="651" y="2053"/>
                  <a:pt x="650" y="1994"/>
                  <a:pt x="646" y="1935"/>
                </a:cubicBezTo>
                <a:cubicBezTo>
                  <a:pt x="645" y="1920"/>
                  <a:pt x="648" y="1901"/>
                  <a:pt x="638" y="1890"/>
                </a:cubicBezTo>
                <a:cubicBezTo>
                  <a:pt x="623" y="1873"/>
                  <a:pt x="594" y="1875"/>
                  <a:pt x="572" y="1868"/>
                </a:cubicBezTo>
                <a:cubicBezTo>
                  <a:pt x="514" y="1849"/>
                  <a:pt x="454" y="1841"/>
                  <a:pt x="395" y="1824"/>
                </a:cubicBezTo>
                <a:cubicBezTo>
                  <a:pt x="353" y="1812"/>
                  <a:pt x="294" y="1797"/>
                  <a:pt x="262" y="1765"/>
                </a:cubicBezTo>
                <a:cubicBezTo>
                  <a:pt x="237" y="1740"/>
                  <a:pt x="228" y="1722"/>
                  <a:pt x="195" y="1706"/>
                </a:cubicBezTo>
                <a:cubicBezTo>
                  <a:pt x="171" y="1668"/>
                  <a:pt x="117" y="1635"/>
                  <a:pt x="85" y="1602"/>
                </a:cubicBezTo>
                <a:cubicBezTo>
                  <a:pt x="66" y="1583"/>
                  <a:pt x="55" y="1558"/>
                  <a:pt x="40" y="1536"/>
                </a:cubicBezTo>
                <a:cubicBezTo>
                  <a:pt x="35" y="1529"/>
                  <a:pt x="25" y="1514"/>
                  <a:pt x="25" y="1514"/>
                </a:cubicBezTo>
                <a:cubicBezTo>
                  <a:pt x="0" y="1437"/>
                  <a:pt x="40" y="1328"/>
                  <a:pt x="85" y="1263"/>
                </a:cubicBezTo>
                <a:cubicBezTo>
                  <a:pt x="102" y="1210"/>
                  <a:pt x="86" y="1226"/>
                  <a:pt x="121" y="1204"/>
                </a:cubicBezTo>
                <a:cubicBezTo>
                  <a:pt x="139" y="1178"/>
                  <a:pt x="150" y="1161"/>
                  <a:pt x="181" y="1152"/>
                </a:cubicBezTo>
                <a:cubicBezTo>
                  <a:pt x="246" y="1087"/>
                  <a:pt x="314" y="1068"/>
                  <a:pt x="343" y="975"/>
                </a:cubicBezTo>
                <a:cubicBezTo>
                  <a:pt x="340" y="900"/>
                  <a:pt x="341" y="780"/>
                  <a:pt x="313" y="702"/>
                </a:cubicBezTo>
                <a:cubicBezTo>
                  <a:pt x="307" y="622"/>
                  <a:pt x="312" y="545"/>
                  <a:pt x="225" y="517"/>
                </a:cubicBezTo>
                <a:cubicBezTo>
                  <a:pt x="189" y="465"/>
                  <a:pt x="182" y="446"/>
                  <a:pt x="217" y="384"/>
                </a:cubicBezTo>
                <a:cubicBezTo>
                  <a:pt x="219" y="381"/>
                  <a:pt x="254" y="331"/>
                  <a:pt x="262" y="318"/>
                </a:cubicBezTo>
                <a:cubicBezTo>
                  <a:pt x="267" y="310"/>
                  <a:pt x="277" y="295"/>
                  <a:pt x="277" y="295"/>
                </a:cubicBezTo>
                <a:cubicBezTo>
                  <a:pt x="295" y="239"/>
                  <a:pt x="338" y="192"/>
                  <a:pt x="365" y="140"/>
                </a:cubicBezTo>
                <a:cubicBezTo>
                  <a:pt x="372" y="126"/>
                  <a:pt x="371" y="109"/>
                  <a:pt x="380" y="96"/>
                </a:cubicBezTo>
                <a:cubicBezTo>
                  <a:pt x="405" y="59"/>
                  <a:pt x="448" y="39"/>
                  <a:pt x="469" y="0"/>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08550" name="Line 11"/>
          <p:cNvSpPr>
            <a:spLocks noChangeShapeType="1"/>
          </p:cNvSpPr>
          <p:nvPr/>
        </p:nvSpPr>
        <p:spPr bwMode="auto">
          <a:xfrm flipH="1">
            <a:off x="5475288" y="4572000"/>
            <a:ext cx="1500187" cy="21113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08551" name="Text Box 12"/>
          <p:cNvSpPr txBox="1">
            <a:spLocks noChangeArrowheads="1"/>
          </p:cNvSpPr>
          <p:nvPr/>
        </p:nvSpPr>
        <p:spPr bwMode="auto">
          <a:xfrm>
            <a:off x="6999288" y="4330700"/>
            <a:ext cx="2162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prstClr val="black"/>
                </a:solidFill>
              </a:rPr>
              <a:t>Mid-Atlantic </a:t>
            </a:r>
          </a:p>
          <a:p>
            <a:pPr eaLnBrk="1" hangingPunct="1"/>
            <a:r>
              <a:rPr lang="en-US" sz="2800">
                <a:solidFill>
                  <a:prstClr val="black"/>
                </a:solidFill>
              </a:rPr>
              <a:t>Ridge</a:t>
            </a:r>
          </a:p>
        </p:txBody>
      </p:sp>
    </p:spTree>
    <p:extLst>
      <p:ext uri="{BB962C8B-B14F-4D97-AF65-F5344CB8AC3E}">
        <p14:creationId xmlns:p14="http://schemas.microsoft.com/office/powerpoint/2010/main" val="1834982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type="title"/>
          </p:nvPr>
        </p:nvSpPr>
        <p:spPr>
          <a:xfrm>
            <a:off x="2473325" y="60325"/>
            <a:ext cx="6670675" cy="673100"/>
          </a:xfrm>
        </p:spPr>
        <p:txBody>
          <a:bodyPr/>
          <a:lstStyle/>
          <a:p>
            <a:r>
              <a:rPr lang="en-US" smtClean="0"/>
              <a:t>The Global Positioning System</a:t>
            </a:r>
          </a:p>
        </p:txBody>
      </p:sp>
      <p:pic>
        <p:nvPicPr>
          <p:cNvPr id="107524" name="Picture 2" descr="gps_orbi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3" y="1182688"/>
            <a:ext cx="4219575"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4" descr="gps_st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11663"/>
            <a:ext cx="484981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Rectangle 5"/>
          <p:cNvSpPr>
            <a:spLocks noChangeArrowheads="1"/>
          </p:cNvSpPr>
          <p:nvPr/>
        </p:nvSpPr>
        <p:spPr bwMode="auto">
          <a:xfrm>
            <a:off x="4797282" y="1438275"/>
            <a:ext cx="43434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600" dirty="0" smtClean="0">
                <a:solidFill>
                  <a:prstClr val="black"/>
                </a:solidFill>
                <a:latin typeface="Arial" pitchFamily="34" charset="0"/>
                <a:ea typeface="MS PGothic" pitchFamily="34" charset="-128"/>
                <a:cs typeface="+mn-cs"/>
              </a:rPr>
              <a:t>24-32 </a:t>
            </a:r>
            <a:r>
              <a:rPr lang="en-US" sz="2600" dirty="0">
                <a:solidFill>
                  <a:prstClr val="black"/>
                </a:solidFill>
                <a:latin typeface="Arial" pitchFamily="34" charset="0"/>
                <a:ea typeface="MS PGothic" pitchFamily="34" charset="-128"/>
                <a:cs typeface="+mn-cs"/>
              </a:rPr>
              <a:t>satellites</a:t>
            </a:r>
          </a:p>
          <a:p>
            <a:pPr marL="342900" indent="-342900">
              <a:spcBef>
                <a:spcPct val="20000"/>
              </a:spcBef>
              <a:buFontTx/>
              <a:buChar char="•"/>
            </a:pPr>
            <a:r>
              <a:rPr lang="en-US" sz="2600" dirty="0">
                <a:solidFill>
                  <a:prstClr val="black"/>
                </a:solidFill>
                <a:latin typeface="Arial" pitchFamily="34" charset="0"/>
                <a:ea typeface="MS PGothic" pitchFamily="34" charset="-128"/>
                <a:cs typeface="+mn-cs"/>
              </a:rPr>
              <a:t>20,200 km altitude</a:t>
            </a:r>
          </a:p>
          <a:p>
            <a:pPr marL="342900" indent="-342900">
              <a:spcBef>
                <a:spcPct val="20000"/>
              </a:spcBef>
              <a:buFontTx/>
              <a:buChar char="•"/>
            </a:pPr>
            <a:r>
              <a:rPr lang="en-US" sz="2600" dirty="0">
                <a:solidFill>
                  <a:prstClr val="black"/>
                </a:solidFill>
                <a:latin typeface="Arial" pitchFamily="34" charset="0"/>
                <a:ea typeface="MS PGothic" pitchFamily="34" charset="-128"/>
                <a:cs typeface="+mn-cs"/>
              </a:rPr>
              <a:t>55 degrees inclination</a:t>
            </a:r>
          </a:p>
          <a:p>
            <a:pPr marL="342900" indent="-342900">
              <a:spcBef>
                <a:spcPct val="20000"/>
              </a:spcBef>
              <a:buFontTx/>
              <a:buChar char="•"/>
            </a:pPr>
            <a:r>
              <a:rPr lang="en-US" sz="2600" dirty="0">
                <a:solidFill>
                  <a:prstClr val="black"/>
                </a:solidFill>
                <a:latin typeface="Arial" pitchFamily="34" charset="0"/>
                <a:ea typeface="MS PGothic" pitchFamily="34" charset="-128"/>
                <a:cs typeface="+mn-cs"/>
              </a:rPr>
              <a:t>12 hour orbital period</a:t>
            </a:r>
          </a:p>
          <a:p>
            <a:pPr marL="342900" indent="-342900">
              <a:lnSpc>
                <a:spcPct val="90000"/>
              </a:lnSpc>
              <a:spcBef>
                <a:spcPct val="20000"/>
              </a:spcBef>
              <a:buFontTx/>
              <a:buChar char="•"/>
            </a:pPr>
            <a:r>
              <a:rPr lang="en-US" sz="2600" dirty="0">
                <a:solidFill>
                  <a:prstClr val="black"/>
                </a:solidFill>
                <a:latin typeface="Arial" pitchFamily="34" charset="0"/>
                <a:ea typeface="MS PGothic" pitchFamily="34" charset="-128"/>
                <a:cs typeface="+mn-cs"/>
              </a:rPr>
              <a:t>5 ground control stations</a:t>
            </a:r>
          </a:p>
          <a:p>
            <a:pPr marL="342900" indent="-342900">
              <a:lnSpc>
                <a:spcPct val="90000"/>
              </a:lnSpc>
              <a:spcBef>
                <a:spcPct val="20000"/>
              </a:spcBef>
              <a:buFontTx/>
              <a:buChar char="•"/>
            </a:pPr>
            <a:r>
              <a:rPr lang="en-US" sz="2600" dirty="0">
                <a:solidFill>
                  <a:prstClr val="black"/>
                </a:solidFill>
                <a:latin typeface="Arial" pitchFamily="34" charset="0"/>
                <a:ea typeface="MS PGothic" pitchFamily="34" charset="-128"/>
                <a:cs typeface="+mn-cs"/>
              </a:rPr>
              <a:t>Need 4 satellites to be accurate</a:t>
            </a:r>
          </a:p>
          <a:p>
            <a:pPr marL="342900" indent="-342900">
              <a:lnSpc>
                <a:spcPct val="90000"/>
              </a:lnSpc>
              <a:spcBef>
                <a:spcPct val="20000"/>
              </a:spcBef>
              <a:buFontTx/>
              <a:buChar char="•"/>
            </a:pPr>
            <a:r>
              <a:rPr lang="en-US" sz="2600" dirty="0">
                <a:solidFill>
                  <a:prstClr val="black"/>
                </a:solidFill>
                <a:latin typeface="Arial" pitchFamily="34" charset="0"/>
                <a:ea typeface="MS PGothic" pitchFamily="34" charset="-128"/>
                <a:cs typeface="+mn-cs"/>
              </a:rPr>
              <a:t>Each satellite passes over a ground monitoring station every 12 hours</a:t>
            </a:r>
          </a:p>
        </p:txBody>
      </p:sp>
    </p:spTree>
    <p:extLst>
      <p:ext uri="{BB962C8B-B14F-4D97-AF65-F5344CB8AC3E}">
        <p14:creationId xmlns:p14="http://schemas.microsoft.com/office/powerpoint/2010/main" val="34425658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 Satellite</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173" y="1163406"/>
            <a:ext cx="4569922" cy="520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305" y="1843789"/>
            <a:ext cx="3503295" cy="470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4"/>
          <p:cNvSpPr>
            <a:spLocks/>
          </p:cNvSpPr>
          <p:nvPr/>
        </p:nvSpPr>
        <p:spPr bwMode="auto">
          <a:xfrm>
            <a:off x="237173" y="6570172"/>
            <a:ext cx="5986982" cy="2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200" dirty="0">
                <a:solidFill>
                  <a:prstClr val="black"/>
                </a:solidFill>
                <a:latin typeface="Arial" pitchFamily="34" charset="0"/>
                <a:ea typeface="MS PGothic" pitchFamily="34" charset="-128"/>
                <a:cs typeface="+mn-cs"/>
              </a:rPr>
              <a:t>Images from </a:t>
            </a:r>
            <a:r>
              <a:rPr lang="en-US" sz="1200" dirty="0" err="1">
                <a:solidFill>
                  <a:prstClr val="black"/>
                </a:solidFill>
                <a:latin typeface="Arial" pitchFamily="34" charset="0"/>
                <a:ea typeface="MS PGothic" pitchFamily="34" charset="-128"/>
                <a:cs typeface="+mn-cs"/>
              </a:rPr>
              <a:t>Lockeed</a:t>
            </a:r>
            <a:r>
              <a:rPr lang="en-US" sz="1200" dirty="0">
                <a:solidFill>
                  <a:prstClr val="black"/>
                </a:solidFill>
                <a:latin typeface="Arial" pitchFamily="34" charset="0"/>
                <a:ea typeface="MS PGothic" pitchFamily="34" charset="-128"/>
                <a:cs typeface="+mn-cs"/>
              </a:rPr>
              <a:t>-Martin (</a:t>
            </a:r>
            <a:r>
              <a:rPr lang="en-US" sz="1200" u="sng" dirty="0">
                <a:solidFill>
                  <a:prstClr val="black"/>
                </a:solidFill>
                <a:latin typeface="Arial" pitchFamily="34" charset="0"/>
                <a:ea typeface="MS PGothic" pitchFamily="34" charset="-128"/>
                <a:cs typeface="+mn-cs"/>
                <a:hlinkClick r:id="rId4"/>
              </a:rPr>
              <a:t>http://www.lockheedmartin.com/products/GPS/</a:t>
            </a:r>
            <a:r>
              <a:rPr lang="en-US" sz="1200" dirty="0">
                <a:solidFill>
                  <a:prstClr val="black"/>
                </a:solidFill>
                <a:latin typeface="Arial" pitchFamily="34" charset="0"/>
                <a:ea typeface="MS PGothic" pitchFamily="34" charset="-128"/>
                <a:cs typeface="+mn-cs"/>
              </a:rPr>
              <a:t>)</a:t>
            </a:r>
          </a:p>
        </p:txBody>
      </p:sp>
    </p:spTree>
    <p:extLst>
      <p:ext uri="{BB962C8B-B14F-4D97-AF65-F5344CB8AC3E}">
        <p14:creationId xmlns:p14="http://schemas.microsoft.com/office/powerpoint/2010/main" val="28967988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noFill/>
        </p:spPr>
        <p:txBody>
          <a:bodyPr lIns="92075" tIns="46038" rIns="92075" bIns="46038"/>
          <a:lstStyle/>
          <a:p>
            <a:pPr eaLnBrk="1" hangingPunct="1"/>
            <a:r>
              <a:rPr lang="en-US" dirty="0" smtClean="0">
                <a:ea typeface="MS PGothic" pitchFamily="34" charset="-128"/>
              </a:rPr>
              <a:t>Consumer-grade GPS accuracy</a:t>
            </a:r>
          </a:p>
        </p:txBody>
      </p:sp>
      <p:sp>
        <p:nvSpPr>
          <p:cNvPr id="111619" name="Rectangle 3"/>
          <p:cNvSpPr>
            <a:spLocks noGrp="1" noChangeArrowheads="1"/>
          </p:cNvSpPr>
          <p:nvPr>
            <p:ph type="body" idx="4294967295"/>
          </p:nvPr>
        </p:nvSpPr>
        <p:spPr>
          <a:xfrm>
            <a:off x="2177844" y="1047676"/>
            <a:ext cx="4592811" cy="728230"/>
          </a:xfrm>
        </p:spPr>
        <p:txBody>
          <a:bodyPr/>
          <a:lstStyle/>
          <a:p>
            <a:pPr eaLnBrk="1" hangingPunct="1">
              <a:lnSpc>
                <a:spcPct val="80000"/>
              </a:lnSpc>
            </a:pPr>
            <a:r>
              <a:rPr lang="en-US" sz="2400" dirty="0" smtClean="0">
                <a:latin typeface="Calibri" pitchFamily="34" charset="0"/>
              </a:rPr>
              <a:t>Horizontal: +/- </a:t>
            </a:r>
            <a:r>
              <a:rPr lang="en-US" sz="2400" dirty="0">
                <a:latin typeface="Calibri" pitchFamily="34" charset="0"/>
              </a:rPr>
              <a:t>3</a:t>
            </a:r>
            <a:r>
              <a:rPr lang="en-US" sz="2400" dirty="0" smtClean="0">
                <a:latin typeface="Calibri" pitchFamily="34" charset="0"/>
              </a:rPr>
              <a:t> m (10 </a:t>
            </a:r>
            <a:r>
              <a:rPr lang="en-US" sz="2400" dirty="0" err="1" smtClean="0">
                <a:latin typeface="Calibri" pitchFamily="34" charset="0"/>
              </a:rPr>
              <a:t>ft</a:t>
            </a:r>
            <a:r>
              <a:rPr lang="en-US" sz="2400" dirty="0" smtClean="0">
                <a:latin typeface="Calibri" pitchFamily="34" charset="0"/>
              </a:rPr>
              <a:t>) error</a:t>
            </a:r>
          </a:p>
          <a:p>
            <a:pPr eaLnBrk="1" hangingPunct="1">
              <a:lnSpc>
                <a:spcPct val="80000"/>
              </a:lnSpc>
            </a:pPr>
            <a:r>
              <a:rPr lang="en-US" sz="2400" dirty="0" smtClean="0">
                <a:latin typeface="Calibri" pitchFamily="34" charset="0"/>
              </a:rPr>
              <a:t>Vertical: +/- 15 m (45 </a:t>
            </a:r>
            <a:r>
              <a:rPr lang="en-US" sz="2400" dirty="0" err="1" smtClean="0">
                <a:latin typeface="Calibri" pitchFamily="34" charset="0"/>
              </a:rPr>
              <a:t>ft</a:t>
            </a:r>
            <a:r>
              <a:rPr lang="en-US" sz="2400" dirty="0" smtClean="0">
                <a:latin typeface="Calibri" pitchFamily="34" charset="0"/>
              </a:rPr>
              <a:t>) error</a:t>
            </a:r>
          </a:p>
        </p:txBody>
      </p:sp>
      <p:grpSp>
        <p:nvGrpSpPr>
          <p:cNvPr id="111620" name="Group 4"/>
          <p:cNvGrpSpPr>
            <a:grpSpLocks/>
          </p:cNvGrpSpPr>
          <p:nvPr/>
        </p:nvGrpSpPr>
        <p:grpSpPr bwMode="auto">
          <a:xfrm>
            <a:off x="228600" y="1662113"/>
            <a:ext cx="8329613" cy="5195887"/>
            <a:chOff x="144" y="480"/>
            <a:chExt cx="5247" cy="3273"/>
          </a:xfrm>
        </p:grpSpPr>
        <p:sp>
          <p:nvSpPr>
            <p:cNvPr id="111622" name="Oval 5"/>
            <p:cNvSpPr>
              <a:spLocks noChangeArrowheads="1"/>
            </p:cNvSpPr>
            <p:nvPr/>
          </p:nvSpPr>
          <p:spPr bwMode="auto">
            <a:xfrm>
              <a:off x="288" y="2112"/>
              <a:ext cx="5103" cy="1641"/>
            </a:xfrm>
            <a:prstGeom prst="ellipse">
              <a:avLst/>
            </a:prstGeom>
            <a:solidFill>
              <a:srgbClr val="05C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11623" name="Oval 6"/>
            <p:cNvSpPr>
              <a:spLocks noChangeArrowheads="1"/>
            </p:cNvSpPr>
            <p:nvPr/>
          </p:nvSpPr>
          <p:spPr bwMode="auto">
            <a:xfrm>
              <a:off x="1412" y="2276"/>
              <a:ext cx="3041" cy="1271"/>
            </a:xfrm>
            <a:prstGeom prst="ellipse">
              <a:avLst/>
            </a:prstGeom>
            <a:noFill/>
            <a:ln w="25400">
              <a:solidFill>
                <a:srgbClr val="1C1C1C"/>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11624" name="Oval 7"/>
            <p:cNvSpPr>
              <a:spLocks noChangeArrowheads="1"/>
            </p:cNvSpPr>
            <p:nvPr/>
          </p:nvSpPr>
          <p:spPr bwMode="auto">
            <a:xfrm>
              <a:off x="2942" y="2804"/>
              <a:ext cx="38" cy="30"/>
            </a:xfrm>
            <a:prstGeom prst="ellipse">
              <a:avLst/>
            </a:prstGeom>
            <a:solidFill>
              <a:schemeClr val="tx2"/>
            </a:solidFill>
            <a:ln w="25400">
              <a:solidFill>
                <a:schemeClr val="tx2"/>
              </a:solidFill>
              <a:round/>
              <a:headEnd/>
              <a:tailEnd/>
            </a:ln>
          </p:spPr>
          <p:txBody>
            <a:bodyPr wrap="none" anchor="ctr"/>
            <a:lstStyle/>
            <a:p>
              <a:endParaRPr lang="en-US">
                <a:solidFill>
                  <a:prstClr val="black"/>
                </a:solidFill>
                <a:latin typeface="Arial" pitchFamily="34" charset="0"/>
                <a:ea typeface="MS PGothic" pitchFamily="34" charset="-128"/>
                <a:cs typeface="+mn-cs"/>
              </a:endParaRPr>
            </a:p>
          </p:txBody>
        </p:sp>
        <p:sp>
          <p:nvSpPr>
            <p:cNvPr id="111625" name="Freeform 8"/>
            <p:cNvSpPr>
              <a:spLocks/>
            </p:cNvSpPr>
            <p:nvPr/>
          </p:nvSpPr>
          <p:spPr bwMode="auto">
            <a:xfrm rot="-3294368">
              <a:off x="2480" y="1406"/>
              <a:ext cx="1779" cy="241"/>
            </a:xfrm>
            <a:custGeom>
              <a:avLst/>
              <a:gdLst>
                <a:gd name="T0" fmla="*/ 0 w 3828"/>
                <a:gd name="T1" fmla="*/ 1 h 367"/>
                <a:gd name="T2" fmla="*/ 0 w 3828"/>
                <a:gd name="T3" fmla="*/ 1 h 367"/>
                <a:gd name="T4" fmla="*/ 0 w 3828"/>
                <a:gd name="T5" fmla="*/ 0 h 367"/>
                <a:gd name="T6" fmla="*/ 0 w 3828"/>
                <a:gd name="T7" fmla="*/ 0 h 367"/>
                <a:gd name="T8" fmla="*/ 0 w 3828"/>
                <a:gd name="T9" fmla="*/ 1 h 367"/>
                <a:gd name="T10" fmla="*/ 0 w 3828"/>
                <a:gd name="T11" fmla="*/ 1 h 367"/>
                <a:gd name="T12" fmla="*/ 0 w 3828"/>
                <a:gd name="T13" fmla="*/ 1 h 367"/>
                <a:gd name="T14" fmla="*/ 0 w 3828"/>
                <a:gd name="T15" fmla="*/ 0 h 367"/>
                <a:gd name="T16" fmla="*/ 0 w 3828"/>
                <a:gd name="T17" fmla="*/ 0 h 367"/>
                <a:gd name="T18" fmla="*/ 0 w 3828"/>
                <a:gd name="T19" fmla="*/ 1 h 367"/>
                <a:gd name="T20" fmla="*/ 0 w 3828"/>
                <a:gd name="T21" fmla="*/ 1 h 367"/>
                <a:gd name="T22" fmla="*/ 0 w 3828"/>
                <a:gd name="T23" fmla="*/ 0 h 367"/>
                <a:gd name="T24" fmla="*/ 0 w 3828"/>
                <a:gd name="T25" fmla="*/ 0 h 367"/>
                <a:gd name="T26" fmla="*/ 0 w 3828"/>
                <a:gd name="T27" fmla="*/ 1 h 367"/>
                <a:gd name="T28" fmla="*/ 0 w 3828"/>
                <a:gd name="T29" fmla="*/ 1 h 367"/>
                <a:gd name="T30" fmla="*/ 0 w 3828"/>
                <a:gd name="T31" fmla="*/ 0 h 367"/>
                <a:gd name="T32" fmla="*/ 0 w 3828"/>
                <a:gd name="T33" fmla="*/ 0 h 367"/>
                <a:gd name="T34" fmla="*/ 0 w 3828"/>
                <a:gd name="T35" fmla="*/ 1 h 367"/>
                <a:gd name="T36" fmla="*/ 0 w 3828"/>
                <a:gd name="T37" fmla="*/ 1 h 367"/>
                <a:gd name="T38" fmla="*/ 0 w 3828"/>
                <a:gd name="T39" fmla="*/ 0 h 367"/>
                <a:gd name="T40" fmla="*/ 0 w 3828"/>
                <a:gd name="T41" fmla="*/ 0 h 367"/>
                <a:gd name="T42" fmla="*/ 0 w 3828"/>
                <a:gd name="T43" fmla="*/ 1 h 367"/>
                <a:gd name="T44" fmla="*/ 0 w 3828"/>
                <a:gd name="T45" fmla="*/ 1 h 367"/>
                <a:gd name="T46" fmla="*/ 0 w 3828"/>
                <a:gd name="T47" fmla="*/ 0 h 367"/>
                <a:gd name="T48" fmla="*/ 0 w 3828"/>
                <a:gd name="T49" fmla="*/ 0 h 367"/>
                <a:gd name="T50" fmla="*/ 0 w 3828"/>
                <a:gd name="T51" fmla="*/ 1 h 367"/>
                <a:gd name="T52" fmla="*/ 0 w 3828"/>
                <a:gd name="T53" fmla="*/ 1 h 367"/>
                <a:gd name="T54" fmla="*/ 0 w 3828"/>
                <a:gd name="T55" fmla="*/ 0 h 367"/>
                <a:gd name="T56" fmla="*/ 0 w 3828"/>
                <a:gd name="T57" fmla="*/ 0 h 367"/>
                <a:gd name="T58" fmla="*/ 0 w 3828"/>
                <a:gd name="T59" fmla="*/ 1 h 367"/>
                <a:gd name="T60" fmla="*/ 0 w 3828"/>
                <a:gd name="T61" fmla="*/ 1 h 367"/>
                <a:gd name="T62" fmla="*/ 0 w 3828"/>
                <a:gd name="T63" fmla="*/ 1 h 367"/>
                <a:gd name="T64" fmla="*/ 0 w 3828"/>
                <a:gd name="T65" fmla="*/ 0 h 367"/>
                <a:gd name="T66" fmla="*/ 0 w 3828"/>
                <a:gd name="T67" fmla="*/ 0 h 367"/>
                <a:gd name="T68" fmla="*/ 0 w 3828"/>
                <a:gd name="T69" fmla="*/ 1 h 367"/>
                <a:gd name="T70" fmla="*/ 0 w 3828"/>
                <a:gd name="T71" fmla="*/ 1 h 367"/>
                <a:gd name="T72" fmla="*/ 0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solidFill>
                  <a:prstClr val="black"/>
                </a:solidFill>
                <a:latin typeface="Arial" pitchFamily="34" charset="0"/>
                <a:ea typeface="MS PGothic" pitchFamily="34" charset="-128"/>
                <a:cs typeface="+mn-cs"/>
              </a:endParaRPr>
            </a:p>
          </p:txBody>
        </p:sp>
        <p:grpSp>
          <p:nvGrpSpPr>
            <p:cNvPr id="111626" name="Group 9"/>
            <p:cNvGrpSpPr>
              <a:grpSpLocks/>
            </p:cNvGrpSpPr>
            <p:nvPr/>
          </p:nvGrpSpPr>
          <p:grpSpPr bwMode="auto">
            <a:xfrm>
              <a:off x="3888" y="480"/>
              <a:ext cx="430" cy="435"/>
              <a:chOff x="5138" y="768"/>
              <a:chExt cx="430" cy="435"/>
            </a:xfrm>
          </p:grpSpPr>
          <p:sp>
            <p:nvSpPr>
              <p:cNvPr id="111705" name="Freeform 10"/>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706" name="Freeform 11"/>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707" name="Freeform 12"/>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708" name="Freeform 13"/>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a typeface="MS PGothic" pitchFamily="34" charset="-128"/>
                  <a:cs typeface="+mn-cs"/>
                </a:endParaRPr>
              </a:p>
            </p:txBody>
          </p:sp>
          <p:sp>
            <p:nvSpPr>
              <p:cNvPr id="111709" name="Freeform 14"/>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a typeface="MS PGothic" pitchFamily="34" charset="-128"/>
                  <a:cs typeface="+mn-cs"/>
                </a:endParaRPr>
              </a:p>
            </p:txBody>
          </p:sp>
          <p:sp>
            <p:nvSpPr>
              <p:cNvPr id="111710" name="Line 15"/>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11711" name="Line 16"/>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grpSp>
        <p:sp>
          <p:nvSpPr>
            <p:cNvPr id="111627" name="Freeform 17"/>
            <p:cNvSpPr>
              <a:spLocks/>
            </p:cNvSpPr>
            <p:nvPr/>
          </p:nvSpPr>
          <p:spPr bwMode="auto">
            <a:xfrm rot="-2328402">
              <a:off x="2832" y="1584"/>
              <a:ext cx="2163"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1 w 3828"/>
                <a:gd name="T13" fmla="*/ 1 h 367"/>
                <a:gd name="T14" fmla="*/ 1 w 3828"/>
                <a:gd name="T15" fmla="*/ 0 h 367"/>
                <a:gd name="T16" fmla="*/ 1 w 3828"/>
                <a:gd name="T17" fmla="*/ 0 h 367"/>
                <a:gd name="T18" fmla="*/ 1 w 3828"/>
                <a:gd name="T19" fmla="*/ 1 h 367"/>
                <a:gd name="T20" fmla="*/ 1 w 3828"/>
                <a:gd name="T21" fmla="*/ 1 h 367"/>
                <a:gd name="T22" fmla="*/ 1 w 3828"/>
                <a:gd name="T23" fmla="*/ 0 h 367"/>
                <a:gd name="T24" fmla="*/ 1 w 3828"/>
                <a:gd name="T25" fmla="*/ 0 h 367"/>
                <a:gd name="T26" fmla="*/ 1 w 3828"/>
                <a:gd name="T27" fmla="*/ 1 h 367"/>
                <a:gd name="T28" fmla="*/ 1 w 3828"/>
                <a:gd name="T29" fmla="*/ 1 h 367"/>
                <a:gd name="T30" fmla="*/ 1 w 3828"/>
                <a:gd name="T31" fmla="*/ 0 h 367"/>
                <a:gd name="T32" fmla="*/ 1 w 3828"/>
                <a:gd name="T33" fmla="*/ 0 h 367"/>
                <a:gd name="T34" fmla="*/ 1 w 3828"/>
                <a:gd name="T35" fmla="*/ 1 h 367"/>
                <a:gd name="T36" fmla="*/ 1 w 3828"/>
                <a:gd name="T37" fmla="*/ 1 h 367"/>
                <a:gd name="T38" fmla="*/ 1 w 3828"/>
                <a:gd name="T39" fmla="*/ 0 h 367"/>
                <a:gd name="T40" fmla="*/ 1 w 3828"/>
                <a:gd name="T41" fmla="*/ 0 h 367"/>
                <a:gd name="T42" fmla="*/ 1 w 3828"/>
                <a:gd name="T43" fmla="*/ 1 h 367"/>
                <a:gd name="T44" fmla="*/ 1 w 3828"/>
                <a:gd name="T45" fmla="*/ 1 h 367"/>
                <a:gd name="T46" fmla="*/ 1 w 3828"/>
                <a:gd name="T47" fmla="*/ 0 h 367"/>
                <a:gd name="T48" fmla="*/ 1 w 3828"/>
                <a:gd name="T49" fmla="*/ 0 h 367"/>
                <a:gd name="T50" fmla="*/ 1 w 3828"/>
                <a:gd name="T51" fmla="*/ 1 h 367"/>
                <a:gd name="T52" fmla="*/ 1 w 3828"/>
                <a:gd name="T53" fmla="*/ 1 h 367"/>
                <a:gd name="T54" fmla="*/ 1 w 3828"/>
                <a:gd name="T55" fmla="*/ 0 h 367"/>
                <a:gd name="T56" fmla="*/ 1 w 3828"/>
                <a:gd name="T57" fmla="*/ 0 h 367"/>
                <a:gd name="T58" fmla="*/ 1 w 3828"/>
                <a:gd name="T59" fmla="*/ 1 h 367"/>
                <a:gd name="T60" fmla="*/ 1 w 3828"/>
                <a:gd name="T61" fmla="*/ 1 h 367"/>
                <a:gd name="T62" fmla="*/ 1 w 3828"/>
                <a:gd name="T63" fmla="*/ 1 h 367"/>
                <a:gd name="T64" fmla="*/ 1 w 3828"/>
                <a:gd name="T65" fmla="*/ 0 h 367"/>
                <a:gd name="T66" fmla="*/ 1 w 3828"/>
                <a:gd name="T67" fmla="*/ 0 h 367"/>
                <a:gd name="T68" fmla="*/ 1 w 3828"/>
                <a:gd name="T69" fmla="*/ 1 h 367"/>
                <a:gd name="T70" fmla="*/ 1 w 3828"/>
                <a:gd name="T71" fmla="*/ 1 h 367"/>
                <a:gd name="T72" fmla="*/ 1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solidFill>
                  <a:prstClr val="black"/>
                </a:solidFill>
                <a:latin typeface="Arial" pitchFamily="34" charset="0"/>
                <a:ea typeface="MS PGothic" pitchFamily="34" charset="-128"/>
                <a:cs typeface="+mn-cs"/>
              </a:endParaRPr>
            </a:p>
          </p:txBody>
        </p:sp>
        <p:grpSp>
          <p:nvGrpSpPr>
            <p:cNvPr id="111628" name="Group 18"/>
            <p:cNvGrpSpPr>
              <a:grpSpLocks/>
            </p:cNvGrpSpPr>
            <p:nvPr/>
          </p:nvGrpSpPr>
          <p:grpSpPr bwMode="auto">
            <a:xfrm>
              <a:off x="4800" y="720"/>
              <a:ext cx="430" cy="435"/>
              <a:chOff x="5138" y="768"/>
              <a:chExt cx="430" cy="435"/>
            </a:xfrm>
          </p:grpSpPr>
          <p:sp>
            <p:nvSpPr>
              <p:cNvPr id="111698" name="Freeform 19"/>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99" name="Freeform 20"/>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700" name="Freeform 21"/>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701" name="Freeform 22"/>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a typeface="MS PGothic" pitchFamily="34" charset="-128"/>
                  <a:cs typeface="+mn-cs"/>
                </a:endParaRPr>
              </a:p>
            </p:txBody>
          </p:sp>
          <p:sp>
            <p:nvSpPr>
              <p:cNvPr id="111702" name="Freeform 23"/>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a typeface="MS PGothic" pitchFamily="34" charset="-128"/>
                  <a:cs typeface="+mn-cs"/>
                </a:endParaRPr>
              </a:p>
            </p:txBody>
          </p:sp>
          <p:sp>
            <p:nvSpPr>
              <p:cNvPr id="111703" name="Line 24"/>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11704" name="Line 25"/>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grpSp>
        <p:sp>
          <p:nvSpPr>
            <p:cNvPr id="111629" name="Freeform 26"/>
            <p:cNvSpPr>
              <a:spLocks/>
            </p:cNvSpPr>
            <p:nvPr/>
          </p:nvSpPr>
          <p:spPr bwMode="auto">
            <a:xfrm rot="-7728402">
              <a:off x="1055" y="1489"/>
              <a:ext cx="2163"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1 w 3828"/>
                <a:gd name="T13" fmla="*/ 1 h 367"/>
                <a:gd name="T14" fmla="*/ 1 w 3828"/>
                <a:gd name="T15" fmla="*/ 0 h 367"/>
                <a:gd name="T16" fmla="*/ 1 w 3828"/>
                <a:gd name="T17" fmla="*/ 0 h 367"/>
                <a:gd name="T18" fmla="*/ 1 w 3828"/>
                <a:gd name="T19" fmla="*/ 1 h 367"/>
                <a:gd name="T20" fmla="*/ 1 w 3828"/>
                <a:gd name="T21" fmla="*/ 1 h 367"/>
                <a:gd name="T22" fmla="*/ 1 w 3828"/>
                <a:gd name="T23" fmla="*/ 0 h 367"/>
                <a:gd name="T24" fmla="*/ 1 w 3828"/>
                <a:gd name="T25" fmla="*/ 0 h 367"/>
                <a:gd name="T26" fmla="*/ 1 w 3828"/>
                <a:gd name="T27" fmla="*/ 1 h 367"/>
                <a:gd name="T28" fmla="*/ 1 w 3828"/>
                <a:gd name="T29" fmla="*/ 1 h 367"/>
                <a:gd name="T30" fmla="*/ 1 w 3828"/>
                <a:gd name="T31" fmla="*/ 0 h 367"/>
                <a:gd name="T32" fmla="*/ 1 w 3828"/>
                <a:gd name="T33" fmla="*/ 0 h 367"/>
                <a:gd name="T34" fmla="*/ 1 w 3828"/>
                <a:gd name="T35" fmla="*/ 1 h 367"/>
                <a:gd name="T36" fmla="*/ 1 w 3828"/>
                <a:gd name="T37" fmla="*/ 1 h 367"/>
                <a:gd name="T38" fmla="*/ 1 w 3828"/>
                <a:gd name="T39" fmla="*/ 0 h 367"/>
                <a:gd name="T40" fmla="*/ 1 w 3828"/>
                <a:gd name="T41" fmla="*/ 0 h 367"/>
                <a:gd name="T42" fmla="*/ 1 w 3828"/>
                <a:gd name="T43" fmla="*/ 1 h 367"/>
                <a:gd name="T44" fmla="*/ 1 w 3828"/>
                <a:gd name="T45" fmla="*/ 1 h 367"/>
                <a:gd name="T46" fmla="*/ 1 w 3828"/>
                <a:gd name="T47" fmla="*/ 0 h 367"/>
                <a:gd name="T48" fmla="*/ 1 w 3828"/>
                <a:gd name="T49" fmla="*/ 0 h 367"/>
                <a:gd name="T50" fmla="*/ 1 w 3828"/>
                <a:gd name="T51" fmla="*/ 1 h 367"/>
                <a:gd name="T52" fmla="*/ 1 w 3828"/>
                <a:gd name="T53" fmla="*/ 1 h 367"/>
                <a:gd name="T54" fmla="*/ 1 w 3828"/>
                <a:gd name="T55" fmla="*/ 0 h 367"/>
                <a:gd name="T56" fmla="*/ 1 w 3828"/>
                <a:gd name="T57" fmla="*/ 0 h 367"/>
                <a:gd name="T58" fmla="*/ 1 w 3828"/>
                <a:gd name="T59" fmla="*/ 1 h 367"/>
                <a:gd name="T60" fmla="*/ 1 w 3828"/>
                <a:gd name="T61" fmla="*/ 1 h 367"/>
                <a:gd name="T62" fmla="*/ 1 w 3828"/>
                <a:gd name="T63" fmla="*/ 1 h 367"/>
                <a:gd name="T64" fmla="*/ 1 w 3828"/>
                <a:gd name="T65" fmla="*/ 0 h 367"/>
                <a:gd name="T66" fmla="*/ 1 w 3828"/>
                <a:gd name="T67" fmla="*/ 0 h 367"/>
                <a:gd name="T68" fmla="*/ 1 w 3828"/>
                <a:gd name="T69" fmla="*/ 1 h 367"/>
                <a:gd name="T70" fmla="*/ 1 w 3828"/>
                <a:gd name="T71" fmla="*/ 1 h 367"/>
                <a:gd name="T72" fmla="*/ 1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solidFill>
                  <a:prstClr val="black"/>
                </a:solidFill>
                <a:latin typeface="Arial" pitchFamily="34" charset="0"/>
                <a:ea typeface="MS PGothic" pitchFamily="34" charset="-128"/>
                <a:cs typeface="+mn-cs"/>
              </a:endParaRPr>
            </a:p>
          </p:txBody>
        </p:sp>
        <p:grpSp>
          <p:nvGrpSpPr>
            <p:cNvPr id="111630" name="Group 27"/>
            <p:cNvGrpSpPr>
              <a:grpSpLocks/>
            </p:cNvGrpSpPr>
            <p:nvPr/>
          </p:nvGrpSpPr>
          <p:grpSpPr bwMode="auto">
            <a:xfrm rot="-5400000">
              <a:off x="1107" y="477"/>
              <a:ext cx="430" cy="435"/>
              <a:chOff x="5138" y="768"/>
              <a:chExt cx="430" cy="435"/>
            </a:xfrm>
          </p:grpSpPr>
          <p:sp>
            <p:nvSpPr>
              <p:cNvPr id="111691" name="Freeform 28"/>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92" name="Freeform 29"/>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93" name="Freeform 30"/>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94" name="Freeform 31"/>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a typeface="MS PGothic" pitchFamily="34" charset="-128"/>
                  <a:cs typeface="+mn-cs"/>
                </a:endParaRPr>
              </a:p>
            </p:txBody>
          </p:sp>
          <p:sp>
            <p:nvSpPr>
              <p:cNvPr id="111695" name="Freeform 32"/>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a typeface="MS PGothic" pitchFamily="34" charset="-128"/>
                  <a:cs typeface="+mn-cs"/>
                </a:endParaRPr>
              </a:p>
            </p:txBody>
          </p:sp>
          <p:sp>
            <p:nvSpPr>
              <p:cNvPr id="111696" name="Line 33"/>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11697" name="Line 34"/>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grpSp>
        <p:sp>
          <p:nvSpPr>
            <p:cNvPr id="111631" name="Freeform 35"/>
            <p:cNvSpPr>
              <a:spLocks/>
            </p:cNvSpPr>
            <p:nvPr/>
          </p:nvSpPr>
          <p:spPr bwMode="auto">
            <a:xfrm rot="11940003" flipV="1">
              <a:off x="366" y="1953"/>
              <a:ext cx="2536"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2 w 3828"/>
                <a:gd name="T13" fmla="*/ 1 h 367"/>
                <a:gd name="T14" fmla="*/ 2 w 3828"/>
                <a:gd name="T15" fmla="*/ 0 h 367"/>
                <a:gd name="T16" fmla="*/ 3 w 3828"/>
                <a:gd name="T17" fmla="*/ 0 h 367"/>
                <a:gd name="T18" fmla="*/ 3 w 3828"/>
                <a:gd name="T19" fmla="*/ 1 h 367"/>
                <a:gd name="T20" fmla="*/ 4 w 3828"/>
                <a:gd name="T21" fmla="*/ 1 h 367"/>
                <a:gd name="T22" fmla="*/ 4 w 3828"/>
                <a:gd name="T23" fmla="*/ 0 h 367"/>
                <a:gd name="T24" fmla="*/ 5 w 3828"/>
                <a:gd name="T25" fmla="*/ 0 h 367"/>
                <a:gd name="T26" fmla="*/ 5 w 3828"/>
                <a:gd name="T27" fmla="*/ 1 h 367"/>
                <a:gd name="T28" fmla="*/ 5 w 3828"/>
                <a:gd name="T29" fmla="*/ 1 h 367"/>
                <a:gd name="T30" fmla="*/ 5 w 3828"/>
                <a:gd name="T31" fmla="*/ 0 h 367"/>
                <a:gd name="T32" fmla="*/ 6 w 3828"/>
                <a:gd name="T33" fmla="*/ 0 h 367"/>
                <a:gd name="T34" fmla="*/ 6 w 3828"/>
                <a:gd name="T35" fmla="*/ 1 h 367"/>
                <a:gd name="T36" fmla="*/ 6 w 3828"/>
                <a:gd name="T37" fmla="*/ 1 h 367"/>
                <a:gd name="T38" fmla="*/ 6 w 3828"/>
                <a:gd name="T39" fmla="*/ 0 h 367"/>
                <a:gd name="T40" fmla="*/ 7 w 3828"/>
                <a:gd name="T41" fmla="*/ 0 h 367"/>
                <a:gd name="T42" fmla="*/ 7 w 3828"/>
                <a:gd name="T43" fmla="*/ 1 h 367"/>
                <a:gd name="T44" fmla="*/ 8 w 3828"/>
                <a:gd name="T45" fmla="*/ 1 h 367"/>
                <a:gd name="T46" fmla="*/ 8 w 3828"/>
                <a:gd name="T47" fmla="*/ 0 h 367"/>
                <a:gd name="T48" fmla="*/ 9 w 3828"/>
                <a:gd name="T49" fmla="*/ 0 h 367"/>
                <a:gd name="T50" fmla="*/ 9 w 3828"/>
                <a:gd name="T51" fmla="*/ 1 h 367"/>
                <a:gd name="T52" fmla="*/ 9 w 3828"/>
                <a:gd name="T53" fmla="*/ 1 h 367"/>
                <a:gd name="T54" fmla="*/ 9 w 3828"/>
                <a:gd name="T55" fmla="*/ 0 h 367"/>
                <a:gd name="T56" fmla="*/ 10 w 3828"/>
                <a:gd name="T57" fmla="*/ 0 h 367"/>
                <a:gd name="T58" fmla="*/ 10 w 3828"/>
                <a:gd name="T59" fmla="*/ 1 h 367"/>
                <a:gd name="T60" fmla="*/ 10 w 3828"/>
                <a:gd name="T61" fmla="*/ 1 h 367"/>
                <a:gd name="T62" fmla="*/ 11 w 3828"/>
                <a:gd name="T63" fmla="*/ 1 h 367"/>
                <a:gd name="T64" fmla="*/ 11 w 3828"/>
                <a:gd name="T65" fmla="*/ 0 h 367"/>
                <a:gd name="T66" fmla="*/ 11 w 3828"/>
                <a:gd name="T67" fmla="*/ 0 h 367"/>
                <a:gd name="T68" fmla="*/ 11 w 3828"/>
                <a:gd name="T69" fmla="*/ 1 h 367"/>
                <a:gd name="T70" fmla="*/ 11 w 3828"/>
                <a:gd name="T71" fmla="*/ 1 h 367"/>
                <a:gd name="T72" fmla="*/ 12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solidFill>
                  <a:prstClr val="black"/>
                </a:solidFill>
                <a:latin typeface="Arial" pitchFamily="34" charset="0"/>
                <a:ea typeface="MS PGothic" pitchFamily="34" charset="-128"/>
                <a:cs typeface="+mn-cs"/>
              </a:endParaRPr>
            </a:p>
          </p:txBody>
        </p:sp>
        <p:grpSp>
          <p:nvGrpSpPr>
            <p:cNvPr id="111632" name="Group 36"/>
            <p:cNvGrpSpPr>
              <a:grpSpLocks/>
            </p:cNvGrpSpPr>
            <p:nvPr/>
          </p:nvGrpSpPr>
          <p:grpSpPr bwMode="auto">
            <a:xfrm rot="-6771571">
              <a:off x="166" y="1082"/>
              <a:ext cx="421" cy="465"/>
              <a:chOff x="5138" y="768"/>
              <a:chExt cx="430" cy="435"/>
            </a:xfrm>
          </p:grpSpPr>
          <p:sp>
            <p:nvSpPr>
              <p:cNvPr id="111684" name="Freeform 37"/>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85" name="Freeform 38"/>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86" name="Freeform 39"/>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87" name="Freeform 40"/>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a typeface="MS PGothic" pitchFamily="34" charset="-128"/>
                  <a:cs typeface="+mn-cs"/>
                </a:endParaRPr>
              </a:p>
            </p:txBody>
          </p:sp>
          <p:sp>
            <p:nvSpPr>
              <p:cNvPr id="111688" name="Freeform 41"/>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a typeface="MS PGothic" pitchFamily="34" charset="-128"/>
                  <a:cs typeface="+mn-cs"/>
                </a:endParaRPr>
              </a:p>
            </p:txBody>
          </p:sp>
          <p:sp>
            <p:nvSpPr>
              <p:cNvPr id="111689" name="Line 42"/>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11690" name="Line 43"/>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grpSp>
        <p:sp>
          <p:nvSpPr>
            <p:cNvPr id="111633" name="AutoShape 44"/>
            <p:cNvSpPr>
              <a:spLocks noChangeArrowheads="1"/>
            </p:cNvSpPr>
            <p:nvPr/>
          </p:nvSpPr>
          <p:spPr bwMode="auto">
            <a:xfrm flipH="1">
              <a:off x="1392" y="1968"/>
              <a:ext cx="1215" cy="743"/>
            </a:xfrm>
            <a:prstGeom prst="wedgeRoundRectCallout">
              <a:avLst>
                <a:gd name="adj1" fmla="val -24380"/>
                <a:gd name="adj2" fmla="val 66667"/>
                <a:gd name="adj3" fmla="val 16667"/>
              </a:avLst>
            </a:prstGeom>
            <a:solidFill>
              <a:schemeClr val="accent1"/>
            </a:solidFill>
            <a:ln w="12700">
              <a:solidFill>
                <a:srgbClr val="000000"/>
              </a:solidFill>
              <a:miter lim="800000"/>
              <a:headEnd/>
              <a:tailEnd/>
            </a:ln>
          </p:spPr>
          <p:txBody>
            <a:bodyPr wrap="none" lIns="92075" tIns="46038" rIns="92075" bIns="46038" anchor="ctr"/>
            <a:lstStyle/>
            <a:p>
              <a:pPr algn="ctr" eaLnBrk="0" hangingPunct="0"/>
              <a:r>
                <a:rPr lang="en-US">
                  <a:solidFill>
                    <a:srgbClr val="000000"/>
                  </a:solidFill>
                  <a:latin typeface="Arial" pitchFamily="34" charset="0"/>
                  <a:ea typeface="MS PGothic" pitchFamily="34" charset="-128"/>
                  <a:cs typeface="+mn-cs"/>
                </a:rPr>
                <a:t>Your location is:</a:t>
              </a:r>
            </a:p>
            <a:p>
              <a:pPr algn="ctr" eaLnBrk="0" hangingPunct="0"/>
              <a:r>
                <a:rPr lang="en-US">
                  <a:solidFill>
                    <a:srgbClr val="000000"/>
                  </a:solidFill>
                  <a:latin typeface="Arial" pitchFamily="34" charset="0"/>
                  <a:ea typeface="MS PGothic" pitchFamily="34" charset="-128"/>
                  <a:cs typeface="+mn-cs"/>
                </a:rPr>
                <a:t>37</a:t>
              </a:r>
              <a:r>
                <a:rPr lang="en-US" baseline="40000">
                  <a:solidFill>
                    <a:srgbClr val="000000"/>
                  </a:solidFill>
                  <a:latin typeface="Arial" pitchFamily="34" charset="0"/>
                  <a:ea typeface="MS PGothic" pitchFamily="34" charset="-128"/>
                  <a:cs typeface="+mn-cs"/>
                </a:rPr>
                <a:t>o</a:t>
              </a:r>
              <a:r>
                <a:rPr lang="en-US">
                  <a:solidFill>
                    <a:srgbClr val="000000"/>
                  </a:solidFill>
                  <a:latin typeface="Arial" pitchFamily="34" charset="0"/>
                  <a:ea typeface="MS PGothic" pitchFamily="34" charset="-128"/>
                  <a:cs typeface="+mn-cs"/>
                </a:rPr>
                <a:t> 23.323’ N</a:t>
              </a:r>
            </a:p>
            <a:p>
              <a:pPr algn="ctr" eaLnBrk="0" hangingPunct="0"/>
              <a:r>
                <a:rPr lang="en-US">
                  <a:solidFill>
                    <a:srgbClr val="000000"/>
                  </a:solidFill>
                  <a:latin typeface="Arial" pitchFamily="34" charset="0"/>
                  <a:ea typeface="MS PGothic" pitchFamily="34" charset="-128"/>
                  <a:cs typeface="+mn-cs"/>
                </a:rPr>
                <a:t>122</a:t>
              </a:r>
              <a:r>
                <a:rPr lang="en-US" baseline="40000">
                  <a:solidFill>
                    <a:srgbClr val="000000"/>
                  </a:solidFill>
                  <a:latin typeface="Arial" pitchFamily="34" charset="0"/>
                  <a:ea typeface="MS PGothic" pitchFamily="34" charset="-128"/>
                  <a:cs typeface="+mn-cs"/>
                </a:rPr>
                <a:t>o</a:t>
              </a:r>
              <a:r>
                <a:rPr lang="en-US">
                  <a:solidFill>
                    <a:srgbClr val="000000"/>
                  </a:solidFill>
                  <a:latin typeface="Arial" pitchFamily="34" charset="0"/>
                  <a:ea typeface="MS PGothic" pitchFamily="34" charset="-128"/>
                  <a:cs typeface="+mn-cs"/>
                </a:rPr>
                <a:t> 02.162’ W</a:t>
              </a:r>
            </a:p>
          </p:txBody>
        </p:sp>
        <p:grpSp>
          <p:nvGrpSpPr>
            <p:cNvPr id="111634" name="Group 45"/>
            <p:cNvGrpSpPr>
              <a:grpSpLocks/>
            </p:cNvGrpSpPr>
            <p:nvPr/>
          </p:nvGrpSpPr>
          <p:grpSpPr bwMode="auto">
            <a:xfrm>
              <a:off x="1824" y="2352"/>
              <a:ext cx="1836" cy="1029"/>
              <a:chOff x="1677" y="2762"/>
              <a:chExt cx="2220" cy="1244"/>
            </a:xfrm>
          </p:grpSpPr>
          <p:sp>
            <p:nvSpPr>
              <p:cNvPr id="111635" name="Oval 46"/>
              <p:cNvSpPr>
                <a:spLocks noChangeArrowheads="1"/>
              </p:cNvSpPr>
              <p:nvPr/>
            </p:nvSpPr>
            <p:spPr bwMode="auto">
              <a:xfrm>
                <a:off x="1677" y="3250"/>
                <a:ext cx="2220" cy="756"/>
              </a:xfrm>
              <a:prstGeom prst="ellipse">
                <a:avLst/>
              </a:prstGeom>
              <a:solidFill>
                <a:srgbClr val="05C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prstClr val="black"/>
                  </a:solidFill>
                  <a:latin typeface="Arial" pitchFamily="34" charset="0"/>
                  <a:ea typeface="MS PGothic" pitchFamily="34" charset="-128"/>
                  <a:cs typeface="+mn-cs"/>
                </a:endParaRPr>
              </a:p>
            </p:txBody>
          </p:sp>
          <p:grpSp>
            <p:nvGrpSpPr>
              <p:cNvPr id="111636" name="Group 47"/>
              <p:cNvGrpSpPr>
                <a:grpSpLocks/>
              </p:cNvGrpSpPr>
              <p:nvPr/>
            </p:nvGrpSpPr>
            <p:grpSpPr bwMode="auto">
              <a:xfrm>
                <a:off x="2877" y="2762"/>
                <a:ext cx="572" cy="910"/>
                <a:chOff x="2877" y="2762"/>
                <a:chExt cx="572" cy="910"/>
              </a:xfrm>
            </p:grpSpPr>
            <p:pic>
              <p:nvPicPr>
                <p:cNvPr id="111680" name="Picture 4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 y="2867"/>
                  <a:ext cx="572"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81" name="Oval 49"/>
                <p:cNvSpPr>
                  <a:spLocks noChangeArrowheads="1"/>
                </p:cNvSpPr>
                <p:nvPr/>
              </p:nvSpPr>
              <p:spPr bwMode="auto">
                <a:xfrm>
                  <a:off x="2986" y="2762"/>
                  <a:ext cx="367" cy="82"/>
                </a:xfrm>
                <a:prstGeom prst="ellipse">
                  <a:avLst/>
                </a:prstGeom>
                <a:solidFill>
                  <a:srgbClr val="FFFFFF"/>
                </a:solidFill>
                <a:ln w="12700">
                  <a:solidFill>
                    <a:srgbClr val="1C1C1C"/>
                  </a:solidFill>
                  <a:round/>
                  <a:headEnd/>
                  <a:tailEnd/>
                </a:ln>
              </p:spPr>
              <p:txBody>
                <a:bodyPr wrap="none" anchor="ctr"/>
                <a:lstStyle/>
                <a:p>
                  <a:endParaRPr lang="en-US">
                    <a:solidFill>
                      <a:prstClr val="black"/>
                    </a:solidFill>
                    <a:latin typeface="Arial" pitchFamily="34" charset="0"/>
                    <a:ea typeface="MS PGothic" pitchFamily="34" charset="-128"/>
                    <a:cs typeface="+mn-cs"/>
                  </a:endParaRPr>
                </a:p>
              </p:txBody>
            </p:sp>
            <p:sp>
              <p:nvSpPr>
                <p:cNvPr id="111682" name="Line 50"/>
                <p:cNvSpPr>
                  <a:spLocks noChangeShapeType="1"/>
                </p:cNvSpPr>
                <p:nvPr/>
              </p:nvSpPr>
              <p:spPr bwMode="auto">
                <a:xfrm flipV="1">
                  <a:off x="3092" y="2780"/>
                  <a:ext cx="69" cy="1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11683" name="Line 51"/>
                <p:cNvSpPr>
                  <a:spLocks noChangeShapeType="1"/>
                </p:cNvSpPr>
                <p:nvPr/>
              </p:nvSpPr>
              <p:spPr bwMode="auto">
                <a:xfrm>
                  <a:off x="3160" y="2780"/>
                  <a:ext cx="58" cy="1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p>
                  <a:endParaRPr lang="en-US">
                    <a:solidFill>
                      <a:prstClr val="black"/>
                    </a:solidFill>
                    <a:latin typeface="Arial" pitchFamily="34" charset="0"/>
                    <a:ea typeface="MS PGothic" pitchFamily="34" charset="-128"/>
                    <a:cs typeface="+mn-cs"/>
                  </a:endParaRPr>
                </a:p>
              </p:txBody>
            </p:sp>
          </p:grpSp>
          <p:grpSp>
            <p:nvGrpSpPr>
              <p:cNvPr id="111637" name="Group 52"/>
              <p:cNvGrpSpPr>
                <a:grpSpLocks/>
              </p:cNvGrpSpPr>
              <p:nvPr/>
            </p:nvGrpSpPr>
            <p:grpSpPr bwMode="auto">
              <a:xfrm>
                <a:off x="2187" y="3433"/>
                <a:ext cx="496" cy="204"/>
                <a:chOff x="2187" y="3433"/>
                <a:chExt cx="496" cy="204"/>
              </a:xfrm>
            </p:grpSpPr>
            <p:sp>
              <p:nvSpPr>
                <p:cNvPr id="111639" name="Freeform 53"/>
                <p:cNvSpPr>
                  <a:spLocks/>
                </p:cNvSpPr>
                <p:nvPr/>
              </p:nvSpPr>
              <p:spPr bwMode="auto">
                <a:xfrm>
                  <a:off x="2188" y="3526"/>
                  <a:ext cx="368" cy="111"/>
                </a:xfrm>
                <a:custGeom>
                  <a:avLst/>
                  <a:gdLst>
                    <a:gd name="T0" fmla="*/ 0 w 368"/>
                    <a:gd name="T1" fmla="*/ 0 h 111"/>
                    <a:gd name="T2" fmla="*/ 367 w 368"/>
                    <a:gd name="T3" fmla="*/ 0 h 111"/>
                    <a:gd name="T4" fmla="*/ 367 w 368"/>
                    <a:gd name="T5" fmla="*/ 110 h 111"/>
                    <a:gd name="T6" fmla="*/ 0 w 368"/>
                    <a:gd name="T7" fmla="*/ 110 h 111"/>
                    <a:gd name="T8" fmla="*/ 0 w 368"/>
                    <a:gd name="T9" fmla="*/ 0 h 111"/>
                    <a:gd name="T10" fmla="*/ 0 60000 65536"/>
                    <a:gd name="T11" fmla="*/ 0 60000 65536"/>
                    <a:gd name="T12" fmla="*/ 0 60000 65536"/>
                    <a:gd name="T13" fmla="*/ 0 60000 65536"/>
                    <a:gd name="T14" fmla="*/ 0 60000 65536"/>
                    <a:gd name="T15" fmla="*/ 0 w 368"/>
                    <a:gd name="T16" fmla="*/ 0 h 111"/>
                    <a:gd name="T17" fmla="*/ 368 w 368"/>
                    <a:gd name="T18" fmla="*/ 111 h 111"/>
                  </a:gdLst>
                  <a:ahLst/>
                  <a:cxnLst>
                    <a:cxn ang="T10">
                      <a:pos x="T0" y="T1"/>
                    </a:cxn>
                    <a:cxn ang="T11">
                      <a:pos x="T2" y="T3"/>
                    </a:cxn>
                    <a:cxn ang="T12">
                      <a:pos x="T4" y="T5"/>
                    </a:cxn>
                    <a:cxn ang="T13">
                      <a:pos x="T6" y="T7"/>
                    </a:cxn>
                    <a:cxn ang="T14">
                      <a:pos x="T8" y="T9"/>
                    </a:cxn>
                  </a:cxnLst>
                  <a:rect l="T15" t="T16" r="T17" b="T18"/>
                  <a:pathLst>
                    <a:path w="368" h="111">
                      <a:moveTo>
                        <a:pt x="0" y="0"/>
                      </a:moveTo>
                      <a:lnTo>
                        <a:pt x="367" y="0"/>
                      </a:lnTo>
                      <a:lnTo>
                        <a:pt x="367" y="110"/>
                      </a:lnTo>
                      <a:lnTo>
                        <a:pt x="0" y="110"/>
                      </a:lnTo>
                      <a:lnTo>
                        <a:pt x="0" y="0"/>
                      </a:lnTo>
                    </a:path>
                  </a:pathLst>
                </a:custGeom>
                <a:solidFill>
                  <a:srgbClr val="FAFD00"/>
                </a:solidFill>
                <a:ln w="12700" cap="rnd">
                  <a:solidFill>
                    <a:srgbClr val="0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40" name="Freeform 54"/>
                <p:cNvSpPr>
                  <a:spLocks/>
                </p:cNvSpPr>
                <p:nvPr/>
              </p:nvSpPr>
              <p:spPr bwMode="auto">
                <a:xfrm>
                  <a:off x="2202" y="3519"/>
                  <a:ext cx="366" cy="111"/>
                </a:xfrm>
                <a:custGeom>
                  <a:avLst/>
                  <a:gdLst>
                    <a:gd name="T0" fmla="*/ 0 w 366"/>
                    <a:gd name="T1" fmla="*/ 0 h 111"/>
                    <a:gd name="T2" fmla="*/ 365 w 366"/>
                    <a:gd name="T3" fmla="*/ 0 h 111"/>
                    <a:gd name="T4" fmla="*/ 365 w 366"/>
                    <a:gd name="T5" fmla="*/ 110 h 111"/>
                    <a:gd name="T6" fmla="*/ 0 60000 65536"/>
                    <a:gd name="T7" fmla="*/ 0 60000 65536"/>
                    <a:gd name="T8" fmla="*/ 0 60000 65536"/>
                    <a:gd name="T9" fmla="*/ 0 w 366"/>
                    <a:gd name="T10" fmla="*/ 0 h 111"/>
                    <a:gd name="T11" fmla="*/ 366 w 366"/>
                    <a:gd name="T12" fmla="*/ 111 h 111"/>
                  </a:gdLst>
                  <a:ahLst/>
                  <a:cxnLst>
                    <a:cxn ang="T6">
                      <a:pos x="T0" y="T1"/>
                    </a:cxn>
                    <a:cxn ang="T7">
                      <a:pos x="T2" y="T3"/>
                    </a:cxn>
                    <a:cxn ang="T8">
                      <a:pos x="T4" y="T5"/>
                    </a:cxn>
                  </a:cxnLst>
                  <a:rect l="T9" t="T10" r="T11" b="T12"/>
                  <a:pathLst>
                    <a:path w="366" h="111">
                      <a:moveTo>
                        <a:pt x="0" y="0"/>
                      </a:moveTo>
                      <a:lnTo>
                        <a:pt x="365" y="0"/>
                      </a:lnTo>
                      <a:lnTo>
                        <a:pt x="365" y="110"/>
                      </a:lnTo>
                    </a:path>
                  </a:pathLst>
                </a:custGeom>
                <a:solidFill>
                  <a:srgbClr val="FAFD00"/>
                </a:solidFill>
                <a:ln w="12700" cap="rnd">
                  <a:solidFill>
                    <a:srgbClr val="000000"/>
                  </a:solidFill>
                  <a:round/>
                  <a:headEnd type="none" w="sm" len="sm"/>
                  <a:tailEnd type="none" w="sm" len="sm"/>
                </a:ln>
              </p:spPr>
              <p:txBody>
                <a:bodyPr/>
                <a:lstStyle/>
                <a:p>
                  <a:endParaRPr lang="en-US">
                    <a:solidFill>
                      <a:prstClr val="black"/>
                    </a:solidFill>
                    <a:latin typeface="Arial" pitchFamily="34" charset="0"/>
                    <a:ea typeface="MS PGothic" pitchFamily="34" charset="-128"/>
                    <a:cs typeface="+mn-cs"/>
                  </a:endParaRPr>
                </a:p>
              </p:txBody>
            </p:sp>
            <p:sp>
              <p:nvSpPr>
                <p:cNvPr id="111641" name="Freeform 55"/>
                <p:cNvSpPr>
                  <a:spLocks/>
                </p:cNvSpPr>
                <p:nvPr/>
              </p:nvSpPr>
              <p:spPr bwMode="auto">
                <a:xfrm>
                  <a:off x="2208" y="3516"/>
                  <a:ext cx="367" cy="112"/>
                </a:xfrm>
                <a:custGeom>
                  <a:avLst/>
                  <a:gdLst>
                    <a:gd name="T0" fmla="*/ 0 w 367"/>
                    <a:gd name="T1" fmla="*/ 0 h 112"/>
                    <a:gd name="T2" fmla="*/ 366 w 367"/>
                    <a:gd name="T3" fmla="*/ 0 h 112"/>
                    <a:gd name="T4" fmla="*/ 366 w 367"/>
                    <a:gd name="T5" fmla="*/ 111 h 112"/>
                    <a:gd name="T6" fmla="*/ 0 60000 65536"/>
                    <a:gd name="T7" fmla="*/ 0 60000 65536"/>
                    <a:gd name="T8" fmla="*/ 0 60000 65536"/>
                    <a:gd name="T9" fmla="*/ 0 w 367"/>
                    <a:gd name="T10" fmla="*/ 0 h 112"/>
                    <a:gd name="T11" fmla="*/ 367 w 367"/>
                    <a:gd name="T12" fmla="*/ 112 h 112"/>
                  </a:gdLst>
                  <a:ahLst/>
                  <a:cxnLst>
                    <a:cxn ang="T6">
                      <a:pos x="T0" y="T1"/>
                    </a:cxn>
                    <a:cxn ang="T7">
                      <a:pos x="T2" y="T3"/>
                    </a:cxn>
                    <a:cxn ang="T8">
                      <a:pos x="T4" y="T5"/>
                    </a:cxn>
                  </a:cxnLst>
                  <a:rect l="T9" t="T10" r="T11" b="T12"/>
                  <a:pathLst>
                    <a:path w="367" h="112">
                      <a:moveTo>
                        <a:pt x="0" y="0"/>
                      </a:moveTo>
                      <a:lnTo>
                        <a:pt x="366" y="0"/>
                      </a:lnTo>
                      <a:lnTo>
                        <a:pt x="366" y="111"/>
                      </a:lnTo>
                    </a:path>
                  </a:pathLst>
                </a:custGeom>
                <a:solidFill>
                  <a:srgbClr val="FAFD00"/>
                </a:solidFill>
                <a:ln w="12700" cap="rnd">
                  <a:solidFill>
                    <a:srgbClr val="000000"/>
                  </a:solidFill>
                  <a:round/>
                  <a:headEnd type="none" w="sm" len="sm"/>
                  <a:tailEnd type="none" w="sm" len="sm"/>
                </a:ln>
              </p:spPr>
              <p:txBody>
                <a:bodyPr/>
                <a:lstStyle/>
                <a:p>
                  <a:endParaRPr lang="en-US">
                    <a:solidFill>
                      <a:prstClr val="black"/>
                    </a:solidFill>
                    <a:latin typeface="Arial" pitchFamily="34" charset="0"/>
                    <a:ea typeface="MS PGothic" pitchFamily="34" charset="-128"/>
                    <a:cs typeface="+mn-cs"/>
                  </a:endParaRPr>
                </a:p>
              </p:txBody>
            </p:sp>
            <p:sp>
              <p:nvSpPr>
                <p:cNvPr id="111642" name="Freeform 56"/>
                <p:cNvSpPr>
                  <a:spLocks/>
                </p:cNvSpPr>
                <p:nvPr/>
              </p:nvSpPr>
              <p:spPr bwMode="auto">
                <a:xfrm>
                  <a:off x="2195" y="3532"/>
                  <a:ext cx="354" cy="100"/>
                </a:xfrm>
                <a:custGeom>
                  <a:avLst/>
                  <a:gdLst>
                    <a:gd name="T0" fmla="*/ 0 w 354"/>
                    <a:gd name="T1" fmla="*/ 0 h 100"/>
                    <a:gd name="T2" fmla="*/ 353 w 354"/>
                    <a:gd name="T3" fmla="*/ 0 h 100"/>
                    <a:gd name="T4" fmla="*/ 353 w 354"/>
                    <a:gd name="T5" fmla="*/ 99 h 100"/>
                    <a:gd name="T6" fmla="*/ 0 w 354"/>
                    <a:gd name="T7" fmla="*/ 99 h 100"/>
                    <a:gd name="T8" fmla="*/ 0 w 354"/>
                    <a:gd name="T9" fmla="*/ 0 h 100"/>
                    <a:gd name="T10" fmla="*/ 0 60000 65536"/>
                    <a:gd name="T11" fmla="*/ 0 60000 65536"/>
                    <a:gd name="T12" fmla="*/ 0 60000 65536"/>
                    <a:gd name="T13" fmla="*/ 0 60000 65536"/>
                    <a:gd name="T14" fmla="*/ 0 60000 65536"/>
                    <a:gd name="T15" fmla="*/ 0 w 354"/>
                    <a:gd name="T16" fmla="*/ 0 h 100"/>
                    <a:gd name="T17" fmla="*/ 354 w 354"/>
                    <a:gd name="T18" fmla="*/ 100 h 100"/>
                  </a:gdLst>
                  <a:ahLst/>
                  <a:cxnLst>
                    <a:cxn ang="T10">
                      <a:pos x="T0" y="T1"/>
                    </a:cxn>
                    <a:cxn ang="T11">
                      <a:pos x="T2" y="T3"/>
                    </a:cxn>
                    <a:cxn ang="T12">
                      <a:pos x="T4" y="T5"/>
                    </a:cxn>
                    <a:cxn ang="T13">
                      <a:pos x="T6" y="T7"/>
                    </a:cxn>
                    <a:cxn ang="T14">
                      <a:pos x="T8" y="T9"/>
                    </a:cxn>
                  </a:cxnLst>
                  <a:rect l="T15" t="T16" r="T17" b="T18"/>
                  <a:pathLst>
                    <a:path w="354" h="100">
                      <a:moveTo>
                        <a:pt x="0" y="0"/>
                      </a:moveTo>
                      <a:lnTo>
                        <a:pt x="353" y="0"/>
                      </a:lnTo>
                      <a:lnTo>
                        <a:pt x="353" y="99"/>
                      </a:lnTo>
                      <a:lnTo>
                        <a:pt x="0" y="99"/>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43" name="Freeform 57"/>
                <p:cNvSpPr>
                  <a:spLocks/>
                </p:cNvSpPr>
                <p:nvPr/>
              </p:nvSpPr>
              <p:spPr bwMode="auto">
                <a:xfrm>
                  <a:off x="2204" y="3547"/>
                  <a:ext cx="276" cy="41"/>
                </a:xfrm>
                <a:custGeom>
                  <a:avLst/>
                  <a:gdLst>
                    <a:gd name="T0" fmla="*/ 0 w 276"/>
                    <a:gd name="T1" fmla="*/ 0 h 41"/>
                    <a:gd name="T2" fmla="*/ 275 w 276"/>
                    <a:gd name="T3" fmla="*/ 0 h 41"/>
                    <a:gd name="T4" fmla="*/ 275 w 276"/>
                    <a:gd name="T5" fmla="*/ 40 h 41"/>
                    <a:gd name="T6" fmla="*/ 0 w 276"/>
                    <a:gd name="T7" fmla="*/ 40 h 41"/>
                    <a:gd name="T8" fmla="*/ 0 w 276"/>
                    <a:gd name="T9" fmla="*/ 0 h 41"/>
                    <a:gd name="T10" fmla="*/ 0 60000 65536"/>
                    <a:gd name="T11" fmla="*/ 0 60000 65536"/>
                    <a:gd name="T12" fmla="*/ 0 60000 65536"/>
                    <a:gd name="T13" fmla="*/ 0 60000 65536"/>
                    <a:gd name="T14" fmla="*/ 0 60000 65536"/>
                    <a:gd name="T15" fmla="*/ 0 w 276"/>
                    <a:gd name="T16" fmla="*/ 0 h 41"/>
                    <a:gd name="T17" fmla="*/ 276 w 276"/>
                    <a:gd name="T18" fmla="*/ 41 h 41"/>
                  </a:gdLst>
                  <a:ahLst/>
                  <a:cxnLst>
                    <a:cxn ang="T10">
                      <a:pos x="T0" y="T1"/>
                    </a:cxn>
                    <a:cxn ang="T11">
                      <a:pos x="T2" y="T3"/>
                    </a:cxn>
                    <a:cxn ang="T12">
                      <a:pos x="T4" y="T5"/>
                    </a:cxn>
                    <a:cxn ang="T13">
                      <a:pos x="T6" y="T7"/>
                    </a:cxn>
                    <a:cxn ang="T14">
                      <a:pos x="T8" y="T9"/>
                    </a:cxn>
                  </a:cxnLst>
                  <a:rect l="T15" t="T16" r="T17" b="T18"/>
                  <a:pathLst>
                    <a:path w="276" h="41">
                      <a:moveTo>
                        <a:pt x="0" y="0"/>
                      </a:moveTo>
                      <a:lnTo>
                        <a:pt x="275" y="0"/>
                      </a:lnTo>
                      <a:lnTo>
                        <a:pt x="275" y="40"/>
                      </a:lnTo>
                      <a:lnTo>
                        <a:pt x="0" y="40"/>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44" name="Freeform 58"/>
                <p:cNvSpPr>
                  <a:spLocks/>
                </p:cNvSpPr>
                <p:nvPr/>
              </p:nvSpPr>
              <p:spPr bwMode="auto">
                <a:xfrm>
                  <a:off x="2235" y="3553"/>
                  <a:ext cx="225" cy="31"/>
                </a:xfrm>
                <a:custGeom>
                  <a:avLst/>
                  <a:gdLst>
                    <a:gd name="T0" fmla="*/ 0 w 225"/>
                    <a:gd name="T1" fmla="*/ 0 h 31"/>
                    <a:gd name="T2" fmla="*/ 224 w 225"/>
                    <a:gd name="T3" fmla="*/ 0 h 31"/>
                    <a:gd name="T4" fmla="*/ 224 w 225"/>
                    <a:gd name="T5" fmla="*/ 30 h 31"/>
                    <a:gd name="T6" fmla="*/ 0 w 225"/>
                    <a:gd name="T7" fmla="*/ 30 h 31"/>
                    <a:gd name="T8" fmla="*/ 0 w 225"/>
                    <a:gd name="T9" fmla="*/ 0 h 31"/>
                    <a:gd name="T10" fmla="*/ 0 60000 65536"/>
                    <a:gd name="T11" fmla="*/ 0 60000 65536"/>
                    <a:gd name="T12" fmla="*/ 0 60000 65536"/>
                    <a:gd name="T13" fmla="*/ 0 60000 65536"/>
                    <a:gd name="T14" fmla="*/ 0 60000 65536"/>
                    <a:gd name="T15" fmla="*/ 0 w 225"/>
                    <a:gd name="T16" fmla="*/ 0 h 31"/>
                    <a:gd name="T17" fmla="*/ 225 w 225"/>
                    <a:gd name="T18" fmla="*/ 31 h 31"/>
                  </a:gdLst>
                  <a:ahLst/>
                  <a:cxnLst>
                    <a:cxn ang="T10">
                      <a:pos x="T0" y="T1"/>
                    </a:cxn>
                    <a:cxn ang="T11">
                      <a:pos x="T2" y="T3"/>
                    </a:cxn>
                    <a:cxn ang="T12">
                      <a:pos x="T4" y="T5"/>
                    </a:cxn>
                    <a:cxn ang="T13">
                      <a:pos x="T6" y="T7"/>
                    </a:cxn>
                    <a:cxn ang="T14">
                      <a:pos x="T8" y="T9"/>
                    </a:cxn>
                  </a:cxnLst>
                  <a:rect l="T15" t="T16" r="T17" b="T18"/>
                  <a:pathLst>
                    <a:path w="225" h="31">
                      <a:moveTo>
                        <a:pt x="0" y="0"/>
                      </a:moveTo>
                      <a:lnTo>
                        <a:pt x="224" y="0"/>
                      </a:lnTo>
                      <a:lnTo>
                        <a:pt x="224" y="30"/>
                      </a:lnTo>
                      <a:lnTo>
                        <a:pt x="0" y="30"/>
                      </a:lnTo>
                      <a:lnTo>
                        <a:pt x="0" y="0"/>
                      </a:lnTo>
                    </a:path>
                  </a:pathLst>
                </a:custGeom>
                <a:solidFill>
                  <a:srgbClr val="51DC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solidFill>
                      <a:prstClr val="black"/>
                    </a:solidFill>
                    <a:latin typeface="Arial" pitchFamily="34" charset="0"/>
                    <a:ea typeface="MS PGothic" pitchFamily="34" charset="-128"/>
                    <a:cs typeface="+mn-cs"/>
                  </a:endParaRPr>
                </a:p>
              </p:txBody>
            </p:sp>
            <p:sp>
              <p:nvSpPr>
                <p:cNvPr id="111645" name="Freeform 59"/>
                <p:cNvSpPr>
                  <a:spLocks/>
                </p:cNvSpPr>
                <p:nvPr/>
              </p:nvSpPr>
              <p:spPr bwMode="auto">
                <a:xfrm>
                  <a:off x="2486" y="3607"/>
                  <a:ext cx="56" cy="19"/>
                </a:xfrm>
                <a:custGeom>
                  <a:avLst/>
                  <a:gdLst>
                    <a:gd name="T0" fmla="*/ 0 w 56"/>
                    <a:gd name="T1" fmla="*/ 0 h 19"/>
                    <a:gd name="T2" fmla="*/ 55 w 56"/>
                    <a:gd name="T3" fmla="*/ 0 h 19"/>
                    <a:gd name="T4" fmla="*/ 55 w 56"/>
                    <a:gd name="T5" fmla="*/ 18 h 19"/>
                    <a:gd name="T6" fmla="*/ 0 w 56"/>
                    <a:gd name="T7" fmla="*/ 18 h 19"/>
                    <a:gd name="T8" fmla="*/ 0 w 56"/>
                    <a:gd name="T9" fmla="*/ 0 h 19"/>
                    <a:gd name="T10" fmla="*/ 0 60000 65536"/>
                    <a:gd name="T11" fmla="*/ 0 60000 65536"/>
                    <a:gd name="T12" fmla="*/ 0 60000 65536"/>
                    <a:gd name="T13" fmla="*/ 0 60000 65536"/>
                    <a:gd name="T14" fmla="*/ 0 60000 65536"/>
                    <a:gd name="T15" fmla="*/ 0 w 56"/>
                    <a:gd name="T16" fmla="*/ 0 h 19"/>
                    <a:gd name="T17" fmla="*/ 56 w 56"/>
                    <a:gd name="T18" fmla="*/ 19 h 19"/>
                  </a:gdLst>
                  <a:ahLst/>
                  <a:cxnLst>
                    <a:cxn ang="T10">
                      <a:pos x="T0" y="T1"/>
                    </a:cxn>
                    <a:cxn ang="T11">
                      <a:pos x="T2" y="T3"/>
                    </a:cxn>
                    <a:cxn ang="T12">
                      <a:pos x="T4" y="T5"/>
                    </a:cxn>
                    <a:cxn ang="T13">
                      <a:pos x="T6" y="T7"/>
                    </a:cxn>
                    <a:cxn ang="T14">
                      <a:pos x="T8" y="T9"/>
                    </a:cxn>
                  </a:cxnLst>
                  <a:rect l="T15" t="T16" r="T17" b="T18"/>
                  <a:pathLst>
                    <a:path w="56" h="19">
                      <a:moveTo>
                        <a:pt x="0" y="0"/>
                      </a:moveTo>
                      <a:lnTo>
                        <a:pt x="55" y="0"/>
                      </a:lnTo>
                      <a:lnTo>
                        <a:pt x="55" y="18"/>
                      </a:lnTo>
                      <a:lnTo>
                        <a:pt x="0" y="18"/>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46" name="Freeform 60"/>
                <p:cNvSpPr>
                  <a:spLocks/>
                </p:cNvSpPr>
                <p:nvPr/>
              </p:nvSpPr>
              <p:spPr bwMode="auto">
                <a:xfrm>
                  <a:off x="2507" y="3539"/>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47" name="Freeform 61"/>
                <p:cNvSpPr>
                  <a:spLocks/>
                </p:cNvSpPr>
                <p:nvPr/>
              </p:nvSpPr>
              <p:spPr bwMode="auto">
                <a:xfrm>
                  <a:off x="2507" y="3553"/>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48" name="Freeform 62"/>
                <p:cNvSpPr>
                  <a:spLocks/>
                </p:cNvSpPr>
                <p:nvPr/>
              </p:nvSpPr>
              <p:spPr bwMode="auto">
                <a:xfrm>
                  <a:off x="2507" y="357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49" name="Freeform 63"/>
                <p:cNvSpPr>
                  <a:spLocks/>
                </p:cNvSpPr>
                <p:nvPr/>
              </p:nvSpPr>
              <p:spPr bwMode="auto">
                <a:xfrm>
                  <a:off x="2507" y="361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50" name="Freeform 64"/>
                <p:cNvSpPr>
                  <a:spLocks/>
                </p:cNvSpPr>
                <p:nvPr/>
              </p:nvSpPr>
              <p:spPr bwMode="auto">
                <a:xfrm>
                  <a:off x="2507" y="3587"/>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51" name="Freeform 65"/>
                <p:cNvSpPr>
                  <a:spLocks/>
                </p:cNvSpPr>
                <p:nvPr/>
              </p:nvSpPr>
              <p:spPr bwMode="auto">
                <a:xfrm>
                  <a:off x="2237" y="3593"/>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52" name="Freeform 66"/>
                <p:cNvSpPr>
                  <a:spLocks/>
                </p:cNvSpPr>
                <p:nvPr/>
              </p:nvSpPr>
              <p:spPr bwMode="auto">
                <a:xfrm>
                  <a:off x="2237"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53" name="Freeform 67"/>
                <p:cNvSpPr>
                  <a:spLocks/>
                </p:cNvSpPr>
                <p:nvPr/>
              </p:nvSpPr>
              <p:spPr bwMode="auto">
                <a:xfrm>
                  <a:off x="2237" y="3618"/>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54" name="Freeform 68"/>
                <p:cNvSpPr>
                  <a:spLocks/>
                </p:cNvSpPr>
                <p:nvPr/>
              </p:nvSpPr>
              <p:spPr bwMode="auto">
                <a:xfrm>
                  <a:off x="2265"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55" name="Freeform 69"/>
                <p:cNvSpPr>
                  <a:spLocks/>
                </p:cNvSpPr>
                <p:nvPr/>
              </p:nvSpPr>
              <p:spPr bwMode="auto">
                <a:xfrm>
                  <a:off x="2265"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56" name="Freeform 70"/>
                <p:cNvSpPr>
                  <a:spLocks/>
                </p:cNvSpPr>
                <p:nvPr/>
              </p:nvSpPr>
              <p:spPr bwMode="auto">
                <a:xfrm>
                  <a:off x="2265"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57" name="Freeform 71"/>
                <p:cNvSpPr>
                  <a:spLocks/>
                </p:cNvSpPr>
                <p:nvPr/>
              </p:nvSpPr>
              <p:spPr bwMode="auto">
                <a:xfrm>
                  <a:off x="2292" y="3594"/>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58" name="Freeform 72"/>
                <p:cNvSpPr>
                  <a:spLocks/>
                </p:cNvSpPr>
                <p:nvPr/>
              </p:nvSpPr>
              <p:spPr bwMode="auto">
                <a:xfrm>
                  <a:off x="2292" y="3606"/>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59" name="Freeform 73"/>
                <p:cNvSpPr>
                  <a:spLocks/>
                </p:cNvSpPr>
                <p:nvPr/>
              </p:nvSpPr>
              <p:spPr bwMode="auto">
                <a:xfrm>
                  <a:off x="2293"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60" name="Freeform 74"/>
                <p:cNvSpPr>
                  <a:spLocks/>
                </p:cNvSpPr>
                <p:nvPr/>
              </p:nvSpPr>
              <p:spPr bwMode="auto">
                <a:xfrm>
                  <a:off x="2320"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61" name="Freeform 75"/>
                <p:cNvSpPr>
                  <a:spLocks/>
                </p:cNvSpPr>
                <p:nvPr/>
              </p:nvSpPr>
              <p:spPr bwMode="auto">
                <a:xfrm>
                  <a:off x="2333"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62" name="Freeform 76"/>
                <p:cNvSpPr>
                  <a:spLocks/>
                </p:cNvSpPr>
                <p:nvPr/>
              </p:nvSpPr>
              <p:spPr bwMode="auto">
                <a:xfrm>
                  <a:off x="2333"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63" name="Freeform 77"/>
                <p:cNvSpPr>
                  <a:spLocks/>
                </p:cNvSpPr>
                <p:nvPr/>
              </p:nvSpPr>
              <p:spPr bwMode="auto">
                <a:xfrm>
                  <a:off x="236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64" name="Freeform 78"/>
                <p:cNvSpPr>
                  <a:spLocks/>
                </p:cNvSpPr>
                <p:nvPr/>
              </p:nvSpPr>
              <p:spPr bwMode="auto">
                <a:xfrm>
                  <a:off x="2404"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65" name="Freeform 79"/>
                <p:cNvSpPr>
                  <a:spLocks/>
                </p:cNvSpPr>
                <p:nvPr/>
              </p:nvSpPr>
              <p:spPr bwMode="auto">
                <a:xfrm>
                  <a:off x="2404"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66" name="Freeform 80"/>
                <p:cNvSpPr>
                  <a:spLocks/>
                </p:cNvSpPr>
                <p:nvPr/>
              </p:nvSpPr>
              <p:spPr bwMode="auto">
                <a:xfrm>
                  <a:off x="2404"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67" name="Freeform 81"/>
                <p:cNvSpPr>
                  <a:spLocks/>
                </p:cNvSpPr>
                <p:nvPr/>
              </p:nvSpPr>
              <p:spPr bwMode="auto">
                <a:xfrm>
                  <a:off x="243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68" name="Freeform 82"/>
                <p:cNvSpPr>
                  <a:spLocks/>
                </p:cNvSpPr>
                <p:nvPr/>
              </p:nvSpPr>
              <p:spPr bwMode="auto">
                <a:xfrm>
                  <a:off x="2431"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69" name="Freeform 83"/>
                <p:cNvSpPr>
                  <a:spLocks/>
                </p:cNvSpPr>
                <p:nvPr/>
              </p:nvSpPr>
              <p:spPr bwMode="auto">
                <a:xfrm>
                  <a:off x="2431"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70" name="Freeform 84"/>
                <p:cNvSpPr>
                  <a:spLocks/>
                </p:cNvSpPr>
                <p:nvPr/>
              </p:nvSpPr>
              <p:spPr bwMode="auto">
                <a:xfrm>
                  <a:off x="2205" y="3606"/>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71" name="Freeform 85"/>
                <p:cNvSpPr>
                  <a:spLocks/>
                </p:cNvSpPr>
                <p:nvPr/>
              </p:nvSpPr>
              <p:spPr bwMode="auto">
                <a:xfrm>
                  <a:off x="2211" y="3553"/>
                  <a:ext cx="17" cy="17"/>
                </a:xfrm>
                <a:custGeom>
                  <a:avLst/>
                  <a:gdLst>
                    <a:gd name="T0" fmla="*/ 8 w 17"/>
                    <a:gd name="T1" fmla="*/ 0 h 17"/>
                    <a:gd name="T2" fmla="*/ 9 w 17"/>
                    <a:gd name="T3" fmla="*/ 0 h 17"/>
                    <a:gd name="T4" fmla="*/ 11 w 17"/>
                    <a:gd name="T5" fmla="*/ 0 h 17"/>
                    <a:gd name="T6" fmla="*/ 12 w 17"/>
                    <a:gd name="T7" fmla="*/ 0 h 17"/>
                    <a:gd name="T8" fmla="*/ 12 w 17"/>
                    <a:gd name="T9" fmla="*/ 1 h 17"/>
                    <a:gd name="T10" fmla="*/ 13 w 17"/>
                    <a:gd name="T11" fmla="*/ 2 h 17"/>
                    <a:gd name="T12" fmla="*/ 14 w 17"/>
                    <a:gd name="T13" fmla="*/ 3 h 17"/>
                    <a:gd name="T14" fmla="*/ 14 w 17"/>
                    <a:gd name="T15" fmla="*/ 4 h 17"/>
                    <a:gd name="T16" fmla="*/ 15 w 17"/>
                    <a:gd name="T17" fmla="*/ 4 h 17"/>
                    <a:gd name="T18" fmla="*/ 16 w 17"/>
                    <a:gd name="T19" fmla="*/ 6 h 17"/>
                    <a:gd name="T20" fmla="*/ 16 w 17"/>
                    <a:gd name="T21" fmla="*/ 7 h 17"/>
                    <a:gd name="T22" fmla="*/ 16 w 17"/>
                    <a:gd name="T23" fmla="*/ 8 h 17"/>
                    <a:gd name="T24" fmla="*/ 16 w 17"/>
                    <a:gd name="T25" fmla="*/ 10 h 17"/>
                    <a:gd name="T26" fmla="*/ 15 w 17"/>
                    <a:gd name="T27" fmla="*/ 10 h 17"/>
                    <a:gd name="T28" fmla="*/ 15 w 17"/>
                    <a:gd name="T29" fmla="*/ 12 h 17"/>
                    <a:gd name="T30" fmla="*/ 14 w 17"/>
                    <a:gd name="T31" fmla="*/ 12 h 17"/>
                    <a:gd name="T32" fmla="*/ 13 w 17"/>
                    <a:gd name="T33" fmla="*/ 14 h 17"/>
                    <a:gd name="T34" fmla="*/ 12 w 17"/>
                    <a:gd name="T35" fmla="*/ 14 h 17"/>
                    <a:gd name="T36" fmla="*/ 11 w 17"/>
                    <a:gd name="T37" fmla="*/ 15 h 17"/>
                    <a:gd name="T38" fmla="*/ 10 w 17"/>
                    <a:gd name="T39" fmla="*/ 15 h 17"/>
                    <a:gd name="T40" fmla="*/ 9 w 17"/>
                    <a:gd name="T41" fmla="*/ 16 h 17"/>
                    <a:gd name="T42" fmla="*/ 8 w 17"/>
                    <a:gd name="T43" fmla="*/ 16 h 17"/>
                    <a:gd name="T44" fmla="*/ 6 w 17"/>
                    <a:gd name="T45" fmla="*/ 15 h 17"/>
                    <a:gd name="T46" fmla="*/ 5 w 17"/>
                    <a:gd name="T47" fmla="*/ 15 h 17"/>
                    <a:gd name="T48" fmla="*/ 4 w 17"/>
                    <a:gd name="T49" fmla="*/ 14 h 17"/>
                    <a:gd name="T50" fmla="*/ 3 w 17"/>
                    <a:gd name="T51" fmla="*/ 14 h 17"/>
                    <a:gd name="T52" fmla="*/ 2 w 17"/>
                    <a:gd name="T53" fmla="*/ 12 h 17"/>
                    <a:gd name="T54" fmla="*/ 1 w 17"/>
                    <a:gd name="T55" fmla="*/ 12 h 17"/>
                    <a:gd name="T56" fmla="*/ 1 w 17"/>
                    <a:gd name="T57" fmla="*/ 11 h 17"/>
                    <a:gd name="T58" fmla="*/ 0 w 17"/>
                    <a:gd name="T59" fmla="*/ 10 h 17"/>
                    <a:gd name="T60" fmla="*/ 0 w 17"/>
                    <a:gd name="T61" fmla="*/ 9 h 17"/>
                    <a:gd name="T62" fmla="*/ 0 w 17"/>
                    <a:gd name="T63" fmla="*/ 8 h 17"/>
                    <a:gd name="T64" fmla="*/ 0 w 17"/>
                    <a:gd name="T65" fmla="*/ 7 h 17"/>
                    <a:gd name="T66" fmla="*/ 0 w 17"/>
                    <a:gd name="T67" fmla="*/ 6 h 17"/>
                    <a:gd name="T68" fmla="*/ 0 w 17"/>
                    <a:gd name="T69" fmla="*/ 4 h 17"/>
                    <a:gd name="T70" fmla="*/ 1 w 17"/>
                    <a:gd name="T71" fmla="*/ 3 h 17"/>
                    <a:gd name="T72" fmla="*/ 2 w 17"/>
                    <a:gd name="T73" fmla="*/ 2 h 17"/>
                    <a:gd name="T74" fmla="*/ 3 w 17"/>
                    <a:gd name="T75" fmla="*/ 1 h 17"/>
                    <a:gd name="T76" fmla="*/ 4 w 17"/>
                    <a:gd name="T77" fmla="*/ 0 h 17"/>
                    <a:gd name="T78" fmla="*/ 5 w 17"/>
                    <a:gd name="T79" fmla="*/ 0 h 17"/>
                    <a:gd name="T80" fmla="*/ 6 w 17"/>
                    <a:gd name="T81" fmla="*/ 0 h 17"/>
                    <a:gd name="T82" fmla="*/ 7 w 17"/>
                    <a:gd name="T83" fmla="*/ 0 h 17"/>
                    <a:gd name="T84" fmla="*/ 8 w 17"/>
                    <a:gd name="T85" fmla="*/ 0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17"/>
                    <a:gd name="T131" fmla="*/ 17 w 17"/>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17">
                      <a:moveTo>
                        <a:pt x="8" y="0"/>
                      </a:moveTo>
                      <a:lnTo>
                        <a:pt x="8" y="0"/>
                      </a:lnTo>
                      <a:lnTo>
                        <a:pt x="9" y="0"/>
                      </a:lnTo>
                      <a:lnTo>
                        <a:pt x="10" y="0"/>
                      </a:lnTo>
                      <a:lnTo>
                        <a:pt x="11" y="0"/>
                      </a:lnTo>
                      <a:lnTo>
                        <a:pt x="12" y="0"/>
                      </a:lnTo>
                      <a:lnTo>
                        <a:pt x="12" y="1"/>
                      </a:lnTo>
                      <a:lnTo>
                        <a:pt x="13" y="2"/>
                      </a:lnTo>
                      <a:lnTo>
                        <a:pt x="14" y="2"/>
                      </a:lnTo>
                      <a:lnTo>
                        <a:pt x="14" y="3"/>
                      </a:lnTo>
                      <a:lnTo>
                        <a:pt x="14" y="4"/>
                      </a:lnTo>
                      <a:lnTo>
                        <a:pt x="15" y="4"/>
                      </a:lnTo>
                      <a:lnTo>
                        <a:pt x="16"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5"/>
                      </a:lnTo>
                      <a:lnTo>
                        <a:pt x="9" y="15"/>
                      </a:lnTo>
                      <a:lnTo>
                        <a:pt x="9" y="16"/>
                      </a:lnTo>
                      <a:lnTo>
                        <a:pt x="8" y="16"/>
                      </a:lnTo>
                      <a:lnTo>
                        <a:pt x="7" y="16"/>
                      </a:lnTo>
                      <a:lnTo>
                        <a:pt x="6" y="15"/>
                      </a:lnTo>
                      <a:lnTo>
                        <a:pt x="5" y="15"/>
                      </a:lnTo>
                      <a:lnTo>
                        <a:pt x="4" y="15"/>
                      </a:lnTo>
                      <a:lnTo>
                        <a:pt x="4" y="14"/>
                      </a:lnTo>
                      <a:lnTo>
                        <a:pt x="3" y="14"/>
                      </a:lnTo>
                      <a:lnTo>
                        <a:pt x="2" y="13"/>
                      </a:lnTo>
                      <a:lnTo>
                        <a:pt x="2" y="12"/>
                      </a:lnTo>
                      <a:lnTo>
                        <a:pt x="1" y="12"/>
                      </a:lnTo>
                      <a:lnTo>
                        <a:pt x="1" y="11"/>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72" name="Freeform 86"/>
                <p:cNvSpPr>
                  <a:spLocks/>
                </p:cNvSpPr>
                <p:nvPr/>
              </p:nvSpPr>
              <p:spPr bwMode="auto">
                <a:xfrm>
                  <a:off x="2211" y="3570"/>
                  <a:ext cx="17" cy="17"/>
                </a:xfrm>
                <a:custGeom>
                  <a:avLst/>
                  <a:gdLst>
                    <a:gd name="T0" fmla="*/ 8 w 17"/>
                    <a:gd name="T1" fmla="*/ 0 h 17"/>
                    <a:gd name="T2" fmla="*/ 9 w 17"/>
                    <a:gd name="T3" fmla="*/ 0 h 17"/>
                    <a:gd name="T4" fmla="*/ 11 w 17"/>
                    <a:gd name="T5" fmla="*/ 0 h 17"/>
                    <a:gd name="T6" fmla="*/ 11 w 17"/>
                    <a:gd name="T7" fmla="*/ 1 h 17"/>
                    <a:gd name="T8" fmla="*/ 12 w 17"/>
                    <a:gd name="T9" fmla="*/ 1 h 17"/>
                    <a:gd name="T10" fmla="*/ 13 w 17"/>
                    <a:gd name="T11" fmla="*/ 2 h 17"/>
                    <a:gd name="T12" fmla="*/ 14 w 17"/>
                    <a:gd name="T13" fmla="*/ 3 h 17"/>
                    <a:gd name="T14" fmla="*/ 15 w 17"/>
                    <a:gd name="T15" fmla="*/ 4 h 17"/>
                    <a:gd name="T16" fmla="*/ 15 w 17"/>
                    <a:gd name="T17" fmla="*/ 5 h 17"/>
                    <a:gd name="T18" fmla="*/ 16 w 17"/>
                    <a:gd name="T19" fmla="*/ 6 h 17"/>
                    <a:gd name="T20" fmla="*/ 16 w 17"/>
                    <a:gd name="T21" fmla="*/ 8 h 17"/>
                    <a:gd name="T22" fmla="*/ 16 w 17"/>
                    <a:gd name="T23" fmla="*/ 9 h 17"/>
                    <a:gd name="T24" fmla="*/ 15 w 17"/>
                    <a:gd name="T25" fmla="*/ 10 h 17"/>
                    <a:gd name="T26" fmla="*/ 15 w 17"/>
                    <a:gd name="T27" fmla="*/ 12 h 17"/>
                    <a:gd name="T28" fmla="*/ 14 w 17"/>
                    <a:gd name="T29" fmla="*/ 12 h 17"/>
                    <a:gd name="T30" fmla="*/ 13 w 17"/>
                    <a:gd name="T31" fmla="*/ 14 h 17"/>
                    <a:gd name="T32" fmla="*/ 12 w 17"/>
                    <a:gd name="T33" fmla="*/ 14 h 17"/>
                    <a:gd name="T34" fmla="*/ 11 w 17"/>
                    <a:gd name="T35" fmla="*/ 15 h 17"/>
                    <a:gd name="T36" fmla="*/ 9 w 17"/>
                    <a:gd name="T37" fmla="*/ 16 h 17"/>
                    <a:gd name="T38" fmla="*/ 8 w 17"/>
                    <a:gd name="T39" fmla="*/ 16 h 17"/>
                    <a:gd name="T40" fmla="*/ 7 w 17"/>
                    <a:gd name="T41" fmla="*/ 16 h 17"/>
                    <a:gd name="T42" fmla="*/ 6 w 17"/>
                    <a:gd name="T43" fmla="*/ 16 h 17"/>
                    <a:gd name="T44" fmla="*/ 4 w 17"/>
                    <a:gd name="T45" fmla="*/ 15 h 17"/>
                    <a:gd name="T46" fmla="*/ 3 w 17"/>
                    <a:gd name="T47" fmla="*/ 14 h 17"/>
                    <a:gd name="T48" fmla="*/ 2 w 17"/>
                    <a:gd name="T49" fmla="*/ 14 h 17"/>
                    <a:gd name="T50" fmla="*/ 1 w 17"/>
                    <a:gd name="T51" fmla="*/ 12 h 17"/>
                    <a:gd name="T52" fmla="*/ 0 w 17"/>
                    <a:gd name="T53" fmla="*/ 12 h 17"/>
                    <a:gd name="T54" fmla="*/ 0 w 17"/>
                    <a:gd name="T55" fmla="*/ 10 h 17"/>
                    <a:gd name="T56" fmla="*/ 0 w 17"/>
                    <a:gd name="T57" fmla="*/ 10 h 17"/>
                    <a:gd name="T58" fmla="*/ 0 w 17"/>
                    <a:gd name="T59" fmla="*/ 8 h 17"/>
                    <a:gd name="T60" fmla="*/ 0 w 17"/>
                    <a:gd name="T61" fmla="*/ 7 h 17"/>
                    <a:gd name="T62" fmla="*/ 0 w 17"/>
                    <a:gd name="T63" fmla="*/ 6 h 17"/>
                    <a:gd name="T64" fmla="*/ 0 w 17"/>
                    <a:gd name="T65" fmla="*/ 4 h 17"/>
                    <a:gd name="T66" fmla="*/ 1 w 17"/>
                    <a:gd name="T67" fmla="*/ 4 h 17"/>
                    <a:gd name="T68" fmla="*/ 2 w 17"/>
                    <a:gd name="T69" fmla="*/ 2 h 17"/>
                    <a:gd name="T70" fmla="*/ 3 w 17"/>
                    <a:gd name="T71" fmla="*/ 2 h 17"/>
                    <a:gd name="T72" fmla="*/ 3 w 17"/>
                    <a:gd name="T73" fmla="*/ 1 h 17"/>
                    <a:gd name="T74" fmla="*/ 4 w 17"/>
                    <a:gd name="T75" fmla="*/ 0 h 17"/>
                    <a:gd name="T76" fmla="*/ 5 w 17"/>
                    <a:gd name="T77" fmla="*/ 0 h 17"/>
                    <a:gd name="T78" fmla="*/ 6 w 17"/>
                    <a:gd name="T79" fmla="*/ 0 h 17"/>
                    <a:gd name="T80" fmla="*/ 8 w 17"/>
                    <a:gd name="T81" fmla="*/ 0 h 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
                    <a:gd name="T124" fmla="*/ 0 h 17"/>
                    <a:gd name="T125" fmla="*/ 17 w 17"/>
                    <a:gd name="T126" fmla="*/ 17 h 1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 h="17">
                      <a:moveTo>
                        <a:pt x="8" y="0"/>
                      </a:moveTo>
                      <a:lnTo>
                        <a:pt x="8" y="0"/>
                      </a:lnTo>
                      <a:lnTo>
                        <a:pt x="9" y="0"/>
                      </a:lnTo>
                      <a:lnTo>
                        <a:pt x="10" y="0"/>
                      </a:lnTo>
                      <a:lnTo>
                        <a:pt x="11" y="0"/>
                      </a:lnTo>
                      <a:lnTo>
                        <a:pt x="11" y="1"/>
                      </a:lnTo>
                      <a:lnTo>
                        <a:pt x="12" y="1"/>
                      </a:lnTo>
                      <a:lnTo>
                        <a:pt x="12" y="2"/>
                      </a:lnTo>
                      <a:lnTo>
                        <a:pt x="13" y="2"/>
                      </a:lnTo>
                      <a:lnTo>
                        <a:pt x="14" y="3"/>
                      </a:lnTo>
                      <a:lnTo>
                        <a:pt x="14" y="4"/>
                      </a:lnTo>
                      <a:lnTo>
                        <a:pt x="15" y="4"/>
                      </a:lnTo>
                      <a:lnTo>
                        <a:pt x="15"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6"/>
                      </a:lnTo>
                      <a:lnTo>
                        <a:pt x="9" y="16"/>
                      </a:lnTo>
                      <a:lnTo>
                        <a:pt x="8" y="16"/>
                      </a:lnTo>
                      <a:lnTo>
                        <a:pt x="7" y="16"/>
                      </a:lnTo>
                      <a:lnTo>
                        <a:pt x="6" y="16"/>
                      </a:lnTo>
                      <a:lnTo>
                        <a:pt x="5" y="16"/>
                      </a:lnTo>
                      <a:lnTo>
                        <a:pt x="4" y="15"/>
                      </a:lnTo>
                      <a:lnTo>
                        <a:pt x="3" y="14"/>
                      </a:lnTo>
                      <a:lnTo>
                        <a:pt x="2" y="14"/>
                      </a:lnTo>
                      <a:lnTo>
                        <a:pt x="2" y="13"/>
                      </a:lnTo>
                      <a:lnTo>
                        <a:pt x="1" y="12"/>
                      </a:lnTo>
                      <a:lnTo>
                        <a:pt x="0" y="12"/>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73" name="Freeform 87"/>
                <p:cNvSpPr>
                  <a:spLocks/>
                </p:cNvSpPr>
                <p:nvPr/>
              </p:nvSpPr>
              <p:spPr bwMode="auto">
                <a:xfrm>
                  <a:off x="2236" y="3538"/>
                  <a:ext cx="17" cy="17"/>
                </a:xfrm>
                <a:custGeom>
                  <a:avLst/>
                  <a:gdLst>
                    <a:gd name="T0" fmla="*/ 0 w 17"/>
                    <a:gd name="T1" fmla="*/ 0 h 17"/>
                    <a:gd name="T2" fmla="*/ 16 w 17"/>
                    <a:gd name="T3" fmla="*/ 0 h 17"/>
                    <a:gd name="T4" fmla="*/ 16 w 17"/>
                    <a:gd name="T5" fmla="*/ 16 h 17"/>
                    <a:gd name="T6" fmla="*/ 0 w 17"/>
                    <a:gd name="T7" fmla="*/ 16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FAFD00"/>
                </a:solidFill>
                <a:ln w="12700" cap="rnd">
                  <a:solidFill>
                    <a:srgbClr val="5F5F5F"/>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1674" name="Line 88"/>
                <p:cNvSpPr>
                  <a:spLocks noChangeShapeType="1"/>
                </p:cNvSpPr>
                <p:nvPr/>
              </p:nvSpPr>
              <p:spPr bwMode="auto">
                <a:xfrm flipV="1">
                  <a:off x="2555" y="3516"/>
                  <a:ext cx="19"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11675" name="Line 89"/>
                <p:cNvSpPr>
                  <a:spLocks noChangeShapeType="1"/>
                </p:cNvSpPr>
                <p:nvPr/>
              </p:nvSpPr>
              <p:spPr bwMode="auto">
                <a:xfrm flipV="1">
                  <a:off x="2187" y="3516"/>
                  <a:ext cx="19"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11676" name="Line 90"/>
                <p:cNvSpPr>
                  <a:spLocks noChangeShapeType="1"/>
                </p:cNvSpPr>
                <p:nvPr/>
              </p:nvSpPr>
              <p:spPr bwMode="auto">
                <a:xfrm flipV="1">
                  <a:off x="2555" y="3626"/>
                  <a:ext cx="19"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11677" name="AutoShape 91"/>
                <p:cNvSpPr>
                  <a:spLocks noChangeArrowheads="1"/>
                </p:cNvSpPr>
                <p:nvPr/>
              </p:nvSpPr>
              <p:spPr bwMode="auto">
                <a:xfrm>
                  <a:off x="2225" y="3434"/>
                  <a:ext cx="450" cy="79"/>
                </a:xfrm>
                <a:prstGeom prst="parallelogram">
                  <a:avLst>
                    <a:gd name="adj" fmla="val 142379"/>
                  </a:avLst>
                </a:prstGeom>
                <a:solidFill>
                  <a:srgbClr val="EAEC5E"/>
                </a:solidFill>
                <a:ln w="12700">
                  <a:solidFill>
                    <a:srgbClr val="5F5F5F"/>
                  </a:solidFill>
                  <a:miter lim="800000"/>
                  <a:headEnd/>
                  <a:tailEnd/>
                </a:ln>
              </p:spPr>
              <p:txBody>
                <a:bodyPr wrap="none" anchor="ctr"/>
                <a:lstStyle/>
                <a:p>
                  <a:endParaRPr lang="en-US">
                    <a:solidFill>
                      <a:prstClr val="black"/>
                    </a:solidFill>
                    <a:latin typeface="Arial" pitchFamily="34" charset="0"/>
                    <a:ea typeface="MS PGothic" pitchFamily="34" charset="-128"/>
                    <a:cs typeface="+mn-cs"/>
                  </a:endParaRPr>
                </a:p>
              </p:txBody>
            </p:sp>
            <p:sp>
              <p:nvSpPr>
                <p:cNvPr id="111678" name="Freeform 92"/>
                <p:cNvSpPr>
                  <a:spLocks/>
                </p:cNvSpPr>
                <p:nvPr/>
              </p:nvSpPr>
              <p:spPr bwMode="auto">
                <a:xfrm>
                  <a:off x="2557" y="3433"/>
                  <a:ext cx="126" cy="195"/>
                </a:xfrm>
                <a:custGeom>
                  <a:avLst/>
                  <a:gdLst>
                    <a:gd name="T0" fmla="*/ 0 w 126"/>
                    <a:gd name="T1" fmla="*/ 194 h 195"/>
                    <a:gd name="T2" fmla="*/ 125 w 126"/>
                    <a:gd name="T3" fmla="*/ 86 h 195"/>
                    <a:gd name="T4" fmla="*/ 121 w 126"/>
                    <a:gd name="T5" fmla="*/ 0 h 195"/>
                    <a:gd name="T6" fmla="*/ 6 w 126"/>
                    <a:gd name="T7" fmla="*/ 92 h 195"/>
                    <a:gd name="T8" fmla="*/ 0 60000 65536"/>
                    <a:gd name="T9" fmla="*/ 0 60000 65536"/>
                    <a:gd name="T10" fmla="*/ 0 60000 65536"/>
                    <a:gd name="T11" fmla="*/ 0 60000 65536"/>
                    <a:gd name="T12" fmla="*/ 0 w 126"/>
                    <a:gd name="T13" fmla="*/ 0 h 195"/>
                    <a:gd name="T14" fmla="*/ 126 w 126"/>
                    <a:gd name="T15" fmla="*/ 195 h 195"/>
                  </a:gdLst>
                  <a:ahLst/>
                  <a:cxnLst>
                    <a:cxn ang="T8">
                      <a:pos x="T0" y="T1"/>
                    </a:cxn>
                    <a:cxn ang="T9">
                      <a:pos x="T2" y="T3"/>
                    </a:cxn>
                    <a:cxn ang="T10">
                      <a:pos x="T4" y="T5"/>
                    </a:cxn>
                    <a:cxn ang="T11">
                      <a:pos x="T6" y="T7"/>
                    </a:cxn>
                  </a:cxnLst>
                  <a:rect l="T12" t="T13" r="T14" b="T15"/>
                  <a:pathLst>
                    <a:path w="126" h="195">
                      <a:moveTo>
                        <a:pt x="0" y="194"/>
                      </a:moveTo>
                      <a:lnTo>
                        <a:pt x="125" y="86"/>
                      </a:lnTo>
                      <a:lnTo>
                        <a:pt x="121" y="0"/>
                      </a:lnTo>
                      <a:lnTo>
                        <a:pt x="6" y="92"/>
                      </a:lnTo>
                    </a:path>
                  </a:pathLst>
                </a:custGeom>
                <a:solidFill>
                  <a:srgbClr val="FAFD00"/>
                </a:solidFill>
                <a:ln w="12700" cap="rnd">
                  <a:solidFill>
                    <a:srgbClr val="5F5F5F"/>
                  </a:solidFill>
                  <a:round/>
                  <a:headEnd type="none" w="sm" len="sm"/>
                  <a:tailEnd type="none" w="sm" len="sm"/>
                </a:ln>
              </p:spPr>
              <p:txBody>
                <a:bodyPr/>
                <a:lstStyle/>
                <a:p>
                  <a:endParaRPr lang="en-US">
                    <a:solidFill>
                      <a:prstClr val="black"/>
                    </a:solidFill>
                    <a:latin typeface="Arial" pitchFamily="34" charset="0"/>
                    <a:ea typeface="MS PGothic" pitchFamily="34" charset="-128"/>
                    <a:cs typeface="+mn-cs"/>
                  </a:endParaRPr>
                </a:p>
              </p:txBody>
            </p:sp>
            <p:sp>
              <p:nvSpPr>
                <p:cNvPr id="111679" name="Line 93"/>
                <p:cNvSpPr>
                  <a:spLocks noChangeShapeType="1"/>
                </p:cNvSpPr>
                <p:nvPr/>
              </p:nvSpPr>
              <p:spPr bwMode="auto">
                <a:xfrm>
                  <a:off x="2564" y="3525"/>
                  <a:ext cx="0" cy="9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grpSp>
          <p:sp>
            <p:nvSpPr>
              <p:cNvPr id="111638" name="Freeform 94"/>
              <p:cNvSpPr>
                <a:spLocks/>
              </p:cNvSpPr>
              <p:nvPr/>
            </p:nvSpPr>
            <p:spPr bwMode="auto">
              <a:xfrm>
                <a:off x="2678" y="2887"/>
                <a:ext cx="437" cy="583"/>
              </a:xfrm>
              <a:custGeom>
                <a:avLst/>
                <a:gdLst>
                  <a:gd name="T0" fmla="*/ 436 w 437"/>
                  <a:gd name="T1" fmla="*/ 0 h 583"/>
                  <a:gd name="T2" fmla="*/ 318 w 437"/>
                  <a:gd name="T3" fmla="*/ 91 h 583"/>
                  <a:gd name="T4" fmla="*/ 263 w 437"/>
                  <a:gd name="T5" fmla="*/ 209 h 583"/>
                  <a:gd name="T6" fmla="*/ 254 w 437"/>
                  <a:gd name="T7" fmla="*/ 309 h 583"/>
                  <a:gd name="T8" fmla="*/ 254 w 437"/>
                  <a:gd name="T9" fmla="*/ 400 h 583"/>
                  <a:gd name="T10" fmla="*/ 236 w 437"/>
                  <a:gd name="T11" fmla="*/ 482 h 583"/>
                  <a:gd name="T12" fmla="*/ 181 w 437"/>
                  <a:gd name="T13" fmla="*/ 518 h 583"/>
                  <a:gd name="T14" fmla="*/ 109 w 437"/>
                  <a:gd name="T15" fmla="*/ 536 h 583"/>
                  <a:gd name="T16" fmla="*/ 27 w 437"/>
                  <a:gd name="T17" fmla="*/ 573 h 583"/>
                  <a:gd name="T18" fmla="*/ 0 w 437"/>
                  <a:gd name="T19" fmla="*/ 582 h 5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7"/>
                  <a:gd name="T31" fmla="*/ 0 h 583"/>
                  <a:gd name="T32" fmla="*/ 437 w 437"/>
                  <a:gd name="T33" fmla="*/ 583 h 5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7" h="583">
                    <a:moveTo>
                      <a:pt x="436" y="0"/>
                    </a:moveTo>
                    <a:lnTo>
                      <a:pt x="318" y="91"/>
                    </a:lnTo>
                    <a:lnTo>
                      <a:pt x="263" y="209"/>
                    </a:lnTo>
                    <a:lnTo>
                      <a:pt x="254" y="309"/>
                    </a:lnTo>
                    <a:lnTo>
                      <a:pt x="254" y="400"/>
                    </a:lnTo>
                    <a:lnTo>
                      <a:pt x="236" y="482"/>
                    </a:lnTo>
                    <a:lnTo>
                      <a:pt x="181" y="518"/>
                    </a:lnTo>
                    <a:lnTo>
                      <a:pt x="109" y="536"/>
                    </a:lnTo>
                    <a:lnTo>
                      <a:pt x="27" y="573"/>
                    </a:lnTo>
                    <a:lnTo>
                      <a:pt x="0" y="582"/>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a typeface="MS PGothic" pitchFamily="34" charset="-128"/>
                  <a:cs typeface="+mn-cs"/>
                </a:endParaRPr>
              </a:p>
            </p:txBody>
          </p:sp>
        </p:grpSp>
      </p:grpSp>
      <p:pic>
        <p:nvPicPr>
          <p:cNvPr id="111621" name="Picture 95" descr="hand_G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2413" y="3905250"/>
            <a:ext cx="19081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75008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descr="UNV-PPT-Title-GPS.jpg"/>
          <p:cNvPicPr>
            <a:picLocks noChangeAspect="1"/>
          </p:cNvPicPr>
          <p:nvPr/>
        </p:nvPicPr>
        <p:blipFill>
          <a:blip r:embed="rId3">
            <a:extLst>
              <a:ext uri="{28A0092B-C50C-407E-A947-70E740481C1C}">
                <a14:useLocalDpi xmlns:a14="http://schemas.microsoft.com/office/drawing/2010/main" val="0"/>
              </a:ext>
            </a:extLst>
          </a:blip>
          <a:srcRect b="81905"/>
          <a:stretch>
            <a:fillRect/>
          </a:stretch>
        </p:blipFill>
        <p:spPr bwMode="auto">
          <a:xfrm>
            <a:off x="0" y="0"/>
            <a:ext cx="91440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2"/>
          <p:cNvSpPr>
            <a:spLocks noGrp="1" noChangeArrowheads="1"/>
          </p:cNvSpPr>
          <p:nvPr>
            <p:ph type="title"/>
          </p:nvPr>
        </p:nvSpPr>
        <p:spPr>
          <a:xfrm>
            <a:off x="3309938" y="60325"/>
            <a:ext cx="5834062" cy="1155700"/>
          </a:xfrm>
        </p:spPr>
        <p:txBody>
          <a:bodyPr/>
          <a:lstStyle/>
          <a:p>
            <a:r>
              <a:rPr lang="en-US" smtClean="0"/>
              <a:t>Anatomy of a High-precision  Permanent GPS Station</a:t>
            </a:r>
          </a:p>
        </p:txBody>
      </p:sp>
      <p:sp>
        <p:nvSpPr>
          <p:cNvPr id="10957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4C2CCFE-B4D8-4058-9CA5-985A39B831B2}" type="slidenum">
              <a:rPr lang="en-US" sz="900">
                <a:solidFill>
                  <a:srgbClr val="898989"/>
                </a:solidFill>
              </a:rPr>
              <a:pPr eaLnBrk="1" hangingPunct="1"/>
              <a:t>14</a:t>
            </a:fld>
            <a:endParaRPr lang="en-US" sz="900">
              <a:solidFill>
                <a:srgbClr val="898989"/>
              </a:solidFill>
            </a:endParaRPr>
          </a:p>
        </p:txBody>
      </p:sp>
      <p:pic>
        <p:nvPicPr>
          <p:cNvPr id="109573" name="Picture 3"/>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0" y="1350963"/>
            <a:ext cx="4471988" cy="4664075"/>
          </a:xfrm>
        </p:spPr>
      </p:pic>
      <p:sp>
        <p:nvSpPr>
          <p:cNvPr id="109574" name="Rectangle 4"/>
          <p:cNvSpPr>
            <a:spLocks noGrp="1" noChangeArrowheads="1"/>
          </p:cNvSpPr>
          <p:nvPr>
            <p:ph type="body" sz="half" idx="4294967295"/>
          </p:nvPr>
        </p:nvSpPr>
        <p:spPr>
          <a:xfrm>
            <a:off x="4908550" y="1295400"/>
            <a:ext cx="4235450" cy="5343525"/>
          </a:xfrm>
        </p:spPr>
        <p:txBody>
          <a:bodyPr/>
          <a:lstStyle/>
          <a:p>
            <a:pPr eaLnBrk="1" hangingPunct="1">
              <a:lnSpc>
                <a:spcPct val="80000"/>
              </a:lnSpc>
              <a:buFontTx/>
              <a:buNone/>
            </a:pPr>
            <a:r>
              <a:rPr lang="en-US" sz="2200" dirty="0" smtClean="0">
                <a:latin typeface="Calibri" pitchFamily="34" charset="0"/>
              </a:rPr>
              <a:t>GPS antenna inside of dome</a:t>
            </a:r>
          </a:p>
          <a:p>
            <a:pPr eaLnBrk="1" hangingPunct="1">
              <a:lnSpc>
                <a:spcPct val="80000"/>
              </a:lnSpc>
              <a:buFontTx/>
              <a:buNone/>
            </a:pPr>
            <a:endParaRPr lang="en-US" sz="2200" dirty="0" smtClean="0">
              <a:latin typeface="Calibri" pitchFamily="34" charset="0"/>
            </a:endParaRPr>
          </a:p>
          <a:p>
            <a:pPr eaLnBrk="1" hangingPunct="1">
              <a:lnSpc>
                <a:spcPct val="80000"/>
              </a:lnSpc>
              <a:buFontTx/>
              <a:buNone/>
            </a:pPr>
            <a:r>
              <a:rPr lang="en-US" sz="2200" dirty="0" smtClean="0">
                <a:latin typeface="Calibri" pitchFamily="34" charset="0"/>
              </a:rPr>
              <a:t>Monument solidly attached into the ground with braces. </a:t>
            </a:r>
          </a:p>
          <a:p>
            <a:pPr eaLnBrk="1" hangingPunct="1">
              <a:lnSpc>
                <a:spcPct val="80000"/>
              </a:lnSpc>
              <a:buFontTx/>
              <a:buNone/>
            </a:pPr>
            <a:endParaRPr lang="en-US" sz="2200" b="1" dirty="0" smtClean="0">
              <a:latin typeface="Calibri" pitchFamily="34" charset="0"/>
            </a:endParaRPr>
          </a:p>
          <a:p>
            <a:pPr eaLnBrk="1" hangingPunct="1">
              <a:lnSpc>
                <a:spcPct val="80000"/>
              </a:lnSpc>
              <a:buFontTx/>
              <a:buNone/>
            </a:pPr>
            <a:r>
              <a:rPr lang="en-US" sz="2200" b="1" dirty="0" smtClean="0">
                <a:latin typeface="Calibri" pitchFamily="34" charset="0"/>
              </a:rPr>
              <a:t>If the ground moves, the station moves</a:t>
            </a:r>
            <a:r>
              <a:rPr lang="en-US" sz="2200" dirty="0" smtClean="0">
                <a:latin typeface="Calibri" pitchFamily="34" charset="0"/>
              </a:rPr>
              <a:t>.</a:t>
            </a:r>
          </a:p>
          <a:p>
            <a:pPr eaLnBrk="1" hangingPunct="1">
              <a:lnSpc>
                <a:spcPct val="80000"/>
              </a:lnSpc>
              <a:buFontTx/>
              <a:buNone/>
            </a:pPr>
            <a:endParaRPr lang="en-US" sz="2200" dirty="0" smtClean="0">
              <a:latin typeface="Calibri" pitchFamily="34" charset="0"/>
            </a:endParaRPr>
          </a:p>
          <a:p>
            <a:pPr eaLnBrk="1" hangingPunct="1">
              <a:lnSpc>
                <a:spcPct val="80000"/>
              </a:lnSpc>
              <a:buFontTx/>
              <a:buNone/>
            </a:pPr>
            <a:r>
              <a:rPr lang="en-US" sz="2200" dirty="0" smtClean="0">
                <a:latin typeface="Calibri" pitchFamily="34" charset="0"/>
              </a:rPr>
              <a:t>Solar panel for power</a:t>
            </a:r>
          </a:p>
          <a:p>
            <a:pPr eaLnBrk="1" hangingPunct="1">
              <a:lnSpc>
                <a:spcPct val="80000"/>
              </a:lnSpc>
              <a:buFontTx/>
              <a:buNone/>
            </a:pPr>
            <a:endParaRPr lang="en-US" sz="2100" dirty="0" smtClean="0">
              <a:latin typeface="Calibri" pitchFamily="34" charset="0"/>
            </a:endParaRPr>
          </a:p>
          <a:p>
            <a:pPr eaLnBrk="1" hangingPunct="1">
              <a:lnSpc>
                <a:spcPct val="80000"/>
              </a:lnSpc>
              <a:buFontTx/>
              <a:buNone/>
            </a:pPr>
            <a:r>
              <a:rPr lang="en-US" sz="2200" dirty="0" smtClean="0">
                <a:latin typeface="Calibri" pitchFamily="34" charset="0"/>
              </a:rPr>
              <a:t>Equipment enclosure</a:t>
            </a:r>
            <a:r>
              <a:rPr lang="en-US" sz="2100" dirty="0" smtClean="0">
                <a:latin typeface="Calibri" pitchFamily="34" charset="0"/>
              </a:rPr>
              <a:t> </a:t>
            </a:r>
          </a:p>
          <a:p>
            <a:pPr eaLnBrk="1" hangingPunct="1">
              <a:lnSpc>
                <a:spcPct val="80000"/>
              </a:lnSpc>
            </a:pPr>
            <a:r>
              <a:rPr lang="en-US" sz="2100" dirty="0" smtClean="0">
                <a:latin typeface="Calibri" pitchFamily="34" charset="0"/>
              </a:rPr>
              <a:t>GPS receiver</a:t>
            </a:r>
          </a:p>
          <a:p>
            <a:pPr eaLnBrk="1" hangingPunct="1">
              <a:lnSpc>
                <a:spcPct val="80000"/>
              </a:lnSpc>
            </a:pPr>
            <a:r>
              <a:rPr lang="en-US" sz="2100" dirty="0" smtClean="0">
                <a:latin typeface="Calibri" pitchFamily="34" charset="0"/>
              </a:rPr>
              <a:t>Power/batteries</a:t>
            </a:r>
          </a:p>
          <a:p>
            <a:pPr eaLnBrk="1" hangingPunct="1">
              <a:lnSpc>
                <a:spcPct val="80000"/>
              </a:lnSpc>
            </a:pPr>
            <a:r>
              <a:rPr lang="en-US" sz="2100" dirty="0" smtClean="0">
                <a:latin typeface="Calibri" pitchFamily="34" charset="0"/>
              </a:rPr>
              <a:t>Communications/ radio/ modem</a:t>
            </a:r>
          </a:p>
          <a:p>
            <a:pPr eaLnBrk="1" hangingPunct="1">
              <a:lnSpc>
                <a:spcPct val="80000"/>
              </a:lnSpc>
            </a:pPr>
            <a:r>
              <a:rPr lang="en-US" sz="2100" dirty="0" smtClean="0">
                <a:latin typeface="Calibri" pitchFamily="34" charset="0"/>
              </a:rPr>
              <a:t>Data storage/ memory</a:t>
            </a:r>
          </a:p>
        </p:txBody>
      </p:sp>
      <p:sp>
        <p:nvSpPr>
          <p:cNvPr id="109575" name="Line 5"/>
          <p:cNvSpPr>
            <a:spLocks noChangeShapeType="1"/>
          </p:cNvSpPr>
          <p:nvPr/>
        </p:nvSpPr>
        <p:spPr bwMode="auto">
          <a:xfrm flipH="1">
            <a:off x="1454725" y="1475509"/>
            <a:ext cx="3501738" cy="1716160"/>
          </a:xfrm>
          <a:prstGeom prst="line">
            <a:avLst/>
          </a:prstGeom>
          <a:noFill/>
          <a:ln w="381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09576" name="Line 6"/>
          <p:cNvSpPr>
            <a:spLocks noChangeShapeType="1"/>
          </p:cNvSpPr>
          <p:nvPr/>
        </p:nvSpPr>
        <p:spPr bwMode="auto">
          <a:xfrm flipH="1">
            <a:off x="519544" y="4127500"/>
            <a:ext cx="613064" cy="2262909"/>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09577" name="Line 7"/>
          <p:cNvSpPr>
            <a:spLocks noChangeShapeType="1"/>
          </p:cNvSpPr>
          <p:nvPr/>
        </p:nvSpPr>
        <p:spPr bwMode="auto">
          <a:xfrm>
            <a:off x="1631084" y="4144385"/>
            <a:ext cx="1038225" cy="2351087"/>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09578" name="Line 8"/>
          <p:cNvSpPr>
            <a:spLocks noChangeShapeType="1"/>
          </p:cNvSpPr>
          <p:nvPr/>
        </p:nvSpPr>
        <p:spPr bwMode="auto">
          <a:xfrm flipH="1">
            <a:off x="1230601" y="4111264"/>
            <a:ext cx="101600" cy="2570162"/>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2" name="Line 5"/>
          <p:cNvSpPr>
            <a:spLocks noChangeShapeType="1"/>
          </p:cNvSpPr>
          <p:nvPr/>
        </p:nvSpPr>
        <p:spPr bwMode="auto">
          <a:xfrm flipH="1">
            <a:off x="1454725" y="2116282"/>
            <a:ext cx="3501738" cy="1716160"/>
          </a:xfrm>
          <a:prstGeom prst="line">
            <a:avLst/>
          </a:prstGeom>
          <a:noFill/>
          <a:ln w="381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3" name="Line 5"/>
          <p:cNvSpPr>
            <a:spLocks noChangeShapeType="1"/>
          </p:cNvSpPr>
          <p:nvPr/>
        </p:nvSpPr>
        <p:spPr bwMode="auto">
          <a:xfrm flipH="1">
            <a:off x="3699163" y="3997036"/>
            <a:ext cx="1257299" cy="0"/>
          </a:xfrm>
          <a:prstGeom prst="line">
            <a:avLst/>
          </a:prstGeom>
          <a:noFill/>
          <a:ln w="381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4" name="Line 5"/>
          <p:cNvSpPr>
            <a:spLocks noChangeShapeType="1"/>
          </p:cNvSpPr>
          <p:nvPr/>
        </p:nvSpPr>
        <p:spPr bwMode="auto">
          <a:xfrm flipH="1" flipV="1">
            <a:off x="3054927" y="4405745"/>
            <a:ext cx="1901536" cy="268504"/>
          </a:xfrm>
          <a:prstGeom prst="line">
            <a:avLst/>
          </a:prstGeom>
          <a:noFill/>
          <a:ln w="381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2" name="Rectangle 1"/>
          <p:cNvSpPr/>
          <p:nvPr/>
        </p:nvSpPr>
        <p:spPr>
          <a:xfrm>
            <a:off x="4956462" y="2831690"/>
            <a:ext cx="3936815" cy="7226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540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Oval 2"/>
          <p:cNvSpPr>
            <a:spLocks noChangeArrowheads="1"/>
          </p:cNvSpPr>
          <p:nvPr/>
        </p:nvSpPr>
        <p:spPr bwMode="auto">
          <a:xfrm>
            <a:off x="266700" y="5413375"/>
            <a:ext cx="3044825" cy="1074738"/>
          </a:xfrm>
          <a:prstGeom prst="ellipse">
            <a:avLst/>
          </a:prstGeom>
          <a:solidFill>
            <a:srgbClr val="05C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13667" name="Rectangle 3"/>
          <p:cNvSpPr>
            <a:spLocks noGrp="1" noChangeArrowheads="1"/>
          </p:cNvSpPr>
          <p:nvPr>
            <p:ph type="title"/>
          </p:nvPr>
        </p:nvSpPr>
        <p:spPr>
          <a:noFill/>
        </p:spPr>
        <p:txBody>
          <a:bodyPr lIns="92075" tIns="46038" rIns="92075" bIns="46038"/>
          <a:lstStyle/>
          <a:p>
            <a:pPr eaLnBrk="1" hangingPunct="1"/>
            <a:r>
              <a:rPr lang="en-US" dirty="0" smtClean="0">
                <a:ea typeface="MS PGothic" pitchFamily="34" charset="-128"/>
              </a:rPr>
              <a:t>High-precision GPS </a:t>
            </a:r>
          </a:p>
        </p:txBody>
      </p:sp>
      <p:grpSp>
        <p:nvGrpSpPr>
          <p:cNvPr id="113669" name="Group 12"/>
          <p:cNvGrpSpPr>
            <a:grpSpLocks/>
          </p:cNvGrpSpPr>
          <p:nvPr/>
        </p:nvGrpSpPr>
        <p:grpSpPr bwMode="auto">
          <a:xfrm>
            <a:off x="1190625" y="4262438"/>
            <a:ext cx="1198563" cy="1812925"/>
            <a:chOff x="1035" y="2880"/>
            <a:chExt cx="755" cy="1142"/>
          </a:xfrm>
        </p:grpSpPr>
        <p:pic>
          <p:nvPicPr>
            <p:cNvPr id="113781" name="Picture 1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 y="3012"/>
              <a:ext cx="755"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782" name="Oval 14"/>
            <p:cNvSpPr>
              <a:spLocks noChangeArrowheads="1"/>
            </p:cNvSpPr>
            <p:nvPr/>
          </p:nvSpPr>
          <p:spPr bwMode="auto">
            <a:xfrm>
              <a:off x="1178" y="2880"/>
              <a:ext cx="486" cy="105"/>
            </a:xfrm>
            <a:prstGeom prst="ellipse">
              <a:avLst/>
            </a:prstGeom>
            <a:solidFill>
              <a:srgbClr val="FFFFFF"/>
            </a:solidFill>
            <a:ln w="12700">
              <a:solidFill>
                <a:srgbClr val="000000"/>
              </a:solidFill>
              <a:round/>
              <a:headEnd/>
              <a:tailEnd/>
            </a:ln>
          </p:spPr>
          <p:txBody>
            <a:bodyPr wrap="none" anchor="ctr"/>
            <a:lstStyle/>
            <a:p>
              <a:endParaRPr lang="en-US">
                <a:solidFill>
                  <a:prstClr val="black"/>
                </a:solidFill>
                <a:latin typeface="Arial" pitchFamily="34" charset="0"/>
                <a:ea typeface="MS PGothic" pitchFamily="34" charset="-128"/>
                <a:cs typeface="+mn-cs"/>
              </a:endParaRPr>
            </a:p>
          </p:txBody>
        </p:sp>
        <p:sp>
          <p:nvSpPr>
            <p:cNvPr id="113783" name="Line 15"/>
            <p:cNvSpPr>
              <a:spLocks noChangeShapeType="1"/>
            </p:cNvSpPr>
            <p:nvPr/>
          </p:nvSpPr>
          <p:spPr bwMode="auto">
            <a:xfrm flipV="1">
              <a:off x="1318" y="2908"/>
              <a:ext cx="94" cy="1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13784" name="Line 16"/>
            <p:cNvSpPr>
              <a:spLocks noChangeShapeType="1"/>
            </p:cNvSpPr>
            <p:nvPr/>
          </p:nvSpPr>
          <p:spPr bwMode="auto">
            <a:xfrm>
              <a:off x="1404" y="2908"/>
              <a:ext cx="78"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grpSp>
      <p:sp>
        <p:nvSpPr>
          <p:cNvPr id="113673" name="Text Box 88"/>
          <p:cNvSpPr txBox="1">
            <a:spLocks noChangeArrowheads="1"/>
          </p:cNvSpPr>
          <p:nvPr/>
        </p:nvSpPr>
        <p:spPr bwMode="auto">
          <a:xfrm>
            <a:off x="4614576" y="2752296"/>
            <a:ext cx="4894262"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228600" indent="-228600" eaLnBrk="1" hangingPunct="1">
              <a:buFont typeface="Arial" pitchFamily="34" charset="0"/>
              <a:buChar char="•"/>
            </a:pPr>
            <a:r>
              <a:rPr lang="en-US" altLang="ko-KR" sz="2600" dirty="0" smtClean="0">
                <a:solidFill>
                  <a:prstClr val="black"/>
                </a:solidFill>
                <a:cs typeface="+mn-cs"/>
              </a:rPr>
              <a:t>Current </a:t>
            </a:r>
            <a:r>
              <a:rPr lang="en-US" altLang="ko-KR" sz="2600" dirty="0">
                <a:solidFill>
                  <a:prstClr val="black"/>
                </a:solidFill>
                <a:cs typeface="+mn-cs"/>
              </a:rPr>
              <a:t>accuracies </a:t>
            </a:r>
            <a:r>
              <a:rPr lang="en-US" altLang="ko-KR" sz="2600" dirty="0" smtClean="0">
                <a:solidFill>
                  <a:prstClr val="black"/>
                </a:solidFill>
                <a:cs typeface="+mn-cs"/>
              </a:rPr>
              <a:t>1-3 mm </a:t>
            </a:r>
            <a:endParaRPr lang="en-US" sz="2600" dirty="0">
              <a:solidFill>
                <a:prstClr val="black"/>
              </a:solidFill>
              <a:cs typeface="+mn-cs"/>
            </a:endParaRPr>
          </a:p>
          <a:p>
            <a:pPr marL="228600" indent="-228600" eaLnBrk="1" hangingPunct="1">
              <a:buFont typeface="Arial" pitchFamily="34" charset="0"/>
              <a:buChar char="•"/>
            </a:pPr>
            <a:r>
              <a:rPr lang="en-US" sz="2600" dirty="0" smtClean="0">
                <a:solidFill>
                  <a:prstClr val="black"/>
                </a:solidFill>
                <a:cs typeface="+mn-cs"/>
              </a:rPr>
              <a:t>Use </a:t>
            </a:r>
            <a:r>
              <a:rPr lang="en-US" sz="2600" dirty="0">
                <a:solidFill>
                  <a:prstClr val="black"/>
                </a:solidFill>
                <a:cs typeface="+mn-cs"/>
              </a:rPr>
              <a:t>the carrier phase</a:t>
            </a:r>
          </a:p>
          <a:p>
            <a:pPr marL="228600" indent="-228600" eaLnBrk="1" hangingPunct="1">
              <a:buFont typeface="Arial" pitchFamily="34" charset="0"/>
              <a:buChar char="•"/>
            </a:pPr>
            <a:r>
              <a:rPr lang="en-US" sz="2600" dirty="0" smtClean="0">
                <a:solidFill>
                  <a:prstClr val="black"/>
                </a:solidFill>
                <a:cs typeface="+mn-cs"/>
              </a:rPr>
              <a:t>Dual-frequency </a:t>
            </a:r>
            <a:r>
              <a:rPr lang="en-US" sz="2600" dirty="0">
                <a:solidFill>
                  <a:prstClr val="black"/>
                </a:solidFill>
                <a:cs typeface="+mn-cs"/>
              </a:rPr>
              <a:t>receivers</a:t>
            </a:r>
          </a:p>
          <a:p>
            <a:pPr marL="228600" indent="-228600" eaLnBrk="1" hangingPunct="1">
              <a:buFont typeface="Arial" pitchFamily="34" charset="0"/>
              <a:buChar char="•"/>
            </a:pPr>
            <a:r>
              <a:rPr lang="en-US" sz="2600" dirty="0" smtClean="0">
                <a:solidFill>
                  <a:prstClr val="black"/>
                </a:solidFill>
                <a:cs typeface="+mn-cs"/>
              </a:rPr>
              <a:t>High-precision </a:t>
            </a:r>
            <a:r>
              <a:rPr lang="en-US" sz="2600" dirty="0">
                <a:solidFill>
                  <a:prstClr val="black"/>
                </a:solidFill>
                <a:cs typeface="+mn-cs"/>
              </a:rPr>
              <a:t>orbital information </a:t>
            </a:r>
          </a:p>
          <a:p>
            <a:pPr marL="228600" indent="-228600" eaLnBrk="1" hangingPunct="1">
              <a:buFont typeface="Arial" pitchFamily="34" charset="0"/>
              <a:buChar char="•"/>
            </a:pPr>
            <a:r>
              <a:rPr lang="en-US" sz="2600" dirty="0" smtClean="0">
                <a:solidFill>
                  <a:prstClr val="black"/>
                </a:solidFill>
                <a:cs typeface="+mn-cs"/>
              </a:rPr>
              <a:t>Good </a:t>
            </a:r>
            <a:r>
              <a:rPr lang="en-US" sz="2600" dirty="0">
                <a:solidFill>
                  <a:prstClr val="black"/>
                </a:solidFill>
                <a:cs typeface="+mn-cs"/>
              </a:rPr>
              <a:t>monuments</a:t>
            </a:r>
          </a:p>
          <a:p>
            <a:pPr marL="228600" indent="-228600" eaLnBrk="1" hangingPunct="1">
              <a:buFont typeface="Arial" pitchFamily="34" charset="0"/>
              <a:buChar char="•"/>
            </a:pPr>
            <a:r>
              <a:rPr lang="en-US" sz="2600" dirty="0" smtClean="0">
                <a:solidFill>
                  <a:prstClr val="black"/>
                </a:solidFill>
                <a:cs typeface="+mn-cs"/>
              </a:rPr>
              <a:t>Multiple </a:t>
            </a:r>
            <a:r>
              <a:rPr lang="en-US" sz="2600" dirty="0">
                <a:solidFill>
                  <a:prstClr val="black"/>
                </a:solidFill>
                <a:cs typeface="+mn-cs"/>
              </a:rPr>
              <a:t>stations</a:t>
            </a:r>
          </a:p>
          <a:p>
            <a:pPr marL="228600" indent="-228600" eaLnBrk="1" hangingPunct="1">
              <a:buFont typeface="Arial" pitchFamily="34" charset="0"/>
              <a:buChar char="•"/>
            </a:pPr>
            <a:r>
              <a:rPr lang="en-US" sz="2600" dirty="0" smtClean="0">
                <a:solidFill>
                  <a:prstClr val="black"/>
                </a:solidFill>
                <a:cs typeface="+mn-cs"/>
              </a:rPr>
              <a:t>Sophisticated </a:t>
            </a:r>
            <a:r>
              <a:rPr lang="en-US" sz="2600" dirty="0">
                <a:solidFill>
                  <a:prstClr val="black"/>
                </a:solidFill>
                <a:cs typeface="+mn-cs"/>
              </a:rPr>
              <a:t>processing software</a:t>
            </a:r>
          </a:p>
          <a:p>
            <a:pPr marL="228600" indent="-228600" eaLnBrk="1" hangingPunct="1">
              <a:buFont typeface="Arial" pitchFamily="34" charset="0"/>
              <a:buChar char="•"/>
            </a:pPr>
            <a:r>
              <a:rPr lang="en-US" sz="2600" dirty="0" smtClean="0">
                <a:solidFill>
                  <a:prstClr val="black"/>
                </a:solidFill>
                <a:cs typeface="+mn-cs"/>
              </a:rPr>
              <a:t>Collect </a:t>
            </a:r>
            <a:r>
              <a:rPr lang="en-US" sz="2600" dirty="0">
                <a:solidFill>
                  <a:prstClr val="black"/>
                </a:solidFill>
                <a:cs typeface="+mn-cs"/>
              </a:rPr>
              <a:t>lots of data</a:t>
            </a:r>
          </a:p>
        </p:txBody>
      </p:sp>
      <p:sp>
        <p:nvSpPr>
          <p:cNvPr id="113674" name="Oval 89"/>
          <p:cNvSpPr>
            <a:spLocks noChangeArrowheads="1"/>
          </p:cNvSpPr>
          <p:nvPr/>
        </p:nvSpPr>
        <p:spPr bwMode="auto">
          <a:xfrm>
            <a:off x="-71438" y="3119438"/>
            <a:ext cx="1219201" cy="430212"/>
          </a:xfrm>
          <a:prstGeom prst="ellipse">
            <a:avLst/>
          </a:prstGeom>
          <a:solidFill>
            <a:srgbClr val="05C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prstClr val="black"/>
              </a:solidFill>
              <a:latin typeface="Arial" pitchFamily="34" charset="0"/>
              <a:ea typeface="MS PGothic" pitchFamily="34" charset="-128"/>
              <a:cs typeface="+mn-cs"/>
            </a:endParaRPr>
          </a:p>
        </p:txBody>
      </p:sp>
      <p:grpSp>
        <p:nvGrpSpPr>
          <p:cNvPr id="113675" name="Group 90"/>
          <p:cNvGrpSpPr>
            <a:grpSpLocks/>
          </p:cNvGrpSpPr>
          <p:nvPr/>
        </p:nvGrpSpPr>
        <p:grpSpPr bwMode="auto">
          <a:xfrm>
            <a:off x="309563" y="2586038"/>
            <a:ext cx="479425" cy="725487"/>
            <a:chOff x="1035" y="2880"/>
            <a:chExt cx="755" cy="1142"/>
          </a:xfrm>
        </p:grpSpPr>
        <p:pic>
          <p:nvPicPr>
            <p:cNvPr id="113727" name="Picture 9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 y="3012"/>
              <a:ext cx="755"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728" name="Oval 92"/>
            <p:cNvSpPr>
              <a:spLocks noChangeArrowheads="1"/>
            </p:cNvSpPr>
            <p:nvPr/>
          </p:nvSpPr>
          <p:spPr bwMode="auto">
            <a:xfrm>
              <a:off x="1178" y="2880"/>
              <a:ext cx="486" cy="105"/>
            </a:xfrm>
            <a:prstGeom prst="ellipse">
              <a:avLst/>
            </a:prstGeom>
            <a:solidFill>
              <a:srgbClr val="FFFFFF"/>
            </a:solidFill>
            <a:ln w="12700">
              <a:solidFill>
                <a:srgbClr val="000000"/>
              </a:solidFill>
              <a:round/>
              <a:headEnd/>
              <a:tailEnd/>
            </a:ln>
          </p:spPr>
          <p:txBody>
            <a:bodyPr wrap="none" anchor="ctr"/>
            <a:lstStyle/>
            <a:p>
              <a:endParaRPr lang="en-US">
                <a:solidFill>
                  <a:prstClr val="black"/>
                </a:solidFill>
                <a:latin typeface="Arial" pitchFamily="34" charset="0"/>
                <a:ea typeface="MS PGothic" pitchFamily="34" charset="-128"/>
                <a:cs typeface="+mn-cs"/>
              </a:endParaRPr>
            </a:p>
          </p:txBody>
        </p:sp>
        <p:sp>
          <p:nvSpPr>
            <p:cNvPr id="113729" name="Line 93"/>
            <p:cNvSpPr>
              <a:spLocks noChangeShapeType="1"/>
            </p:cNvSpPr>
            <p:nvPr/>
          </p:nvSpPr>
          <p:spPr bwMode="auto">
            <a:xfrm flipV="1">
              <a:off x="1318" y="2908"/>
              <a:ext cx="94" cy="1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13730" name="Line 94"/>
            <p:cNvSpPr>
              <a:spLocks noChangeShapeType="1"/>
            </p:cNvSpPr>
            <p:nvPr/>
          </p:nvSpPr>
          <p:spPr bwMode="auto">
            <a:xfrm>
              <a:off x="1404" y="2908"/>
              <a:ext cx="78"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grpSp>
      <p:grpSp>
        <p:nvGrpSpPr>
          <p:cNvPr id="113676" name="Group 95"/>
          <p:cNvGrpSpPr>
            <a:grpSpLocks/>
          </p:cNvGrpSpPr>
          <p:nvPr/>
        </p:nvGrpSpPr>
        <p:grpSpPr bwMode="auto">
          <a:xfrm rot="968210">
            <a:off x="1055934" y="307227"/>
            <a:ext cx="4776787" cy="3009900"/>
            <a:chOff x="1430" y="1060"/>
            <a:chExt cx="3787" cy="1857"/>
          </a:xfrm>
        </p:grpSpPr>
        <p:sp>
          <p:nvSpPr>
            <p:cNvPr id="113677" name="Freeform 96"/>
            <p:cNvSpPr>
              <a:spLocks/>
            </p:cNvSpPr>
            <p:nvPr/>
          </p:nvSpPr>
          <p:spPr bwMode="auto">
            <a:xfrm>
              <a:off x="1732" y="2696"/>
              <a:ext cx="51" cy="123"/>
            </a:xfrm>
            <a:custGeom>
              <a:avLst/>
              <a:gdLst>
                <a:gd name="T0" fmla="*/ 37 w 51"/>
                <a:gd name="T1" fmla="*/ 45 h 123"/>
                <a:gd name="T2" fmla="*/ 35 w 51"/>
                <a:gd name="T3" fmla="*/ 37 h 123"/>
                <a:gd name="T4" fmla="*/ 34 w 51"/>
                <a:gd name="T5" fmla="*/ 29 h 123"/>
                <a:gd name="T6" fmla="*/ 36 w 51"/>
                <a:gd name="T7" fmla="*/ 22 h 123"/>
                <a:gd name="T8" fmla="*/ 36 w 51"/>
                <a:gd name="T9" fmla="*/ 17 h 123"/>
                <a:gd name="T10" fmla="*/ 38 w 51"/>
                <a:gd name="T11" fmla="*/ 13 h 123"/>
                <a:gd name="T12" fmla="*/ 42 w 51"/>
                <a:gd name="T13" fmla="*/ 9 h 123"/>
                <a:gd name="T14" fmla="*/ 45 w 51"/>
                <a:gd name="T15" fmla="*/ 6 h 123"/>
                <a:gd name="T16" fmla="*/ 50 w 51"/>
                <a:gd name="T17" fmla="*/ 3 h 123"/>
                <a:gd name="T18" fmla="*/ 45 w 51"/>
                <a:gd name="T19" fmla="*/ 1 h 123"/>
                <a:gd name="T20" fmla="*/ 41 w 51"/>
                <a:gd name="T21" fmla="*/ 0 h 123"/>
                <a:gd name="T22" fmla="*/ 33 w 51"/>
                <a:gd name="T23" fmla="*/ 0 h 123"/>
                <a:gd name="T24" fmla="*/ 28 w 51"/>
                <a:gd name="T25" fmla="*/ 0 h 123"/>
                <a:gd name="T26" fmla="*/ 23 w 51"/>
                <a:gd name="T27" fmla="*/ 1 h 123"/>
                <a:gd name="T28" fmla="*/ 18 w 51"/>
                <a:gd name="T29" fmla="*/ 3 h 123"/>
                <a:gd name="T30" fmla="*/ 13 w 51"/>
                <a:gd name="T31" fmla="*/ 4 h 123"/>
                <a:gd name="T32" fmla="*/ 7 w 51"/>
                <a:gd name="T33" fmla="*/ 6 h 123"/>
                <a:gd name="T34" fmla="*/ 4 w 51"/>
                <a:gd name="T35" fmla="*/ 8 h 123"/>
                <a:gd name="T36" fmla="*/ 1 w 51"/>
                <a:gd name="T37" fmla="*/ 11 h 123"/>
                <a:gd name="T38" fmla="*/ 0 w 51"/>
                <a:gd name="T39" fmla="*/ 15 h 123"/>
                <a:gd name="T40" fmla="*/ 0 w 51"/>
                <a:gd name="T41" fmla="*/ 19 h 123"/>
                <a:gd name="T42" fmla="*/ 0 w 51"/>
                <a:gd name="T43" fmla="*/ 22 h 123"/>
                <a:gd name="T44" fmla="*/ 4 w 51"/>
                <a:gd name="T45" fmla="*/ 63 h 123"/>
                <a:gd name="T46" fmla="*/ 10 w 51"/>
                <a:gd name="T47" fmla="*/ 99 h 123"/>
                <a:gd name="T48" fmla="*/ 11 w 51"/>
                <a:gd name="T49" fmla="*/ 103 h 123"/>
                <a:gd name="T50" fmla="*/ 11 w 51"/>
                <a:gd name="T51" fmla="*/ 106 h 123"/>
                <a:gd name="T52" fmla="*/ 10 w 51"/>
                <a:gd name="T53" fmla="*/ 108 h 123"/>
                <a:gd name="T54" fmla="*/ 7 w 51"/>
                <a:gd name="T55" fmla="*/ 111 h 123"/>
                <a:gd name="T56" fmla="*/ 4 w 51"/>
                <a:gd name="T57" fmla="*/ 114 h 123"/>
                <a:gd name="T58" fmla="*/ 14 w 51"/>
                <a:gd name="T59" fmla="*/ 119 h 123"/>
                <a:gd name="T60" fmla="*/ 25 w 51"/>
                <a:gd name="T61" fmla="*/ 122 h 123"/>
                <a:gd name="T62" fmla="*/ 32 w 51"/>
                <a:gd name="T63" fmla="*/ 121 h 123"/>
                <a:gd name="T64" fmla="*/ 37 w 51"/>
                <a:gd name="T65" fmla="*/ 121 h 123"/>
                <a:gd name="T66" fmla="*/ 41 w 51"/>
                <a:gd name="T67" fmla="*/ 118 h 123"/>
                <a:gd name="T68" fmla="*/ 45 w 51"/>
                <a:gd name="T69" fmla="*/ 116 h 123"/>
                <a:gd name="T70" fmla="*/ 47 w 51"/>
                <a:gd name="T71" fmla="*/ 112 h 123"/>
                <a:gd name="T72" fmla="*/ 47 w 51"/>
                <a:gd name="T73" fmla="*/ 109 h 123"/>
                <a:gd name="T74" fmla="*/ 47 w 51"/>
                <a:gd name="T75" fmla="*/ 105 h 123"/>
                <a:gd name="T76" fmla="*/ 47 w 51"/>
                <a:gd name="T77" fmla="*/ 100 h 123"/>
                <a:gd name="T78" fmla="*/ 46 w 51"/>
                <a:gd name="T79" fmla="*/ 94 h 123"/>
                <a:gd name="T80" fmla="*/ 44 w 51"/>
                <a:gd name="T81" fmla="*/ 86 h 123"/>
                <a:gd name="T82" fmla="*/ 37 w 51"/>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123"/>
                <a:gd name="T128" fmla="*/ 51 w 51"/>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123">
                  <a:moveTo>
                    <a:pt x="37" y="45"/>
                  </a:moveTo>
                  <a:lnTo>
                    <a:pt x="35" y="37"/>
                  </a:lnTo>
                  <a:lnTo>
                    <a:pt x="34" y="29"/>
                  </a:lnTo>
                  <a:lnTo>
                    <a:pt x="36" y="22"/>
                  </a:lnTo>
                  <a:lnTo>
                    <a:pt x="36" y="17"/>
                  </a:lnTo>
                  <a:lnTo>
                    <a:pt x="38" y="13"/>
                  </a:lnTo>
                  <a:lnTo>
                    <a:pt x="42" y="9"/>
                  </a:lnTo>
                  <a:lnTo>
                    <a:pt x="45" y="6"/>
                  </a:lnTo>
                  <a:lnTo>
                    <a:pt x="50" y="3"/>
                  </a:lnTo>
                  <a:lnTo>
                    <a:pt x="45" y="1"/>
                  </a:lnTo>
                  <a:lnTo>
                    <a:pt x="41" y="0"/>
                  </a:lnTo>
                  <a:lnTo>
                    <a:pt x="33" y="0"/>
                  </a:lnTo>
                  <a:lnTo>
                    <a:pt x="28" y="0"/>
                  </a:lnTo>
                  <a:lnTo>
                    <a:pt x="23" y="1"/>
                  </a:lnTo>
                  <a:lnTo>
                    <a:pt x="18" y="3"/>
                  </a:lnTo>
                  <a:lnTo>
                    <a:pt x="13" y="4"/>
                  </a:lnTo>
                  <a:lnTo>
                    <a:pt x="7" y="6"/>
                  </a:lnTo>
                  <a:lnTo>
                    <a:pt x="4" y="8"/>
                  </a:lnTo>
                  <a:lnTo>
                    <a:pt x="1" y="11"/>
                  </a:lnTo>
                  <a:lnTo>
                    <a:pt x="0" y="15"/>
                  </a:lnTo>
                  <a:lnTo>
                    <a:pt x="0" y="19"/>
                  </a:lnTo>
                  <a:lnTo>
                    <a:pt x="0" y="22"/>
                  </a:lnTo>
                  <a:lnTo>
                    <a:pt x="4" y="63"/>
                  </a:lnTo>
                  <a:lnTo>
                    <a:pt x="10" y="99"/>
                  </a:lnTo>
                  <a:lnTo>
                    <a:pt x="11" y="103"/>
                  </a:lnTo>
                  <a:lnTo>
                    <a:pt x="11" y="106"/>
                  </a:lnTo>
                  <a:lnTo>
                    <a:pt x="10" y="108"/>
                  </a:lnTo>
                  <a:lnTo>
                    <a:pt x="7" y="111"/>
                  </a:lnTo>
                  <a:lnTo>
                    <a:pt x="4" y="114"/>
                  </a:lnTo>
                  <a:lnTo>
                    <a:pt x="14" y="119"/>
                  </a:lnTo>
                  <a:lnTo>
                    <a:pt x="25" y="122"/>
                  </a:lnTo>
                  <a:lnTo>
                    <a:pt x="32" y="121"/>
                  </a:lnTo>
                  <a:lnTo>
                    <a:pt x="37" y="121"/>
                  </a:lnTo>
                  <a:lnTo>
                    <a:pt x="41" y="118"/>
                  </a:lnTo>
                  <a:lnTo>
                    <a:pt x="45" y="116"/>
                  </a:lnTo>
                  <a:lnTo>
                    <a:pt x="47" y="112"/>
                  </a:lnTo>
                  <a:lnTo>
                    <a:pt x="47" y="109"/>
                  </a:lnTo>
                  <a:lnTo>
                    <a:pt x="47" y="105"/>
                  </a:lnTo>
                  <a:lnTo>
                    <a:pt x="47" y="100"/>
                  </a:lnTo>
                  <a:lnTo>
                    <a:pt x="46" y="94"/>
                  </a:lnTo>
                  <a:lnTo>
                    <a:pt x="44" y="86"/>
                  </a:lnTo>
                  <a:lnTo>
                    <a:pt x="37"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78" name="Freeform 97"/>
            <p:cNvSpPr>
              <a:spLocks/>
            </p:cNvSpPr>
            <p:nvPr/>
          </p:nvSpPr>
          <p:spPr bwMode="auto">
            <a:xfrm>
              <a:off x="1583" y="2773"/>
              <a:ext cx="50" cy="119"/>
            </a:xfrm>
            <a:custGeom>
              <a:avLst/>
              <a:gdLst>
                <a:gd name="T0" fmla="*/ 34 w 50"/>
                <a:gd name="T1" fmla="*/ 43 h 119"/>
                <a:gd name="T2" fmla="*/ 33 w 50"/>
                <a:gd name="T3" fmla="*/ 37 h 119"/>
                <a:gd name="T4" fmla="*/ 34 w 50"/>
                <a:gd name="T5" fmla="*/ 29 h 119"/>
                <a:gd name="T6" fmla="*/ 34 w 50"/>
                <a:gd name="T7" fmla="*/ 22 h 119"/>
                <a:gd name="T8" fmla="*/ 35 w 50"/>
                <a:gd name="T9" fmla="*/ 17 h 119"/>
                <a:gd name="T10" fmla="*/ 37 w 50"/>
                <a:gd name="T11" fmla="*/ 12 h 119"/>
                <a:gd name="T12" fmla="*/ 39 w 50"/>
                <a:gd name="T13" fmla="*/ 9 h 119"/>
                <a:gd name="T14" fmla="*/ 42 w 50"/>
                <a:gd name="T15" fmla="*/ 6 h 119"/>
                <a:gd name="T16" fmla="*/ 49 w 50"/>
                <a:gd name="T17" fmla="*/ 3 h 119"/>
                <a:gd name="T18" fmla="*/ 44 w 50"/>
                <a:gd name="T19" fmla="*/ 1 h 119"/>
                <a:gd name="T20" fmla="*/ 39 w 50"/>
                <a:gd name="T21" fmla="*/ 0 h 119"/>
                <a:gd name="T22" fmla="*/ 32 w 50"/>
                <a:gd name="T23" fmla="*/ 0 h 119"/>
                <a:gd name="T24" fmla="*/ 26 w 50"/>
                <a:gd name="T25" fmla="*/ 0 h 119"/>
                <a:gd name="T26" fmla="*/ 21 w 50"/>
                <a:gd name="T27" fmla="*/ 2 h 119"/>
                <a:gd name="T28" fmla="*/ 17 w 50"/>
                <a:gd name="T29" fmla="*/ 3 h 119"/>
                <a:gd name="T30" fmla="*/ 12 w 50"/>
                <a:gd name="T31" fmla="*/ 4 h 119"/>
                <a:gd name="T32" fmla="*/ 7 w 50"/>
                <a:gd name="T33" fmla="*/ 6 h 119"/>
                <a:gd name="T34" fmla="*/ 3 w 50"/>
                <a:gd name="T35" fmla="*/ 8 h 119"/>
                <a:gd name="T36" fmla="*/ 2 w 50"/>
                <a:gd name="T37" fmla="*/ 12 h 119"/>
                <a:gd name="T38" fmla="*/ 1 w 50"/>
                <a:gd name="T39" fmla="*/ 15 h 119"/>
                <a:gd name="T40" fmla="*/ 0 w 50"/>
                <a:gd name="T41" fmla="*/ 18 h 119"/>
                <a:gd name="T42" fmla="*/ 1 w 50"/>
                <a:gd name="T43" fmla="*/ 22 h 119"/>
                <a:gd name="T44" fmla="*/ 3 w 50"/>
                <a:gd name="T45" fmla="*/ 62 h 119"/>
                <a:gd name="T46" fmla="*/ 10 w 50"/>
                <a:gd name="T47" fmla="*/ 98 h 119"/>
                <a:gd name="T48" fmla="*/ 10 w 50"/>
                <a:gd name="T49" fmla="*/ 103 h 119"/>
                <a:gd name="T50" fmla="*/ 11 w 50"/>
                <a:gd name="T51" fmla="*/ 105 h 119"/>
                <a:gd name="T52" fmla="*/ 11 w 50"/>
                <a:gd name="T53" fmla="*/ 107 h 119"/>
                <a:gd name="T54" fmla="*/ 9 w 50"/>
                <a:gd name="T55" fmla="*/ 110 h 119"/>
                <a:gd name="T56" fmla="*/ 6 w 50"/>
                <a:gd name="T57" fmla="*/ 111 h 119"/>
                <a:gd name="T58" fmla="*/ 16 w 50"/>
                <a:gd name="T59" fmla="*/ 115 h 119"/>
                <a:gd name="T60" fmla="*/ 25 w 50"/>
                <a:gd name="T61" fmla="*/ 118 h 119"/>
                <a:gd name="T62" fmla="*/ 30 w 50"/>
                <a:gd name="T63" fmla="*/ 118 h 119"/>
                <a:gd name="T64" fmla="*/ 34 w 50"/>
                <a:gd name="T65" fmla="*/ 117 h 119"/>
                <a:gd name="T66" fmla="*/ 38 w 50"/>
                <a:gd name="T67" fmla="*/ 116 h 119"/>
                <a:gd name="T68" fmla="*/ 42 w 50"/>
                <a:gd name="T69" fmla="*/ 114 h 119"/>
                <a:gd name="T70" fmla="*/ 44 w 50"/>
                <a:gd name="T71" fmla="*/ 112 h 119"/>
                <a:gd name="T72" fmla="*/ 45 w 50"/>
                <a:gd name="T73" fmla="*/ 110 h 119"/>
                <a:gd name="T74" fmla="*/ 45 w 50"/>
                <a:gd name="T75" fmla="*/ 107 h 119"/>
                <a:gd name="T76" fmla="*/ 44 w 50"/>
                <a:gd name="T77" fmla="*/ 104 h 119"/>
                <a:gd name="T78" fmla="*/ 43 w 50"/>
                <a:gd name="T79" fmla="*/ 99 h 119"/>
                <a:gd name="T80" fmla="*/ 41 w 50"/>
                <a:gd name="T81" fmla="*/ 92 h 119"/>
                <a:gd name="T82" fmla="*/ 40 w 50"/>
                <a:gd name="T83" fmla="*/ 85 h 119"/>
                <a:gd name="T84" fmla="*/ 34 w 50"/>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
                <a:gd name="T130" fmla="*/ 0 h 119"/>
                <a:gd name="T131" fmla="*/ 50 w 50"/>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 h="119">
                  <a:moveTo>
                    <a:pt x="34" y="43"/>
                  </a:moveTo>
                  <a:lnTo>
                    <a:pt x="33" y="37"/>
                  </a:lnTo>
                  <a:lnTo>
                    <a:pt x="34" y="29"/>
                  </a:lnTo>
                  <a:lnTo>
                    <a:pt x="34" y="22"/>
                  </a:lnTo>
                  <a:lnTo>
                    <a:pt x="35" y="17"/>
                  </a:lnTo>
                  <a:lnTo>
                    <a:pt x="37" y="12"/>
                  </a:lnTo>
                  <a:lnTo>
                    <a:pt x="39" y="9"/>
                  </a:lnTo>
                  <a:lnTo>
                    <a:pt x="42" y="6"/>
                  </a:lnTo>
                  <a:lnTo>
                    <a:pt x="49" y="3"/>
                  </a:lnTo>
                  <a:lnTo>
                    <a:pt x="44" y="1"/>
                  </a:lnTo>
                  <a:lnTo>
                    <a:pt x="39" y="0"/>
                  </a:lnTo>
                  <a:lnTo>
                    <a:pt x="32" y="0"/>
                  </a:lnTo>
                  <a:lnTo>
                    <a:pt x="26" y="0"/>
                  </a:lnTo>
                  <a:lnTo>
                    <a:pt x="21"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6" y="115"/>
                  </a:lnTo>
                  <a:lnTo>
                    <a:pt x="25" y="118"/>
                  </a:lnTo>
                  <a:lnTo>
                    <a:pt x="30" y="118"/>
                  </a:lnTo>
                  <a:lnTo>
                    <a:pt x="34" y="117"/>
                  </a:lnTo>
                  <a:lnTo>
                    <a:pt x="38" y="116"/>
                  </a:lnTo>
                  <a:lnTo>
                    <a:pt x="42" y="114"/>
                  </a:lnTo>
                  <a:lnTo>
                    <a:pt x="44" y="112"/>
                  </a:lnTo>
                  <a:lnTo>
                    <a:pt x="45" y="110"/>
                  </a:lnTo>
                  <a:lnTo>
                    <a:pt x="45" y="107"/>
                  </a:lnTo>
                  <a:lnTo>
                    <a:pt x="44" y="104"/>
                  </a:lnTo>
                  <a:lnTo>
                    <a:pt x="43" y="99"/>
                  </a:lnTo>
                  <a:lnTo>
                    <a:pt x="41" y="92"/>
                  </a:lnTo>
                  <a:lnTo>
                    <a:pt x="40" y="85"/>
                  </a:lnTo>
                  <a:lnTo>
                    <a:pt x="34" y="43"/>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79" name="Freeform 98"/>
            <p:cNvSpPr>
              <a:spLocks/>
            </p:cNvSpPr>
            <p:nvPr/>
          </p:nvSpPr>
          <p:spPr bwMode="auto">
            <a:xfrm>
              <a:off x="2029" y="2551"/>
              <a:ext cx="49" cy="123"/>
            </a:xfrm>
            <a:custGeom>
              <a:avLst/>
              <a:gdLst>
                <a:gd name="T0" fmla="*/ 35 w 49"/>
                <a:gd name="T1" fmla="*/ 45 h 123"/>
                <a:gd name="T2" fmla="*/ 34 w 49"/>
                <a:gd name="T3" fmla="*/ 37 h 123"/>
                <a:gd name="T4" fmla="*/ 32 w 49"/>
                <a:gd name="T5" fmla="*/ 29 h 123"/>
                <a:gd name="T6" fmla="*/ 34 w 49"/>
                <a:gd name="T7" fmla="*/ 22 h 123"/>
                <a:gd name="T8" fmla="*/ 35 w 49"/>
                <a:gd name="T9" fmla="*/ 17 h 123"/>
                <a:gd name="T10" fmla="*/ 37 w 49"/>
                <a:gd name="T11" fmla="*/ 13 h 123"/>
                <a:gd name="T12" fmla="*/ 40 w 49"/>
                <a:gd name="T13" fmla="*/ 9 h 123"/>
                <a:gd name="T14" fmla="*/ 43 w 49"/>
                <a:gd name="T15" fmla="*/ 6 h 123"/>
                <a:gd name="T16" fmla="*/ 48 w 49"/>
                <a:gd name="T17" fmla="*/ 3 h 123"/>
                <a:gd name="T18" fmla="*/ 43 w 49"/>
                <a:gd name="T19" fmla="*/ 1 h 123"/>
                <a:gd name="T20" fmla="*/ 39 w 49"/>
                <a:gd name="T21" fmla="*/ 0 h 123"/>
                <a:gd name="T22" fmla="*/ 32 w 49"/>
                <a:gd name="T23" fmla="*/ 0 h 123"/>
                <a:gd name="T24" fmla="*/ 27 w 49"/>
                <a:gd name="T25" fmla="*/ 0 h 123"/>
                <a:gd name="T26" fmla="*/ 22 w 49"/>
                <a:gd name="T27" fmla="*/ 1 h 123"/>
                <a:gd name="T28" fmla="*/ 17 w 49"/>
                <a:gd name="T29" fmla="*/ 3 h 123"/>
                <a:gd name="T30" fmla="*/ 13 w 49"/>
                <a:gd name="T31" fmla="*/ 4 h 123"/>
                <a:gd name="T32" fmla="*/ 7 w 49"/>
                <a:gd name="T33" fmla="*/ 6 h 123"/>
                <a:gd name="T34" fmla="*/ 4 w 49"/>
                <a:gd name="T35" fmla="*/ 8 h 123"/>
                <a:gd name="T36" fmla="*/ 1 w 49"/>
                <a:gd name="T37" fmla="*/ 11 h 123"/>
                <a:gd name="T38" fmla="*/ 0 w 49"/>
                <a:gd name="T39" fmla="*/ 15 h 123"/>
                <a:gd name="T40" fmla="*/ 0 w 49"/>
                <a:gd name="T41" fmla="*/ 19 h 123"/>
                <a:gd name="T42" fmla="*/ 0 w 49"/>
                <a:gd name="T43" fmla="*/ 22 h 123"/>
                <a:gd name="T44" fmla="*/ 4 w 49"/>
                <a:gd name="T45" fmla="*/ 63 h 123"/>
                <a:gd name="T46" fmla="*/ 9 w 49"/>
                <a:gd name="T47" fmla="*/ 99 h 123"/>
                <a:gd name="T48" fmla="*/ 11 w 49"/>
                <a:gd name="T49" fmla="*/ 103 h 123"/>
                <a:gd name="T50" fmla="*/ 10 w 49"/>
                <a:gd name="T51" fmla="*/ 106 h 123"/>
                <a:gd name="T52" fmla="*/ 9 w 49"/>
                <a:gd name="T53" fmla="*/ 108 h 123"/>
                <a:gd name="T54" fmla="*/ 7 w 49"/>
                <a:gd name="T55" fmla="*/ 111 h 123"/>
                <a:gd name="T56" fmla="*/ 4 w 49"/>
                <a:gd name="T57" fmla="*/ 114 h 123"/>
                <a:gd name="T58" fmla="*/ 14 w 49"/>
                <a:gd name="T59" fmla="*/ 119 h 123"/>
                <a:gd name="T60" fmla="*/ 24 w 49"/>
                <a:gd name="T61" fmla="*/ 122 h 123"/>
                <a:gd name="T62" fmla="*/ 31 w 49"/>
                <a:gd name="T63" fmla="*/ 121 h 123"/>
                <a:gd name="T64" fmla="*/ 35 w 49"/>
                <a:gd name="T65" fmla="*/ 121 h 123"/>
                <a:gd name="T66" fmla="*/ 39 w 49"/>
                <a:gd name="T67" fmla="*/ 118 h 123"/>
                <a:gd name="T68" fmla="*/ 43 w 49"/>
                <a:gd name="T69" fmla="*/ 116 h 123"/>
                <a:gd name="T70" fmla="*/ 45 w 49"/>
                <a:gd name="T71" fmla="*/ 112 h 123"/>
                <a:gd name="T72" fmla="*/ 45 w 49"/>
                <a:gd name="T73" fmla="*/ 109 h 123"/>
                <a:gd name="T74" fmla="*/ 45 w 49"/>
                <a:gd name="T75" fmla="*/ 105 h 123"/>
                <a:gd name="T76" fmla="*/ 45 w 49"/>
                <a:gd name="T77" fmla="*/ 100 h 123"/>
                <a:gd name="T78" fmla="*/ 44 w 49"/>
                <a:gd name="T79" fmla="*/ 94 h 123"/>
                <a:gd name="T80" fmla="*/ 42 w 49"/>
                <a:gd name="T81" fmla="*/ 86 h 123"/>
                <a:gd name="T82" fmla="*/ 35 w 49"/>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3"/>
                <a:gd name="T128" fmla="*/ 49 w 49"/>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3">
                  <a:moveTo>
                    <a:pt x="35" y="45"/>
                  </a:moveTo>
                  <a:lnTo>
                    <a:pt x="34" y="37"/>
                  </a:lnTo>
                  <a:lnTo>
                    <a:pt x="32" y="29"/>
                  </a:lnTo>
                  <a:lnTo>
                    <a:pt x="34" y="22"/>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4" y="122"/>
                  </a:lnTo>
                  <a:lnTo>
                    <a:pt x="31" y="121"/>
                  </a:lnTo>
                  <a:lnTo>
                    <a:pt x="35" y="121"/>
                  </a:lnTo>
                  <a:lnTo>
                    <a:pt x="39" y="118"/>
                  </a:lnTo>
                  <a:lnTo>
                    <a:pt x="43" y="116"/>
                  </a:lnTo>
                  <a:lnTo>
                    <a:pt x="45" y="112"/>
                  </a:lnTo>
                  <a:lnTo>
                    <a:pt x="45" y="109"/>
                  </a:lnTo>
                  <a:lnTo>
                    <a:pt x="45" y="105"/>
                  </a:lnTo>
                  <a:lnTo>
                    <a:pt x="45" y="100"/>
                  </a:lnTo>
                  <a:lnTo>
                    <a:pt x="44" y="94"/>
                  </a:lnTo>
                  <a:lnTo>
                    <a:pt x="42" y="86"/>
                  </a:lnTo>
                  <a:lnTo>
                    <a:pt x="35"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80" name="Freeform 99"/>
            <p:cNvSpPr>
              <a:spLocks/>
            </p:cNvSpPr>
            <p:nvPr/>
          </p:nvSpPr>
          <p:spPr bwMode="auto">
            <a:xfrm>
              <a:off x="1880" y="2622"/>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81" name="Freeform 100"/>
            <p:cNvSpPr>
              <a:spLocks/>
            </p:cNvSpPr>
            <p:nvPr/>
          </p:nvSpPr>
          <p:spPr bwMode="auto">
            <a:xfrm>
              <a:off x="2328" y="2404"/>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82" name="Freeform 101"/>
            <p:cNvSpPr>
              <a:spLocks/>
            </p:cNvSpPr>
            <p:nvPr/>
          </p:nvSpPr>
          <p:spPr bwMode="auto">
            <a:xfrm>
              <a:off x="2183" y="2478"/>
              <a:ext cx="48" cy="121"/>
            </a:xfrm>
            <a:custGeom>
              <a:avLst/>
              <a:gdLst>
                <a:gd name="T0" fmla="*/ 33 w 48"/>
                <a:gd name="T1" fmla="*/ 44 h 121"/>
                <a:gd name="T2" fmla="*/ 32 w 48"/>
                <a:gd name="T3" fmla="*/ 38 h 121"/>
                <a:gd name="T4" fmla="*/ 32 w 48"/>
                <a:gd name="T5" fmla="*/ 30 h 121"/>
                <a:gd name="T6" fmla="*/ 32 w 48"/>
                <a:gd name="T7" fmla="*/ 22 h 121"/>
                <a:gd name="T8" fmla="*/ 33 w 48"/>
                <a:gd name="T9" fmla="*/ 17 h 121"/>
                <a:gd name="T10" fmla="*/ 36 w 48"/>
                <a:gd name="T11" fmla="*/ 13 h 121"/>
                <a:gd name="T12" fmla="*/ 38 w 48"/>
                <a:gd name="T13" fmla="*/ 9 h 121"/>
                <a:gd name="T14" fmla="*/ 41 w 48"/>
                <a:gd name="T15" fmla="*/ 6 h 121"/>
                <a:gd name="T16" fmla="*/ 47 w 48"/>
                <a:gd name="T17" fmla="*/ 3 h 121"/>
                <a:gd name="T18" fmla="*/ 42 w 48"/>
                <a:gd name="T19" fmla="*/ 1 h 121"/>
                <a:gd name="T20" fmla="*/ 37 w 48"/>
                <a:gd name="T21" fmla="*/ 0 h 121"/>
                <a:gd name="T22" fmla="*/ 31 w 48"/>
                <a:gd name="T23" fmla="*/ 0 h 121"/>
                <a:gd name="T24" fmla="*/ 25 w 48"/>
                <a:gd name="T25" fmla="*/ 0 h 121"/>
                <a:gd name="T26" fmla="*/ 20 w 48"/>
                <a:gd name="T27" fmla="*/ 2 h 121"/>
                <a:gd name="T28" fmla="*/ 16 w 48"/>
                <a:gd name="T29" fmla="*/ 3 h 121"/>
                <a:gd name="T30" fmla="*/ 11 w 48"/>
                <a:gd name="T31" fmla="*/ 4 h 121"/>
                <a:gd name="T32" fmla="*/ 7 w 48"/>
                <a:gd name="T33" fmla="*/ 7 h 121"/>
                <a:gd name="T34" fmla="*/ 2 w 48"/>
                <a:gd name="T35" fmla="*/ 8 h 121"/>
                <a:gd name="T36" fmla="*/ 1 w 48"/>
                <a:gd name="T37" fmla="*/ 12 h 121"/>
                <a:gd name="T38" fmla="*/ 0 w 48"/>
                <a:gd name="T39" fmla="*/ 15 h 121"/>
                <a:gd name="T40" fmla="*/ 0 w 48"/>
                <a:gd name="T41" fmla="*/ 18 h 121"/>
                <a:gd name="T42" fmla="*/ 0 w 48"/>
                <a:gd name="T43" fmla="*/ 23 h 121"/>
                <a:gd name="T44" fmla="*/ 3 w 48"/>
                <a:gd name="T45" fmla="*/ 64 h 121"/>
                <a:gd name="T46" fmla="*/ 10 w 48"/>
                <a:gd name="T47" fmla="*/ 99 h 121"/>
                <a:gd name="T48" fmla="*/ 9 w 48"/>
                <a:gd name="T49" fmla="*/ 104 h 121"/>
                <a:gd name="T50" fmla="*/ 10 w 48"/>
                <a:gd name="T51" fmla="*/ 106 h 121"/>
                <a:gd name="T52" fmla="*/ 10 w 48"/>
                <a:gd name="T53" fmla="*/ 109 h 121"/>
                <a:gd name="T54" fmla="*/ 8 w 48"/>
                <a:gd name="T55" fmla="*/ 112 h 121"/>
                <a:gd name="T56" fmla="*/ 5 w 48"/>
                <a:gd name="T57" fmla="*/ 113 h 121"/>
                <a:gd name="T58" fmla="*/ 15 w 48"/>
                <a:gd name="T59" fmla="*/ 117 h 121"/>
                <a:gd name="T60" fmla="*/ 24 w 48"/>
                <a:gd name="T61" fmla="*/ 120 h 121"/>
                <a:gd name="T62" fmla="*/ 29 w 48"/>
                <a:gd name="T63" fmla="*/ 120 h 121"/>
                <a:gd name="T64" fmla="*/ 33 w 48"/>
                <a:gd name="T65" fmla="*/ 119 h 121"/>
                <a:gd name="T66" fmla="*/ 36 w 48"/>
                <a:gd name="T67" fmla="*/ 118 h 121"/>
                <a:gd name="T68" fmla="*/ 40 w 48"/>
                <a:gd name="T69" fmla="*/ 116 h 121"/>
                <a:gd name="T70" fmla="*/ 43 w 48"/>
                <a:gd name="T71" fmla="*/ 114 h 121"/>
                <a:gd name="T72" fmla="*/ 43 w 48"/>
                <a:gd name="T73" fmla="*/ 112 h 121"/>
                <a:gd name="T74" fmla="*/ 43 w 48"/>
                <a:gd name="T75" fmla="*/ 109 h 121"/>
                <a:gd name="T76" fmla="*/ 43 w 48"/>
                <a:gd name="T77" fmla="*/ 106 h 121"/>
                <a:gd name="T78" fmla="*/ 42 w 48"/>
                <a:gd name="T79" fmla="*/ 101 h 121"/>
                <a:gd name="T80" fmla="*/ 40 w 48"/>
                <a:gd name="T81" fmla="*/ 94 h 121"/>
                <a:gd name="T82" fmla="*/ 38 w 48"/>
                <a:gd name="T83" fmla="*/ 86 h 121"/>
                <a:gd name="T84" fmla="*/ 33 w 48"/>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
                <a:gd name="T130" fmla="*/ 0 h 121"/>
                <a:gd name="T131" fmla="*/ 48 w 48"/>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 h="121">
                  <a:moveTo>
                    <a:pt x="33" y="44"/>
                  </a:moveTo>
                  <a:lnTo>
                    <a:pt x="32" y="38"/>
                  </a:lnTo>
                  <a:lnTo>
                    <a:pt x="32" y="30"/>
                  </a:lnTo>
                  <a:lnTo>
                    <a:pt x="32" y="22"/>
                  </a:lnTo>
                  <a:lnTo>
                    <a:pt x="33" y="17"/>
                  </a:lnTo>
                  <a:lnTo>
                    <a:pt x="36" y="13"/>
                  </a:lnTo>
                  <a:lnTo>
                    <a:pt x="38" y="9"/>
                  </a:lnTo>
                  <a:lnTo>
                    <a:pt x="41" y="6"/>
                  </a:lnTo>
                  <a:lnTo>
                    <a:pt x="47" y="3"/>
                  </a:lnTo>
                  <a:lnTo>
                    <a:pt x="42" y="1"/>
                  </a:lnTo>
                  <a:lnTo>
                    <a:pt x="37" y="0"/>
                  </a:lnTo>
                  <a:lnTo>
                    <a:pt x="31" y="0"/>
                  </a:lnTo>
                  <a:lnTo>
                    <a:pt x="25" y="0"/>
                  </a:lnTo>
                  <a:lnTo>
                    <a:pt x="20" y="2"/>
                  </a:lnTo>
                  <a:lnTo>
                    <a:pt x="16" y="3"/>
                  </a:lnTo>
                  <a:lnTo>
                    <a:pt x="11" y="4"/>
                  </a:lnTo>
                  <a:lnTo>
                    <a:pt x="7" y="7"/>
                  </a:lnTo>
                  <a:lnTo>
                    <a:pt x="2" y="8"/>
                  </a:lnTo>
                  <a:lnTo>
                    <a:pt x="1" y="12"/>
                  </a:lnTo>
                  <a:lnTo>
                    <a:pt x="0" y="15"/>
                  </a:lnTo>
                  <a:lnTo>
                    <a:pt x="0" y="18"/>
                  </a:lnTo>
                  <a:lnTo>
                    <a:pt x="0" y="23"/>
                  </a:lnTo>
                  <a:lnTo>
                    <a:pt x="3" y="64"/>
                  </a:lnTo>
                  <a:lnTo>
                    <a:pt x="10" y="99"/>
                  </a:lnTo>
                  <a:lnTo>
                    <a:pt x="9" y="104"/>
                  </a:lnTo>
                  <a:lnTo>
                    <a:pt x="10" y="106"/>
                  </a:lnTo>
                  <a:lnTo>
                    <a:pt x="10" y="109"/>
                  </a:lnTo>
                  <a:lnTo>
                    <a:pt x="8" y="112"/>
                  </a:lnTo>
                  <a:lnTo>
                    <a:pt x="5" y="113"/>
                  </a:lnTo>
                  <a:lnTo>
                    <a:pt x="15" y="117"/>
                  </a:lnTo>
                  <a:lnTo>
                    <a:pt x="24" y="120"/>
                  </a:lnTo>
                  <a:lnTo>
                    <a:pt x="29" y="120"/>
                  </a:lnTo>
                  <a:lnTo>
                    <a:pt x="33" y="119"/>
                  </a:lnTo>
                  <a:lnTo>
                    <a:pt x="36" y="118"/>
                  </a:lnTo>
                  <a:lnTo>
                    <a:pt x="40" y="116"/>
                  </a:lnTo>
                  <a:lnTo>
                    <a:pt x="43" y="114"/>
                  </a:lnTo>
                  <a:lnTo>
                    <a:pt x="43" y="112"/>
                  </a:lnTo>
                  <a:lnTo>
                    <a:pt x="43" y="109"/>
                  </a:lnTo>
                  <a:lnTo>
                    <a:pt x="43" y="106"/>
                  </a:lnTo>
                  <a:lnTo>
                    <a:pt x="42" y="101"/>
                  </a:lnTo>
                  <a:lnTo>
                    <a:pt x="40" y="94"/>
                  </a:lnTo>
                  <a:lnTo>
                    <a:pt x="38" y="86"/>
                  </a:lnTo>
                  <a:lnTo>
                    <a:pt x="33" y="44"/>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83" name="Freeform 102"/>
            <p:cNvSpPr>
              <a:spLocks/>
            </p:cNvSpPr>
            <p:nvPr/>
          </p:nvSpPr>
          <p:spPr bwMode="auto">
            <a:xfrm>
              <a:off x="2628" y="2256"/>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84" name="Freeform 103"/>
            <p:cNvSpPr>
              <a:spLocks/>
            </p:cNvSpPr>
            <p:nvPr/>
          </p:nvSpPr>
          <p:spPr bwMode="auto">
            <a:xfrm>
              <a:off x="2480" y="2329"/>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85" name="Freeform 104"/>
            <p:cNvSpPr>
              <a:spLocks/>
            </p:cNvSpPr>
            <p:nvPr/>
          </p:nvSpPr>
          <p:spPr bwMode="auto">
            <a:xfrm>
              <a:off x="2929" y="2108"/>
              <a:ext cx="48" cy="123"/>
            </a:xfrm>
            <a:custGeom>
              <a:avLst/>
              <a:gdLst>
                <a:gd name="T0" fmla="*/ 35 w 48"/>
                <a:gd name="T1" fmla="*/ 45 h 123"/>
                <a:gd name="T2" fmla="*/ 33 w 48"/>
                <a:gd name="T3" fmla="*/ 37 h 123"/>
                <a:gd name="T4" fmla="*/ 32 w 48"/>
                <a:gd name="T5" fmla="*/ 29 h 123"/>
                <a:gd name="T6" fmla="*/ 34 w 48"/>
                <a:gd name="T7" fmla="*/ 22 h 123"/>
                <a:gd name="T8" fmla="*/ 34 w 48"/>
                <a:gd name="T9" fmla="*/ 17 h 123"/>
                <a:gd name="T10" fmla="*/ 36 w 48"/>
                <a:gd name="T11" fmla="*/ 13 h 123"/>
                <a:gd name="T12" fmla="*/ 39 w 48"/>
                <a:gd name="T13" fmla="*/ 9 h 123"/>
                <a:gd name="T14" fmla="*/ 43 w 48"/>
                <a:gd name="T15" fmla="*/ 6 h 123"/>
                <a:gd name="T16" fmla="*/ 47 w 48"/>
                <a:gd name="T17" fmla="*/ 3 h 123"/>
                <a:gd name="T18" fmla="*/ 43 w 48"/>
                <a:gd name="T19" fmla="*/ 1 h 123"/>
                <a:gd name="T20" fmla="*/ 39 w 48"/>
                <a:gd name="T21" fmla="*/ 0 h 123"/>
                <a:gd name="T22" fmla="*/ 31 w 48"/>
                <a:gd name="T23" fmla="*/ 0 h 123"/>
                <a:gd name="T24" fmla="*/ 26 w 48"/>
                <a:gd name="T25" fmla="*/ 0 h 123"/>
                <a:gd name="T26" fmla="*/ 21 w 48"/>
                <a:gd name="T27" fmla="*/ 1 h 123"/>
                <a:gd name="T28" fmla="*/ 17 w 48"/>
                <a:gd name="T29" fmla="*/ 3 h 123"/>
                <a:gd name="T30" fmla="*/ 12 w 48"/>
                <a:gd name="T31" fmla="*/ 4 h 123"/>
                <a:gd name="T32" fmla="*/ 7 w 48"/>
                <a:gd name="T33" fmla="*/ 6 h 123"/>
                <a:gd name="T34" fmla="*/ 3 w 48"/>
                <a:gd name="T35" fmla="*/ 8 h 123"/>
                <a:gd name="T36" fmla="*/ 1 w 48"/>
                <a:gd name="T37" fmla="*/ 11 h 123"/>
                <a:gd name="T38" fmla="*/ 0 w 48"/>
                <a:gd name="T39" fmla="*/ 15 h 123"/>
                <a:gd name="T40" fmla="*/ 0 w 48"/>
                <a:gd name="T41" fmla="*/ 19 h 123"/>
                <a:gd name="T42" fmla="*/ 0 w 48"/>
                <a:gd name="T43" fmla="*/ 22 h 123"/>
                <a:gd name="T44" fmla="*/ 3 w 48"/>
                <a:gd name="T45" fmla="*/ 63 h 123"/>
                <a:gd name="T46" fmla="*/ 9 w 48"/>
                <a:gd name="T47" fmla="*/ 99 h 123"/>
                <a:gd name="T48" fmla="*/ 10 w 48"/>
                <a:gd name="T49" fmla="*/ 103 h 123"/>
                <a:gd name="T50" fmla="*/ 10 w 48"/>
                <a:gd name="T51" fmla="*/ 106 h 123"/>
                <a:gd name="T52" fmla="*/ 9 w 48"/>
                <a:gd name="T53" fmla="*/ 108 h 123"/>
                <a:gd name="T54" fmla="*/ 7 w 48"/>
                <a:gd name="T55" fmla="*/ 111 h 123"/>
                <a:gd name="T56" fmla="*/ 3 w 48"/>
                <a:gd name="T57" fmla="*/ 114 h 123"/>
                <a:gd name="T58" fmla="*/ 13 w 48"/>
                <a:gd name="T59" fmla="*/ 119 h 123"/>
                <a:gd name="T60" fmla="*/ 24 w 48"/>
                <a:gd name="T61" fmla="*/ 122 h 123"/>
                <a:gd name="T62" fmla="*/ 30 w 48"/>
                <a:gd name="T63" fmla="*/ 121 h 123"/>
                <a:gd name="T64" fmla="*/ 35 w 48"/>
                <a:gd name="T65" fmla="*/ 121 h 123"/>
                <a:gd name="T66" fmla="*/ 38 w 48"/>
                <a:gd name="T67" fmla="*/ 118 h 123"/>
                <a:gd name="T68" fmla="*/ 42 w 48"/>
                <a:gd name="T69" fmla="*/ 116 h 123"/>
                <a:gd name="T70" fmla="*/ 44 w 48"/>
                <a:gd name="T71" fmla="*/ 112 h 123"/>
                <a:gd name="T72" fmla="*/ 45 w 48"/>
                <a:gd name="T73" fmla="*/ 109 h 123"/>
                <a:gd name="T74" fmla="*/ 45 w 48"/>
                <a:gd name="T75" fmla="*/ 105 h 123"/>
                <a:gd name="T76" fmla="*/ 44 w 48"/>
                <a:gd name="T77" fmla="*/ 100 h 123"/>
                <a:gd name="T78" fmla="*/ 44 w 48"/>
                <a:gd name="T79" fmla="*/ 94 h 123"/>
                <a:gd name="T80" fmla="*/ 42 w 48"/>
                <a:gd name="T81" fmla="*/ 86 h 123"/>
                <a:gd name="T82" fmla="*/ 35 w 48"/>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123"/>
                <a:gd name="T128" fmla="*/ 48 w 48"/>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123">
                  <a:moveTo>
                    <a:pt x="35" y="45"/>
                  </a:moveTo>
                  <a:lnTo>
                    <a:pt x="33" y="37"/>
                  </a:lnTo>
                  <a:lnTo>
                    <a:pt x="32" y="29"/>
                  </a:lnTo>
                  <a:lnTo>
                    <a:pt x="34" y="22"/>
                  </a:lnTo>
                  <a:lnTo>
                    <a:pt x="34" y="17"/>
                  </a:lnTo>
                  <a:lnTo>
                    <a:pt x="36" y="13"/>
                  </a:lnTo>
                  <a:lnTo>
                    <a:pt x="39" y="9"/>
                  </a:lnTo>
                  <a:lnTo>
                    <a:pt x="43" y="6"/>
                  </a:lnTo>
                  <a:lnTo>
                    <a:pt x="47" y="3"/>
                  </a:lnTo>
                  <a:lnTo>
                    <a:pt x="43" y="1"/>
                  </a:lnTo>
                  <a:lnTo>
                    <a:pt x="39" y="0"/>
                  </a:lnTo>
                  <a:lnTo>
                    <a:pt x="31" y="0"/>
                  </a:lnTo>
                  <a:lnTo>
                    <a:pt x="26" y="0"/>
                  </a:lnTo>
                  <a:lnTo>
                    <a:pt x="21" y="1"/>
                  </a:lnTo>
                  <a:lnTo>
                    <a:pt x="17" y="3"/>
                  </a:lnTo>
                  <a:lnTo>
                    <a:pt x="12" y="4"/>
                  </a:lnTo>
                  <a:lnTo>
                    <a:pt x="7" y="6"/>
                  </a:lnTo>
                  <a:lnTo>
                    <a:pt x="3" y="8"/>
                  </a:lnTo>
                  <a:lnTo>
                    <a:pt x="1" y="11"/>
                  </a:lnTo>
                  <a:lnTo>
                    <a:pt x="0" y="15"/>
                  </a:lnTo>
                  <a:lnTo>
                    <a:pt x="0" y="19"/>
                  </a:lnTo>
                  <a:lnTo>
                    <a:pt x="0" y="22"/>
                  </a:lnTo>
                  <a:lnTo>
                    <a:pt x="3" y="63"/>
                  </a:lnTo>
                  <a:lnTo>
                    <a:pt x="9" y="99"/>
                  </a:lnTo>
                  <a:lnTo>
                    <a:pt x="10" y="103"/>
                  </a:lnTo>
                  <a:lnTo>
                    <a:pt x="10" y="106"/>
                  </a:lnTo>
                  <a:lnTo>
                    <a:pt x="9" y="108"/>
                  </a:lnTo>
                  <a:lnTo>
                    <a:pt x="7" y="111"/>
                  </a:lnTo>
                  <a:lnTo>
                    <a:pt x="3" y="114"/>
                  </a:lnTo>
                  <a:lnTo>
                    <a:pt x="13" y="119"/>
                  </a:lnTo>
                  <a:lnTo>
                    <a:pt x="24" y="122"/>
                  </a:lnTo>
                  <a:lnTo>
                    <a:pt x="30" y="121"/>
                  </a:lnTo>
                  <a:lnTo>
                    <a:pt x="35" y="121"/>
                  </a:lnTo>
                  <a:lnTo>
                    <a:pt x="38" y="118"/>
                  </a:lnTo>
                  <a:lnTo>
                    <a:pt x="42" y="116"/>
                  </a:lnTo>
                  <a:lnTo>
                    <a:pt x="44" y="112"/>
                  </a:lnTo>
                  <a:lnTo>
                    <a:pt x="45" y="109"/>
                  </a:lnTo>
                  <a:lnTo>
                    <a:pt x="45" y="105"/>
                  </a:lnTo>
                  <a:lnTo>
                    <a:pt x="44" y="100"/>
                  </a:lnTo>
                  <a:lnTo>
                    <a:pt x="44" y="94"/>
                  </a:lnTo>
                  <a:lnTo>
                    <a:pt x="42" y="86"/>
                  </a:lnTo>
                  <a:lnTo>
                    <a:pt x="35"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86" name="Freeform 105"/>
            <p:cNvSpPr>
              <a:spLocks/>
            </p:cNvSpPr>
            <p:nvPr/>
          </p:nvSpPr>
          <p:spPr bwMode="auto">
            <a:xfrm>
              <a:off x="2777" y="2181"/>
              <a:ext cx="53" cy="120"/>
            </a:xfrm>
            <a:custGeom>
              <a:avLst/>
              <a:gdLst>
                <a:gd name="T0" fmla="*/ 36 w 53"/>
                <a:gd name="T1" fmla="*/ 44 h 120"/>
                <a:gd name="T2" fmla="*/ 35 w 53"/>
                <a:gd name="T3" fmla="*/ 37 h 120"/>
                <a:gd name="T4" fmla="*/ 36 w 53"/>
                <a:gd name="T5" fmla="*/ 29 h 120"/>
                <a:gd name="T6" fmla="*/ 36 w 53"/>
                <a:gd name="T7" fmla="*/ 22 h 120"/>
                <a:gd name="T8" fmla="*/ 37 w 53"/>
                <a:gd name="T9" fmla="*/ 17 h 120"/>
                <a:gd name="T10" fmla="*/ 40 w 53"/>
                <a:gd name="T11" fmla="*/ 13 h 120"/>
                <a:gd name="T12" fmla="*/ 42 w 53"/>
                <a:gd name="T13" fmla="*/ 9 h 120"/>
                <a:gd name="T14" fmla="*/ 45 w 53"/>
                <a:gd name="T15" fmla="*/ 6 h 120"/>
                <a:gd name="T16" fmla="*/ 52 w 53"/>
                <a:gd name="T17" fmla="*/ 3 h 120"/>
                <a:gd name="T18" fmla="*/ 47 w 53"/>
                <a:gd name="T19" fmla="*/ 1 h 120"/>
                <a:gd name="T20" fmla="*/ 41 w 53"/>
                <a:gd name="T21" fmla="*/ 0 h 120"/>
                <a:gd name="T22" fmla="*/ 34 w 53"/>
                <a:gd name="T23" fmla="*/ 0 h 120"/>
                <a:gd name="T24" fmla="*/ 28 w 53"/>
                <a:gd name="T25" fmla="*/ 0 h 120"/>
                <a:gd name="T26" fmla="*/ 23 w 53"/>
                <a:gd name="T27" fmla="*/ 2 h 120"/>
                <a:gd name="T28" fmla="*/ 18 w 53"/>
                <a:gd name="T29" fmla="*/ 3 h 120"/>
                <a:gd name="T30" fmla="*/ 12 w 53"/>
                <a:gd name="T31" fmla="*/ 4 h 120"/>
                <a:gd name="T32" fmla="*/ 8 w 53"/>
                <a:gd name="T33" fmla="*/ 7 h 120"/>
                <a:gd name="T34" fmla="*/ 3 w 53"/>
                <a:gd name="T35" fmla="*/ 8 h 120"/>
                <a:gd name="T36" fmla="*/ 2 w 53"/>
                <a:gd name="T37" fmla="*/ 12 h 120"/>
                <a:gd name="T38" fmla="*/ 1 w 53"/>
                <a:gd name="T39" fmla="*/ 15 h 120"/>
                <a:gd name="T40" fmla="*/ 0 w 53"/>
                <a:gd name="T41" fmla="*/ 18 h 120"/>
                <a:gd name="T42" fmla="*/ 1 w 53"/>
                <a:gd name="T43" fmla="*/ 22 h 120"/>
                <a:gd name="T44" fmla="*/ 3 w 53"/>
                <a:gd name="T45" fmla="*/ 63 h 120"/>
                <a:gd name="T46" fmla="*/ 11 w 53"/>
                <a:gd name="T47" fmla="*/ 98 h 120"/>
                <a:gd name="T48" fmla="*/ 10 w 53"/>
                <a:gd name="T49" fmla="*/ 104 h 120"/>
                <a:gd name="T50" fmla="*/ 11 w 53"/>
                <a:gd name="T51" fmla="*/ 105 h 120"/>
                <a:gd name="T52" fmla="*/ 11 w 53"/>
                <a:gd name="T53" fmla="*/ 108 h 120"/>
                <a:gd name="T54" fmla="*/ 9 w 53"/>
                <a:gd name="T55" fmla="*/ 111 h 120"/>
                <a:gd name="T56" fmla="*/ 6 w 53"/>
                <a:gd name="T57" fmla="*/ 112 h 120"/>
                <a:gd name="T58" fmla="*/ 17 w 53"/>
                <a:gd name="T59" fmla="*/ 116 h 120"/>
                <a:gd name="T60" fmla="*/ 27 w 53"/>
                <a:gd name="T61" fmla="*/ 119 h 120"/>
                <a:gd name="T62" fmla="*/ 32 w 53"/>
                <a:gd name="T63" fmla="*/ 119 h 120"/>
                <a:gd name="T64" fmla="*/ 36 w 53"/>
                <a:gd name="T65" fmla="*/ 118 h 120"/>
                <a:gd name="T66" fmla="*/ 40 w 53"/>
                <a:gd name="T67" fmla="*/ 117 h 120"/>
                <a:gd name="T68" fmla="*/ 45 w 53"/>
                <a:gd name="T69" fmla="*/ 115 h 120"/>
                <a:gd name="T70" fmla="*/ 47 w 53"/>
                <a:gd name="T71" fmla="*/ 113 h 120"/>
                <a:gd name="T72" fmla="*/ 48 w 53"/>
                <a:gd name="T73" fmla="*/ 111 h 120"/>
                <a:gd name="T74" fmla="*/ 48 w 53"/>
                <a:gd name="T75" fmla="*/ 108 h 120"/>
                <a:gd name="T76" fmla="*/ 47 w 53"/>
                <a:gd name="T77" fmla="*/ 105 h 120"/>
                <a:gd name="T78" fmla="*/ 46 w 53"/>
                <a:gd name="T79" fmla="*/ 100 h 120"/>
                <a:gd name="T80" fmla="*/ 44 w 53"/>
                <a:gd name="T81" fmla="*/ 93 h 120"/>
                <a:gd name="T82" fmla="*/ 42 w 53"/>
                <a:gd name="T83" fmla="*/ 85 h 120"/>
                <a:gd name="T84" fmla="*/ 36 w 53"/>
                <a:gd name="T85" fmla="*/ 44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120"/>
                <a:gd name="T131" fmla="*/ 53 w 53"/>
                <a:gd name="T132" fmla="*/ 120 h 1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120">
                  <a:moveTo>
                    <a:pt x="36" y="44"/>
                  </a:moveTo>
                  <a:lnTo>
                    <a:pt x="35" y="37"/>
                  </a:lnTo>
                  <a:lnTo>
                    <a:pt x="36" y="29"/>
                  </a:lnTo>
                  <a:lnTo>
                    <a:pt x="36" y="22"/>
                  </a:lnTo>
                  <a:lnTo>
                    <a:pt x="37" y="17"/>
                  </a:lnTo>
                  <a:lnTo>
                    <a:pt x="40" y="13"/>
                  </a:lnTo>
                  <a:lnTo>
                    <a:pt x="42" y="9"/>
                  </a:lnTo>
                  <a:lnTo>
                    <a:pt x="45" y="6"/>
                  </a:lnTo>
                  <a:lnTo>
                    <a:pt x="52" y="3"/>
                  </a:lnTo>
                  <a:lnTo>
                    <a:pt x="47" y="1"/>
                  </a:lnTo>
                  <a:lnTo>
                    <a:pt x="41" y="0"/>
                  </a:lnTo>
                  <a:lnTo>
                    <a:pt x="34" y="0"/>
                  </a:lnTo>
                  <a:lnTo>
                    <a:pt x="28" y="0"/>
                  </a:lnTo>
                  <a:lnTo>
                    <a:pt x="23" y="2"/>
                  </a:lnTo>
                  <a:lnTo>
                    <a:pt x="18" y="3"/>
                  </a:lnTo>
                  <a:lnTo>
                    <a:pt x="12" y="4"/>
                  </a:lnTo>
                  <a:lnTo>
                    <a:pt x="8" y="7"/>
                  </a:lnTo>
                  <a:lnTo>
                    <a:pt x="3" y="8"/>
                  </a:lnTo>
                  <a:lnTo>
                    <a:pt x="2" y="12"/>
                  </a:lnTo>
                  <a:lnTo>
                    <a:pt x="1" y="15"/>
                  </a:lnTo>
                  <a:lnTo>
                    <a:pt x="0" y="18"/>
                  </a:lnTo>
                  <a:lnTo>
                    <a:pt x="1" y="22"/>
                  </a:lnTo>
                  <a:lnTo>
                    <a:pt x="3" y="63"/>
                  </a:lnTo>
                  <a:lnTo>
                    <a:pt x="11" y="98"/>
                  </a:lnTo>
                  <a:lnTo>
                    <a:pt x="10" y="104"/>
                  </a:lnTo>
                  <a:lnTo>
                    <a:pt x="11" y="105"/>
                  </a:lnTo>
                  <a:lnTo>
                    <a:pt x="11" y="108"/>
                  </a:lnTo>
                  <a:lnTo>
                    <a:pt x="9" y="111"/>
                  </a:lnTo>
                  <a:lnTo>
                    <a:pt x="6" y="112"/>
                  </a:lnTo>
                  <a:lnTo>
                    <a:pt x="17" y="116"/>
                  </a:lnTo>
                  <a:lnTo>
                    <a:pt x="27" y="119"/>
                  </a:lnTo>
                  <a:lnTo>
                    <a:pt x="32" y="119"/>
                  </a:lnTo>
                  <a:lnTo>
                    <a:pt x="36" y="118"/>
                  </a:lnTo>
                  <a:lnTo>
                    <a:pt x="40" y="117"/>
                  </a:lnTo>
                  <a:lnTo>
                    <a:pt x="45" y="115"/>
                  </a:lnTo>
                  <a:lnTo>
                    <a:pt x="47" y="113"/>
                  </a:lnTo>
                  <a:lnTo>
                    <a:pt x="48" y="111"/>
                  </a:lnTo>
                  <a:lnTo>
                    <a:pt x="48" y="108"/>
                  </a:lnTo>
                  <a:lnTo>
                    <a:pt x="47" y="105"/>
                  </a:lnTo>
                  <a:lnTo>
                    <a:pt x="46" y="100"/>
                  </a:lnTo>
                  <a:lnTo>
                    <a:pt x="44" y="93"/>
                  </a:lnTo>
                  <a:lnTo>
                    <a:pt x="42" y="85"/>
                  </a:lnTo>
                  <a:lnTo>
                    <a:pt x="36" y="44"/>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87" name="Freeform 106"/>
            <p:cNvSpPr>
              <a:spLocks/>
            </p:cNvSpPr>
            <p:nvPr/>
          </p:nvSpPr>
          <p:spPr bwMode="auto">
            <a:xfrm>
              <a:off x="3227" y="1959"/>
              <a:ext cx="49" cy="124"/>
            </a:xfrm>
            <a:custGeom>
              <a:avLst/>
              <a:gdLst>
                <a:gd name="T0" fmla="*/ 35 w 49"/>
                <a:gd name="T1" fmla="*/ 46 h 124"/>
                <a:gd name="T2" fmla="*/ 34 w 49"/>
                <a:gd name="T3" fmla="*/ 38 h 124"/>
                <a:gd name="T4" fmla="*/ 32 w 49"/>
                <a:gd name="T5" fmla="*/ 30 h 124"/>
                <a:gd name="T6" fmla="*/ 34 w 49"/>
                <a:gd name="T7" fmla="*/ 23 h 124"/>
                <a:gd name="T8" fmla="*/ 35 w 49"/>
                <a:gd name="T9" fmla="*/ 17 h 124"/>
                <a:gd name="T10" fmla="*/ 37 w 49"/>
                <a:gd name="T11" fmla="*/ 13 h 124"/>
                <a:gd name="T12" fmla="*/ 40 w 49"/>
                <a:gd name="T13" fmla="*/ 9 h 124"/>
                <a:gd name="T14" fmla="*/ 43 w 49"/>
                <a:gd name="T15" fmla="*/ 6 h 124"/>
                <a:gd name="T16" fmla="*/ 48 w 49"/>
                <a:gd name="T17" fmla="*/ 3 h 124"/>
                <a:gd name="T18" fmla="*/ 43 w 49"/>
                <a:gd name="T19" fmla="*/ 1 h 124"/>
                <a:gd name="T20" fmla="*/ 39 w 49"/>
                <a:gd name="T21" fmla="*/ 0 h 124"/>
                <a:gd name="T22" fmla="*/ 32 w 49"/>
                <a:gd name="T23" fmla="*/ 0 h 124"/>
                <a:gd name="T24" fmla="*/ 27 w 49"/>
                <a:gd name="T25" fmla="*/ 0 h 124"/>
                <a:gd name="T26" fmla="*/ 22 w 49"/>
                <a:gd name="T27" fmla="*/ 1 h 124"/>
                <a:gd name="T28" fmla="*/ 17 w 49"/>
                <a:gd name="T29" fmla="*/ 3 h 124"/>
                <a:gd name="T30" fmla="*/ 13 w 49"/>
                <a:gd name="T31" fmla="*/ 4 h 124"/>
                <a:gd name="T32" fmla="*/ 7 w 49"/>
                <a:gd name="T33" fmla="*/ 6 h 124"/>
                <a:gd name="T34" fmla="*/ 4 w 49"/>
                <a:gd name="T35" fmla="*/ 8 h 124"/>
                <a:gd name="T36" fmla="*/ 1 w 49"/>
                <a:gd name="T37" fmla="*/ 11 h 124"/>
                <a:gd name="T38" fmla="*/ 0 w 49"/>
                <a:gd name="T39" fmla="*/ 16 h 124"/>
                <a:gd name="T40" fmla="*/ 0 w 49"/>
                <a:gd name="T41" fmla="*/ 19 h 124"/>
                <a:gd name="T42" fmla="*/ 0 w 49"/>
                <a:gd name="T43" fmla="*/ 22 h 124"/>
                <a:gd name="T44" fmla="*/ 4 w 49"/>
                <a:gd name="T45" fmla="*/ 64 h 124"/>
                <a:gd name="T46" fmla="*/ 9 w 49"/>
                <a:gd name="T47" fmla="*/ 99 h 124"/>
                <a:gd name="T48" fmla="*/ 11 w 49"/>
                <a:gd name="T49" fmla="*/ 104 h 124"/>
                <a:gd name="T50" fmla="*/ 10 w 49"/>
                <a:gd name="T51" fmla="*/ 106 h 124"/>
                <a:gd name="T52" fmla="*/ 9 w 49"/>
                <a:gd name="T53" fmla="*/ 109 h 124"/>
                <a:gd name="T54" fmla="*/ 7 w 49"/>
                <a:gd name="T55" fmla="*/ 112 h 124"/>
                <a:gd name="T56" fmla="*/ 4 w 49"/>
                <a:gd name="T57" fmla="*/ 115 h 124"/>
                <a:gd name="T58" fmla="*/ 14 w 49"/>
                <a:gd name="T59" fmla="*/ 120 h 124"/>
                <a:gd name="T60" fmla="*/ 24 w 49"/>
                <a:gd name="T61" fmla="*/ 123 h 124"/>
                <a:gd name="T62" fmla="*/ 31 w 49"/>
                <a:gd name="T63" fmla="*/ 122 h 124"/>
                <a:gd name="T64" fmla="*/ 35 w 49"/>
                <a:gd name="T65" fmla="*/ 122 h 124"/>
                <a:gd name="T66" fmla="*/ 39 w 49"/>
                <a:gd name="T67" fmla="*/ 119 h 124"/>
                <a:gd name="T68" fmla="*/ 43 w 49"/>
                <a:gd name="T69" fmla="*/ 117 h 124"/>
                <a:gd name="T70" fmla="*/ 45 w 49"/>
                <a:gd name="T71" fmla="*/ 113 h 124"/>
                <a:gd name="T72" fmla="*/ 45 w 49"/>
                <a:gd name="T73" fmla="*/ 110 h 124"/>
                <a:gd name="T74" fmla="*/ 45 w 49"/>
                <a:gd name="T75" fmla="*/ 106 h 124"/>
                <a:gd name="T76" fmla="*/ 45 w 49"/>
                <a:gd name="T77" fmla="*/ 101 h 124"/>
                <a:gd name="T78" fmla="*/ 44 w 49"/>
                <a:gd name="T79" fmla="*/ 95 h 124"/>
                <a:gd name="T80" fmla="*/ 42 w 49"/>
                <a:gd name="T81" fmla="*/ 86 h 124"/>
                <a:gd name="T82" fmla="*/ 35 w 49"/>
                <a:gd name="T83" fmla="*/ 46 h 1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4"/>
                <a:gd name="T128" fmla="*/ 49 w 49"/>
                <a:gd name="T129" fmla="*/ 124 h 1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4">
                  <a:moveTo>
                    <a:pt x="35" y="46"/>
                  </a:moveTo>
                  <a:lnTo>
                    <a:pt x="34" y="38"/>
                  </a:lnTo>
                  <a:lnTo>
                    <a:pt x="32" y="30"/>
                  </a:lnTo>
                  <a:lnTo>
                    <a:pt x="34" y="23"/>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6"/>
                  </a:lnTo>
                  <a:lnTo>
                    <a:pt x="0" y="19"/>
                  </a:lnTo>
                  <a:lnTo>
                    <a:pt x="0" y="22"/>
                  </a:lnTo>
                  <a:lnTo>
                    <a:pt x="4" y="64"/>
                  </a:lnTo>
                  <a:lnTo>
                    <a:pt x="9" y="99"/>
                  </a:lnTo>
                  <a:lnTo>
                    <a:pt x="11" y="104"/>
                  </a:lnTo>
                  <a:lnTo>
                    <a:pt x="10" y="106"/>
                  </a:lnTo>
                  <a:lnTo>
                    <a:pt x="9" y="109"/>
                  </a:lnTo>
                  <a:lnTo>
                    <a:pt x="7" y="112"/>
                  </a:lnTo>
                  <a:lnTo>
                    <a:pt x="4" y="115"/>
                  </a:lnTo>
                  <a:lnTo>
                    <a:pt x="14" y="120"/>
                  </a:lnTo>
                  <a:lnTo>
                    <a:pt x="24" y="123"/>
                  </a:lnTo>
                  <a:lnTo>
                    <a:pt x="31" y="122"/>
                  </a:lnTo>
                  <a:lnTo>
                    <a:pt x="35" y="122"/>
                  </a:lnTo>
                  <a:lnTo>
                    <a:pt x="39" y="119"/>
                  </a:lnTo>
                  <a:lnTo>
                    <a:pt x="43" y="117"/>
                  </a:lnTo>
                  <a:lnTo>
                    <a:pt x="45" y="113"/>
                  </a:lnTo>
                  <a:lnTo>
                    <a:pt x="45" y="110"/>
                  </a:lnTo>
                  <a:lnTo>
                    <a:pt x="45" y="106"/>
                  </a:lnTo>
                  <a:lnTo>
                    <a:pt x="45" y="101"/>
                  </a:lnTo>
                  <a:lnTo>
                    <a:pt x="44" y="95"/>
                  </a:lnTo>
                  <a:lnTo>
                    <a:pt x="42" y="86"/>
                  </a:lnTo>
                  <a:lnTo>
                    <a:pt x="35" y="46"/>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88" name="Freeform 107"/>
            <p:cNvSpPr>
              <a:spLocks/>
            </p:cNvSpPr>
            <p:nvPr/>
          </p:nvSpPr>
          <p:spPr bwMode="auto">
            <a:xfrm>
              <a:off x="3076" y="2035"/>
              <a:ext cx="51" cy="119"/>
            </a:xfrm>
            <a:custGeom>
              <a:avLst/>
              <a:gdLst>
                <a:gd name="T0" fmla="*/ 35 w 51"/>
                <a:gd name="T1" fmla="*/ 43 h 119"/>
                <a:gd name="T2" fmla="*/ 34 w 51"/>
                <a:gd name="T3" fmla="*/ 37 h 119"/>
                <a:gd name="T4" fmla="*/ 35 w 51"/>
                <a:gd name="T5" fmla="*/ 29 h 119"/>
                <a:gd name="T6" fmla="*/ 35 w 51"/>
                <a:gd name="T7" fmla="*/ 22 h 119"/>
                <a:gd name="T8" fmla="*/ 36 w 51"/>
                <a:gd name="T9" fmla="*/ 17 h 119"/>
                <a:gd name="T10" fmla="*/ 38 w 51"/>
                <a:gd name="T11" fmla="*/ 12 h 119"/>
                <a:gd name="T12" fmla="*/ 40 w 51"/>
                <a:gd name="T13" fmla="*/ 9 h 119"/>
                <a:gd name="T14" fmla="*/ 43 w 51"/>
                <a:gd name="T15" fmla="*/ 6 h 119"/>
                <a:gd name="T16" fmla="*/ 50 w 51"/>
                <a:gd name="T17" fmla="*/ 3 h 119"/>
                <a:gd name="T18" fmla="*/ 45 w 51"/>
                <a:gd name="T19" fmla="*/ 1 h 119"/>
                <a:gd name="T20" fmla="*/ 40 w 51"/>
                <a:gd name="T21" fmla="*/ 0 h 119"/>
                <a:gd name="T22" fmla="*/ 33 w 51"/>
                <a:gd name="T23" fmla="*/ 0 h 119"/>
                <a:gd name="T24" fmla="*/ 27 w 51"/>
                <a:gd name="T25" fmla="*/ 0 h 119"/>
                <a:gd name="T26" fmla="*/ 22 w 51"/>
                <a:gd name="T27" fmla="*/ 2 h 119"/>
                <a:gd name="T28" fmla="*/ 17 w 51"/>
                <a:gd name="T29" fmla="*/ 3 h 119"/>
                <a:gd name="T30" fmla="*/ 12 w 51"/>
                <a:gd name="T31" fmla="*/ 4 h 119"/>
                <a:gd name="T32" fmla="*/ 7 w 51"/>
                <a:gd name="T33" fmla="*/ 6 h 119"/>
                <a:gd name="T34" fmla="*/ 3 w 51"/>
                <a:gd name="T35" fmla="*/ 8 h 119"/>
                <a:gd name="T36" fmla="*/ 2 w 51"/>
                <a:gd name="T37" fmla="*/ 12 h 119"/>
                <a:gd name="T38" fmla="*/ 1 w 51"/>
                <a:gd name="T39" fmla="*/ 15 h 119"/>
                <a:gd name="T40" fmla="*/ 0 w 51"/>
                <a:gd name="T41" fmla="*/ 18 h 119"/>
                <a:gd name="T42" fmla="*/ 1 w 51"/>
                <a:gd name="T43" fmla="*/ 22 h 119"/>
                <a:gd name="T44" fmla="*/ 3 w 51"/>
                <a:gd name="T45" fmla="*/ 62 h 119"/>
                <a:gd name="T46" fmla="*/ 10 w 51"/>
                <a:gd name="T47" fmla="*/ 98 h 119"/>
                <a:gd name="T48" fmla="*/ 10 w 51"/>
                <a:gd name="T49" fmla="*/ 103 h 119"/>
                <a:gd name="T50" fmla="*/ 11 w 51"/>
                <a:gd name="T51" fmla="*/ 105 h 119"/>
                <a:gd name="T52" fmla="*/ 11 w 51"/>
                <a:gd name="T53" fmla="*/ 107 h 119"/>
                <a:gd name="T54" fmla="*/ 9 w 51"/>
                <a:gd name="T55" fmla="*/ 110 h 119"/>
                <a:gd name="T56" fmla="*/ 6 w 51"/>
                <a:gd name="T57" fmla="*/ 111 h 119"/>
                <a:gd name="T58" fmla="*/ 17 w 51"/>
                <a:gd name="T59" fmla="*/ 115 h 119"/>
                <a:gd name="T60" fmla="*/ 26 w 51"/>
                <a:gd name="T61" fmla="*/ 118 h 119"/>
                <a:gd name="T62" fmla="*/ 31 w 51"/>
                <a:gd name="T63" fmla="*/ 118 h 119"/>
                <a:gd name="T64" fmla="*/ 35 w 51"/>
                <a:gd name="T65" fmla="*/ 117 h 119"/>
                <a:gd name="T66" fmla="*/ 39 w 51"/>
                <a:gd name="T67" fmla="*/ 116 h 119"/>
                <a:gd name="T68" fmla="*/ 43 w 51"/>
                <a:gd name="T69" fmla="*/ 114 h 119"/>
                <a:gd name="T70" fmla="*/ 45 w 51"/>
                <a:gd name="T71" fmla="*/ 112 h 119"/>
                <a:gd name="T72" fmla="*/ 46 w 51"/>
                <a:gd name="T73" fmla="*/ 110 h 119"/>
                <a:gd name="T74" fmla="*/ 46 w 51"/>
                <a:gd name="T75" fmla="*/ 107 h 119"/>
                <a:gd name="T76" fmla="*/ 45 w 51"/>
                <a:gd name="T77" fmla="*/ 104 h 119"/>
                <a:gd name="T78" fmla="*/ 44 w 51"/>
                <a:gd name="T79" fmla="*/ 99 h 119"/>
                <a:gd name="T80" fmla="*/ 42 w 51"/>
                <a:gd name="T81" fmla="*/ 92 h 119"/>
                <a:gd name="T82" fmla="*/ 41 w 51"/>
                <a:gd name="T83" fmla="*/ 85 h 119"/>
                <a:gd name="T84" fmla="*/ 35 w 51"/>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19"/>
                <a:gd name="T131" fmla="*/ 51 w 51"/>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19">
                  <a:moveTo>
                    <a:pt x="35" y="43"/>
                  </a:moveTo>
                  <a:lnTo>
                    <a:pt x="34" y="37"/>
                  </a:lnTo>
                  <a:lnTo>
                    <a:pt x="35" y="29"/>
                  </a:lnTo>
                  <a:lnTo>
                    <a:pt x="35" y="22"/>
                  </a:lnTo>
                  <a:lnTo>
                    <a:pt x="36" y="17"/>
                  </a:lnTo>
                  <a:lnTo>
                    <a:pt x="38" y="12"/>
                  </a:lnTo>
                  <a:lnTo>
                    <a:pt x="40" y="9"/>
                  </a:lnTo>
                  <a:lnTo>
                    <a:pt x="43" y="6"/>
                  </a:lnTo>
                  <a:lnTo>
                    <a:pt x="50" y="3"/>
                  </a:lnTo>
                  <a:lnTo>
                    <a:pt x="45" y="1"/>
                  </a:lnTo>
                  <a:lnTo>
                    <a:pt x="40" y="0"/>
                  </a:lnTo>
                  <a:lnTo>
                    <a:pt x="33" y="0"/>
                  </a:lnTo>
                  <a:lnTo>
                    <a:pt x="27" y="0"/>
                  </a:lnTo>
                  <a:lnTo>
                    <a:pt x="22"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7" y="115"/>
                  </a:lnTo>
                  <a:lnTo>
                    <a:pt x="26" y="118"/>
                  </a:lnTo>
                  <a:lnTo>
                    <a:pt x="31" y="118"/>
                  </a:lnTo>
                  <a:lnTo>
                    <a:pt x="35" y="117"/>
                  </a:lnTo>
                  <a:lnTo>
                    <a:pt x="39" y="116"/>
                  </a:lnTo>
                  <a:lnTo>
                    <a:pt x="43" y="114"/>
                  </a:lnTo>
                  <a:lnTo>
                    <a:pt x="45" y="112"/>
                  </a:lnTo>
                  <a:lnTo>
                    <a:pt x="46" y="110"/>
                  </a:lnTo>
                  <a:lnTo>
                    <a:pt x="46" y="107"/>
                  </a:lnTo>
                  <a:lnTo>
                    <a:pt x="45" y="104"/>
                  </a:lnTo>
                  <a:lnTo>
                    <a:pt x="44" y="99"/>
                  </a:lnTo>
                  <a:lnTo>
                    <a:pt x="42" y="92"/>
                  </a:lnTo>
                  <a:lnTo>
                    <a:pt x="41" y="85"/>
                  </a:lnTo>
                  <a:lnTo>
                    <a:pt x="35" y="43"/>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89" name="Freeform 108"/>
            <p:cNvSpPr>
              <a:spLocks/>
            </p:cNvSpPr>
            <p:nvPr/>
          </p:nvSpPr>
          <p:spPr bwMode="auto">
            <a:xfrm>
              <a:off x="3526" y="1813"/>
              <a:ext cx="50" cy="123"/>
            </a:xfrm>
            <a:custGeom>
              <a:avLst/>
              <a:gdLst>
                <a:gd name="T0" fmla="*/ 36 w 50"/>
                <a:gd name="T1" fmla="*/ 45 h 123"/>
                <a:gd name="T2" fmla="*/ 35 w 50"/>
                <a:gd name="T3" fmla="*/ 37 h 123"/>
                <a:gd name="T4" fmla="*/ 33 w 50"/>
                <a:gd name="T5" fmla="*/ 29 h 123"/>
                <a:gd name="T6" fmla="*/ 35 w 50"/>
                <a:gd name="T7" fmla="*/ 22 h 123"/>
                <a:gd name="T8" fmla="*/ 36 w 50"/>
                <a:gd name="T9" fmla="*/ 17 h 123"/>
                <a:gd name="T10" fmla="*/ 38 w 50"/>
                <a:gd name="T11" fmla="*/ 13 h 123"/>
                <a:gd name="T12" fmla="*/ 41 w 50"/>
                <a:gd name="T13" fmla="*/ 9 h 123"/>
                <a:gd name="T14" fmla="*/ 44 w 50"/>
                <a:gd name="T15" fmla="*/ 6 h 123"/>
                <a:gd name="T16" fmla="*/ 49 w 50"/>
                <a:gd name="T17" fmla="*/ 3 h 123"/>
                <a:gd name="T18" fmla="*/ 44 w 50"/>
                <a:gd name="T19" fmla="*/ 1 h 123"/>
                <a:gd name="T20" fmla="*/ 40 w 50"/>
                <a:gd name="T21" fmla="*/ 0 h 123"/>
                <a:gd name="T22" fmla="*/ 33 w 50"/>
                <a:gd name="T23" fmla="*/ 0 h 123"/>
                <a:gd name="T24" fmla="*/ 27 w 50"/>
                <a:gd name="T25" fmla="*/ 0 h 123"/>
                <a:gd name="T26" fmla="*/ 22 w 50"/>
                <a:gd name="T27" fmla="*/ 1 h 123"/>
                <a:gd name="T28" fmla="*/ 18 w 50"/>
                <a:gd name="T29" fmla="*/ 3 h 123"/>
                <a:gd name="T30" fmla="*/ 13 w 50"/>
                <a:gd name="T31" fmla="*/ 4 h 123"/>
                <a:gd name="T32" fmla="*/ 7 w 50"/>
                <a:gd name="T33" fmla="*/ 6 h 123"/>
                <a:gd name="T34" fmla="*/ 4 w 50"/>
                <a:gd name="T35" fmla="*/ 8 h 123"/>
                <a:gd name="T36" fmla="*/ 1 w 50"/>
                <a:gd name="T37" fmla="*/ 11 h 123"/>
                <a:gd name="T38" fmla="*/ 0 w 50"/>
                <a:gd name="T39" fmla="*/ 15 h 123"/>
                <a:gd name="T40" fmla="*/ 0 w 50"/>
                <a:gd name="T41" fmla="*/ 19 h 123"/>
                <a:gd name="T42" fmla="*/ 0 w 50"/>
                <a:gd name="T43" fmla="*/ 22 h 123"/>
                <a:gd name="T44" fmla="*/ 4 w 50"/>
                <a:gd name="T45" fmla="*/ 63 h 123"/>
                <a:gd name="T46" fmla="*/ 9 w 50"/>
                <a:gd name="T47" fmla="*/ 99 h 123"/>
                <a:gd name="T48" fmla="*/ 11 w 50"/>
                <a:gd name="T49" fmla="*/ 103 h 123"/>
                <a:gd name="T50" fmla="*/ 10 w 50"/>
                <a:gd name="T51" fmla="*/ 106 h 123"/>
                <a:gd name="T52" fmla="*/ 9 w 50"/>
                <a:gd name="T53" fmla="*/ 108 h 123"/>
                <a:gd name="T54" fmla="*/ 7 w 50"/>
                <a:gd name="T55" fmla="*/ 111 h 123"/>
                <a:gd name="T56" fmla="*/ 4 w 50"/>
                <a:gd name="T57" fmla="*/ 114 h 123"/>
                <a:gd name="T58" fmla="*/ 14 w 50"/>
                <a:gd name="T59" fmla="*/ 119 h 123"/>
                <a:gd name="T60" fmla="*/ 25 w 50"/>
                <a:gd name="T61" fmla="*/ 122 h 123"/>
                <a:gd name="T62" fmla="*/ 31 w 50"/>
                <a:gd name="T63" fmla="*/ 121 h 123"/>
                <a:gd name="T64" fmla="*/ 36 w 50"/>
                <a:gd name="T65" fmla="*/ 121 h 123"/>
                <a:gd name="T66" fmla="*/ 40 w 50"/>
                <a:gd name="T67" fmla="*/ 118 h 123"/>
                <a:gd name="T68" fmla="*/ 44 w 50"/>
                <a:gd name="T69" fmla="*/ 116 h 123"/>
                <a:gd name="T70" fmla="*/ 46 w 50"/>
                <a:gd name="T71" fmla="*/ 112 h 123"/>
                <a:gd name="T72" fmla="*/ 46 w 50"/>
                <a:gd name="T73" fmla="*/ 109 h 123"/>
                <a:gd name="T74" fmla="*/ 46 w 50"/>
                <a:gd name="T75" fmla="*/ 105 h 123"/>
                <a:gd name="T76" fmla="*/ 46 w 50"/>
                <a:gd name="T77" fmla="*/ 100 h 123"/>
                <a:gd name="T78" fmla="*/ 45 w 50"/>
                <a:gd name="T79" fmla="*/ 94 h 123"/>
                <a:gd name="T80" fmla="*/ 43 w 50"/>
                <a:gd name="T81" fmla="*/ 86 h 123"/>
                <a:gd name="T82" fmla="*/ 36 w 50"/>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123"/>
                <a:gd name="T128" fmla="*/ 50 w 50"/>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123">
                  <a:moveTo>
                    <a:pt x="36" y="45"/>
                  </a:moveTo>
                  <a:lnTo>
                    <a:pt x="35" y="37"/>
                  </a:lnTo>
                  <a:lnTo>
                    <a:pt x="33" y="29"/>
                  </a:lnTo>
                  <a:lnTo>
                    <a:pt x="35" y="22"/>
                  </a:lnTo>
                  <a:lnTo>
                    <a:pt x="36" y="17"/>
                  </a:lnTo>
                  <a:lnTo>
                    <a:pt x="38" y="13"/>
                  </a:lnTo>
                  <a:lnTo>
                    <a:pt x="41" y="9"/>
                  </a:lnTo>
                  <a:lnTo>
                    <a:pt x="44" y="6"/>
                  </a:lnTo>
                  <a:lnTo>
                    <a:pt x="49" y="3"/>
                  </a:lnTo>
                  <a:lnTo>
                    <a:pt x="44" y="1"/>
                  </a:lnTo>
                  <a:lnTo>
                    <a:pt x="40" y="0"/>
                  </a:lnTo>
                  <a:lnTo>
                    <a:pt x="33" y="0"/>
                  </a:lnTo>
                  <a:lnTo>
                    <a:pt x="27" y="0"/>
                  </a:lnTo>
                  <a:lnTo>
                    <a:pt x="22" y="1"/>
                  </a:lnTo>
                  <a:lnTo>
                    <a:pt x="18"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5" y="122"/>
                  </a:lnTo>
                  <a:lnTo>
                    <a:pt x="31" y="121"/>
                  </a:lnTo>
                  <a:lnTo>
                    <a:pt x="36" y="121"/>
                  </a:lnTo>
                  <a:lnTo>
                    <a:pt x="40" y="118"/>
                  </a:lnTo>
                  <a:lnTo>
                    <a:pt x="44" y="116"/>
                  </a:lnTo>
                  <a:lnTo>
                    <a:pt x="46" y="112"/>
                  </a:lnTo>
                  <a:lnTo>
                    <a:pt x="46" y="109"/>
                  </a:lnTo>
                  <a:lnTo>
                    <a:pt x="46" y="105"/>
                  </a:lnTo>
                  <a:lnTo>
                    <a:pt x="46" y="100"/>
                  </a:lnTo>
                  <a:lnTo>
                    <a:pt x="45" y="94"/>
                  </a:lnTo>
                  <a:lnTo>
                    <a:pt x="43" y="86"/>
                  </a:lnTo>
                  <a:lnTo>
                    <a:pt x="36"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90" name="Freeform 109"/>
            <p:cNvSpPr>
              <a:spLocks/>
            </p:cNvSpPr>
            <p:nvPr/>
          </p:nvSpPr>
          <p:spPr bwMode="auto">
            <a:xfrm>
              <a:off x="3377" y="1890"/>
              <a:ext cx="49" cy="119"/>
            </a:xfrm>
            <a:custGeom>
              <a:avLst/>
              <a:gdLst>
                <a:gd name="T0" fmla="*/ 34 w 49"/>
                <a:gd name="T1" fmla="*/ 43 h 119"/>
                <a:gd name="T2" fmla="*/ 33 w 49"/>
                <a:gd name="T3" fmla="*/ 37 h 119"/>
                <a:gd name="T4" fmla="*/ 33 w 49"/>
                <a:gd name="T5" fmla="*/ 29 h 119"/>
                <a:gd name="T6" fmla="*/ 33 w 49"/>
                <a:gd name="T7" fmla="*/ 22 h 119"/>
                <a:gd name="T8" fmla="*/ 34 w 49"/>
                <a:gd name="T9" fmla="*/ 17 h 119"/>
                <a:gd name="T10" fmla="*/ 37 w 49"/>
                <a:gd name="T11" fmla="*/ 12 h 119"/>
                <a:gd name="T12" fmla="*/ 39 w 49"/>
                <a:gd name="T13" fmla="*/ 9 h 119"/>
                <a:gd name="T14" fmla="*/ 42 w 49"/>
                <a:gd name="T15" fmla="*/ 6 h 119"/>
                <a:gd name="T16" fmla="*/ 48 w 49"/>
                <a:gd name="T17" fmla="*/ 3 h 119"/>
                <a:gd name="T18" fmla="*/ 43 w 49"/>
                <a:gd name="T19" fmla="*/ 1 h 119"/>
                <a:gd name="T20" fmla="*/ 38 w 49"/>
                <a:gd name="T21" fmla="*/ 0 h 119"/>
                <a:gd name="T22" fmla="*/ 32 w 49"/>
                <a:gd name="T23" fmla="*/ 0 h 119"/>
                <a:gd name="T24" fmla="*/ 26 w 49"/>
                <a:gd name="T25" fmla="*/ 0 h 119"/>
                <a:gd name="T26" fmla="*/ 21 w 49"/>
                <a:gd name="T27" fmla="*/ 2 h 119"/>
                <a:gd name="T28" fmla="*/ 16 w 49"/>
                <a:gd name="T29" fmla="*/ 3 h 119"/>
                <a:gd name="T30" fmla="*/ 11 w 49"/>
                <a:gd name="T31" fmla="*/ 4 h 119"/>
                <a:gd name="T32" fmla="*/ 7 w 49"/>
                <a:gd name="T33" fmla="*/ 6 h 119"/>
                <a:gd name="T34" fmla="*/ 2 w 49"/>
                <a:gd name="T35" fmla="*/ 8 h 119"/>
                <a:gd name="T36" fmla="*/ 1 w 49"/>
                <a:gd name="T37" fmla="*/ 12 h 119"/>
                <a:gd name="T38" fmla="*/ 0 w 49"/>
                <a:gd name="T39" fmla="*/ 15 h 119"/>
                <a:gd name="T40" fmla="*/ 0 w 49"/>
                <a:gd name="T41" fmla="*/ 18 h 119"/>
                <a:gd name="T42" fmla="*/ 0 w 49"/>
                <a:gd name="T43" fmla="*/ 22 h 119"/>
                <a:gd name="T44" fmla="*/ 3 w 49"/>
                <a:gd name="T45" fmla="*/ 62 h 119"/>
                <a:gd name="T46" fmla="*/ 10 w 49"/>
                <a:gd name="T47" fmla="*/ 98 h 119"/>
                <a:gd name="T48" fmla="*/ 9 w 49"/>
                <a:gd name="T49" fmla="*/ 103 h 119"/>
                <a:gd name="T50" fmla="*/ 10 w 49"/>
                <a:gd name="T51" fmla="*/ 105 h 119"/>
                <a:gd name="T52" fmla="*/ 10 w 49"/>
                <a:gd name="T53" fmla="*/ 107 h 119"/>
                <a:gd name="T54" fmla="*/ 8 w 49"/>
                <a:gd name="T55" fmla="*/ 110 h 119"/>
                <a:gd name="T56" fmla="*/ 5 w 49"/>
                <a:gd name="T57" fmla="*/ 111 h 119"/>
                <a:gd name="T58" fmla="*/ 16 w 49"/>
                <a:gd name="T59" fmla="*/ 115 h 119"/>
                <a:gd name="T60" fmla="*/ 25 w 49"/>
                <a:gd name="T61" fmla="*/ 118 h 119"/>
                <a:gd name="T62" fmla="*/ 30 w 49"/>
                <a:gd name="T63" fmla="*/ 118 h 119"/>
                <a:gd name="T64" fmla="*/ 34 w 49"/>
                <a:gd name="T65" fmla="*/ 117 h 119"/>
                <a:gd name="T66" fmla="*/ 37 w 49"/>
                <a:gd name="T67" fmla="*/ 116 h 119"/>
                <a:gd name="T68" fmla="*/ 41 w 49"/>
                <a:gd name="T69" fmla="*/ 114 h 119"/>
                <a:gd name="T70" fmla="*/ 44 w 49"/>
                <a:gd name="T71" fmla="*/ 112 h 119"/>
                <a:gd name="T72" fmla="*/ 44 w 49"/>
                <a:gd name="T73" fmla="*/ 110 h 119"/>
                <a:gd name="T74" fmla="*/ 44 w 49"/>
                <a:gd name="T75" fmla="*/ 107 h 119"/>
                <a:gd name="T76" fmla="*/ 44 w 49"/>
                <a:gd name="T77" fmla="*/ 104 h 119"/>
                <a:gd name="T78" fmla="*/ 43 w 49"/>
                <a:gd name="T79" fmla="*/ 99 h 119"/>
                <a:gd name="T80" fmla="*/ 41 w 49"/>
                <a:gd name="T81" fmla="*/ 92 h 119"/>
                <a:gd name="T82" fmla="*/ 39 w 49"/>
                <a:gd name="T83" fmla="*/ 85 h 119"/>
                <a:gd name="T84" fmla="*/ 34 w 49"/>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119"/>
                <a:gd name="T131" fmla="*/ 49 w 49"/>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119">
                  <a:moveTo>
                    <a:pt x="34" y="43"/>
                  </a:moveTo>
                  <a:lnTo>
                    <a:pt x="33" y="37"/>
                  </a:lnTo>
                  <a:lnTo>
                    <a:pt x="33" y="29"/>
                  </a:lnTo>
                  <a:lnTo>
                    <a:pt x="33" y="22"/>
                  </a:lnTo>
                  <a:lnTo>
                    <a:pt x="34" y="17"/>
                  </a:lnTo>
                  <a:lnTo>
                    <a:pt x="37" y="12"/>
                  </a:lnTo>
                  <a:lnTo>
                    <a:pt x="39" y="9"/>
                  </a:lnTo>
                  <a:lnTo>
                    <a:pt x="42" y="6"/>
                  </a:lnTo>
                  <a:lnTo>
                    <a:pt x="48" y="3"/>
                  </a:lnTo>
                  <a:lnTo>
                    <a:pt x="43" y="1"/>
                  </a:lnTo>
                  <a:lnTo>
                    <a:pt x="38" y="0"/>
                  </a:lnTo>
                  <a:lnTo>
                    <a:pt x="32" y="0"/>
                  </a:lnTo>
                  <a:lnTo>
                    <a:pt x="26" y="0"/>
                  </a:lnTo>
                  <a:lnTo>
                    <a:pt x="21" y="2"/>
                  </a:lnTo>
                  <a:lnTo>
                    <a:pt x="16" y="3"/>
                  </a:lnTo>
                  <a:lnTo>
                    <a:pt x="11" y="4"/>
                  </a:lnTo>
                  <a:lnTo>
                    <a:pt x="7" y="6"/>
                  </a:lnTo>
                  <a:lnTo>
                    <a:pt x="2" y="8"/>
                  </a:lnTo>
                  <a:lnTo>
                    <a:pt x="1" y="12"/>
                  </a:lnTo>
                  <a:lnTo>
                    <a:pt x="0" y="15"/>
                  </a:lnTo>
                  <a:lnTo>
                    <a:pt x="0" y="18"/>
                  </a:lnTo>
                  <a:lnTo>
                    <a:pt x="0" y="22"/>
                  </a:lnTo>
                  <a:lnTo>
                    <a:pt x="3" y="62"/>
                  </a:lnTo>
                  <a:lnTo>
                    <a:pt x="10" y="98"/>
                  </a:lnTo>
                  <a:lnTo>
                    <a:pt x="9" y="103"/>
                  </a:lnTo>
                  <a:lnTo>
                    <a:pt x="10" y="105"/>
                  </a:lnTo>
                  <a:lnTo>
                    <a:pt x="10" y="107"/>
                  </a:lnTo>
                  <a:lnTo>
                    <a:pt x="8" y="110"/>
                  </a:lnTo>
                  <a:lnTo>
                    <a:pt x="5" y="111"/>
                  </a:lnTo>
                  <a:lnTo>
                    <a:pt x="16" y="115"/>
                  </a:lnTo>
                  <a:lnTo>
                    <a:pt x="25" y="118"/>
                  </a:lnTo>
                  <a:lnTo>
                    <a:pt x="30" y="118"/>
                  </a:lnTo>
                  <a:lnTo>
                    <a:pt x="34" y="117"/>
                  </a:lnTo>
                  <a:lnTo>
                    <a:pt x="37" y="116"/>
                  </a:lnTo>
                  <a:lnTo>
                    <a:pt x="41" y="114"/>
                  </a:lnTo>
                  <a:lnTo>
                    <a:pt x="44" y="112"/>
                  </a:lnTo>
                  <a:lnTo>
                    <a:pt x="44" y="110"/>
                  </a:lnTo>
                  <a:lnTo>
                    <a:pt x="44" y="107"/>
                  </a:lnTo>
                  <a:lnTo>
                    <a:pt x="44" y="104"/>
                  </a:lnTo>
                  <a:lnTo>
                    <a:pt x="43" y="99"/>
                  </a:lnTo>
                  <a:lnTo>
                    <a:pt x="41" y="92"/>
                  </a:lnTo>
                  <a:lnTo>
                    <a:pt x="39" y="85"/>
                  </a:lnTo>
                  <a:lnTo>
                    <a:pt x="34" y="43"/>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91" name="Freeform 110"/>
            <p:cNvSpPr>
              <a:spLocks/>
            </p:cNvSpPr>
            <p:nvPr/>
          </p:nvSpPr>
          <p:spPr bwMode="auto">
            <a:xfrm>
              <a:off x="3822" y="1668"/>
              <a:ext cx="50" cy="123"/>
            </a:xfrm>
            <a:custGeom>
              <a:avLst/>
              <a:gdLst>
                <a:gd name="T0" fmla="*/ 36 w 50"/>
                <a:gd name="T1" fmla="*/ 45 h 123"/>
                <a:gd name="T2" fmla="*/ 35 w 50"/>
                <a:gd name="T3" fmla="*/ 37 h 123"/>
                <a:gd name="T4" fmla="*/ 33 w 50"/>
                <a:gd name="T5" fmla="*/ 29 h 123"/>
                <a:gd name="T6" fmla="*/ 35 w 50"/>
                <a:gd name="T7" fmla="*/ 22 h 123"/>
                <a:gd name="T8" fmla="*/ 36 w 50"/>
                <a:gd name="T9" fmla="*/ 17 h 123"/>
                <a:gd name="T10" fmla="*/ 38 w 50"/>
                <a:gd name="T11" fmla="*/ 13 h 123"/>
                <a:gd name="T12" fmla="*/ 41 w 50"/>
                <a:gd name="T13" fmla="*/ 9 h 123"/>
                <a:gd name="T14" fmla="*/ 44 w 50"/>
                <a:gd name="T15" fmla="*/ 6 h 123"/>
                <a:gd name="T16" fmla="*/ 49 w 50"/>
                <a:gd name="T17" fmla="*/ 3 h 123"/>
                <a:gd name="T18" fmla="*/ 44 w 50"/>
                <a:gd name="T19" fmla="*/ 1 h 123"/>
                <a:gd name="T20" fmla="*/ 40 w 50"/>
                <a:gd name="T21" fmla="*/ 0 h 123"/>
                <a:gd name="T22" fmla="*/ 33 w 50"/>
                <a:gd name="T23" fmla="*/ 0 h 123"/>
                <a:gd name="T24" fmla="*/ 27 w 50"/>
                <a:gd name="T25" fmla="*/ 0 h 123"/>
                <a:gd name="T26" fmla="*/ 22 w 50"/>
                <a:gd name="T27" fmla="*/ 1 h 123"/>
                <a:gd name="T28" fmla="*/ 18 w 50"/>
                <a:gd name="T29" fmla="*/ 3 h 123"/>
                <a:gd name="T30" fmla="*/ 13 w 50"/>
                <a:gd name="T31" fmla="*/ 4 h 123"/>
                <a:gd name="T32" fmla="*/ 7 w 50"/>
                <a:gd name="T33" fmla="*/ 6 h 123"/>
                <a:gd name="T34" fmla="*/ 4 w 50"/>
                <a:gd name="T35" fmla="*/ 8 h 123"/>
                <a:gd name="T36" fmla="*/ 1 w 50"/>
                <a:gd name="T37" fmla="*/ 11 h 123"/>
                <a:gd name="T38" fmla="*/ 0 w 50"/>
                <a:gd name="T39" fmla="*/ 15 h 123"/>
                <a:gd name="T40" fmla="*/ 0 w 50"/>
                <a:gd name="T41" fmla="*/ 19 h 123"/>
                <a:gd name="T42" fmla="*/ 0 w 50"/>
                <a:gd name="T43" fmla="*/ 22 h 123"/>
                <a:gd name="T44" fmla="*/ 4 w 50"/>
                <a:gd name="T45" fmla="*/ 63 h 123"/>
                <a:gd name="T46" fmla="*/ 9 w 50"/>
                <a:gd name="T47" fmla="*/ 99 h 123"/>
                <a:gd name="T48" fmla="*/ 11 w 50"/>
                <a:gd name="T49" fmla="*/ 103 h 123"/>
                <a:gd name="T50" fmla="*/ 10 w 50"/>
                <a:gd name="T51" fmla="*/ 106 h 123"/>
                <a:gd name="T52" fmla="*/ 9 w 50"/>
                <a:gd name="T53" fmla="*/ 108 h 123"/>
                <a:gd name="T54" fmla="*/ 7 w 50"/>
                <a:gd name="T55" fmla="*/ 111 h 123"/>
                <a:gd name="T56" fmla="*/ 4 w 50"/>
                <a:gd name="T57" fmla="*/ 114 h 123"/>
                <a:gd name="T58" fmla="*/ 14 w 50"/>
                <a:gd name="T59" fmla="*/ 119 h 123"/>
                <a:gd name="T60" fmla="*/ 25 w 50"/>
                <a:gd name="T61" fmla="*/ 122 h 123"/>
                <a:gd name="T62" fmla="*/ 31 w 50"/>
                <a:gd name="T63" fmla="*/ 121 h 123"/>
                <a:gd name="T64" fmla="*/ 36 w 50"/>
                <a:gd name="T65" fmla="*/ 121 h 123"/>
                <a:gd name="T66" fmla="*/ 40 w 50"/>
                <a:gd name="T67" fmla="*/ 118 h 123"/>
                <a:gd name="T68" fmla="*/ 44 w 50"/>
                <a:gd name="T69" fmla="*/ 116 h 123"/>
                <a:gd name="T70" fmla="*/ 46 w 50"/>
                <a:gd name="T71" fmla="*/ 112 h 123"/>
                <a:gd name="T72" fmla="*/ 46 w 50"/>
                <a:gd name="T73" fmla="*/ 109 h 123"/>
                <a:gd name="T74" fmla="*/ 46 w 50"/>
                <a:gd name="T75" fmla="*/ 105 h 123"/>
                <a:gd name="T76" fmla="*/ 46 w 50"/>
                <a:gd name="T77" fmla="*/ 100 h 123"/>
                <a:gd name="T78" fmla="*/ 45 w 50"/>
                <a:gd name="T79" fmla="*/ 94 h 123"/>
                <a:gd name="T80" fmla="*/ 43 w 50"/>
                <a:gd name="T81" fmla="*/ 86 h 123"/>
                <a:gd name="T82" fmla="*/ 36 w 50"/>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123"/>
                <a:gd name="T128" fmla="*/ 50 w 50"/>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123">
                  <a:moveTo>
                    <a:pt x="36" y="45"/>
                  </a:moveTo>
                  <a:lnTo>
                    <a:pt x="35" y="37"/>
                  </a:lnTo>
                  <a:lnTo>
                    <a:pt x="33" y="29"/>
                  </a:lnTo>
                  <a:lnTo>
                    <a:pt x="35" y="22"/>
                  </a:lnTo>
                  <a:lnTo>
                    <a:pt x="36" y="17"/>
                  </a:lnTo>
                  <a:lnTo>
                    <a:pt x="38" y="13"/>
                  </a:lnTo>
                  <a:lnTo>
                    <a:pt x="41" y="9"/>
                  </a:lnTo>
                  <a:lnTo>
                    <a:pt x="44" y="6"/>
                  </a:lnTo>
                  <a:lnTo>
                    <a:pt x="49" y="3"/>
                  </a:lnTo>
                  <a:lnTo>
                    <a:pt x="44" y="1"/>
                  </a:lnTo>
                  <a:lnTo>
                    <a:pt x="40" y="0"/>
                  </a:lnTo>
                  <a:lnTo>
                    <a:pt x="33" y="0"/>
                  </a:lnTo>
                  <a:lnTo>
                    <a:pt x="27" y="0"/>
                  </a:lnTo>
                  <a:lnTo>
                    <a:pt x="22" y="1"/>
                  </a:lnTo>
                  <a:lnTo>
                    <a:pt x="18"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5" y="122"/>
                  </a:lnTo>
                  <a:lnTo>
                    <a:pt x="31" y="121"/>
                  </a:lnTo>
                  <a:lnTo>
                    <a:pt x="36" y="121"/>
                  </a:lnTo>
                  <a:lnTo>
                    <a:pt x="40" y="118"/>
                  </a:lnTo>
                  <a:lnTo>
                    <a:pt x="44" y="116"/>
                  </a:lnTo>
                  <a:lnTo>
                    <a:pt x="46" y="112"/>
                  </a:lnTo>
                  <a:lnTo>
                    <a:pt x="46" y="109"/>
                  </a:lnTo>
                  <a:lnTo>
                    <a:pt x="46" y="105"/>
                  </a:lnTo>
                  <a:lnTo>
                    <a:pt x="46" y="100"/>
                  </a:lnTo>
                  <a:lnTo>
                    <a:pt x="45" y="94"/>
                  </a:lnTo>
                  <a:lnTo>
                    <a:pt x="43" y="86"/>
                  </a:lnTo>
                  <a:lnTo>
                    <a:pt x="36"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92" name="Freeform 111"/>
            <p:cNvSpPr>
              <a:spLocks/>
            </p:cNvSpPr>
            <p:nvPr/>
          </p:nvSpPr>
          <p:spPr bwMode="auto">
            <a:xfrm>
              <a:off x="3673" y="1739"/>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93" name="Freeform 112"/>
            <p:cNvSpPr>
              <a:spLocks/>
            </p:cNvSpPr>
            <p:nvPr/>
          </p:nvSpPr>
          <p:spPr bwMode="auto">
            <a:xfrm>
              <a:off x="4122" y="1521"/>
              <a:ext cx="49" cy="122"/>
            </a:xfrm>
            <a:custGeom>
              <a:avLst/>
              <a:gdLst>
                <a:gd name="T0" fmla="*/ 35 w 49"/>
                <a:gd name="T1" fmla="*/ 45 h 122"/>
                <a:gd name="T2" fmla="*/ 34 w 49"/>
                <a:gd name="T3" fmla="*/ 37 h 122"/>
                <a:gd name="T4" fmla="*/ 32 w 49"/>
                <a:gd name="T5" fmla="*/ 29 h 122"/>
                <a:gd name="T6" fmla="*/ 34 w 49"/>
                <a:gd name="T7" fmla="*/ 22 h 122"/>
                <a:gd name="T8" fmla="*/ 35 w 49"/>
                <a:gd name="T9" fmla="*/ 17 h 122"/>
                <a:gd name="T10" fmla="*/ 37 w 49"/>
                <a:gd name="T11" fmla="*/ 13 h 122"/>
                <a:gd name="T12" fmla="*/ 40 w 49"/>
                <a:gd name="T13" fmla="*/ 9 h 122"/>
                <a:gd name="T14" fmla="*/ 43 w 49"/>
                <a:gd name="T15" fmla="*/ 6 h 122"/>
                <a:gd name="T16" fmla="*/ 48 w 49"/>
                <a:gd name="T17" fmla="*/ 3 h 122"/>
                <a:gd name="T18" fmla="*/ 43 w 49"/>
                <a:gd name="T19" fmla="*/ 1 h 122"/>
                <a:gd name="T20" fmla="*/ 39 w 49"/>
                <a:gd name="T21" fmla="*/ 0 h 122"/>
                <a:gd name="T22" fmla="*/ 32 w 49"/>
                <a:gd name="T23" fmla="*/ 0 h 122"/>
                <a:gd name="T24" fmla="*/ 27 w 49"/>
                <a:gd name="T25" fmla="*/ 0 h 122"/>
                <a:gd name="T26" fmla="*/ 22 w 49"/>
                <a:gd name="T27" fmla="*/ 1 h 122"/>
                <a:gd name="T28" fmla="*/ 17 w 49"/>
                <a:gd name="T29" fmla="*/ 3 h 122"/>
                <a:gd name="T30" fmla="*/ 13 w 49"/>
                <a:gd name="T31" fmla="*/ 4 h 122"/>
                <a:gd name="T32" fmla="*/ 7 w 49"/>
                <a:gd name="T33" fmla="*/ 6 h 122"/>
                <a:gd name="T34" fmla="*/ 4 w 49"/>
                <a:gd name="T35" fmla="*/ 8 h 122"/>
                <a:gd name="T36" fmla="*/ 1 w 49"/>
                <a:gd name="T37" fmla="*/ 11 h 122"/>
                <a:gd name="T38" fmla="*/ 0 w 49"/>
                <a:gd name="T39" fmla="*/ 15 h 122"/>
                <a:gd name="T40" fmla="*/ 0 w 49"/>
                <a:gd name="T41" fmla="*/ 19 h 122"/>
                <a:gd name="T42" fmla="*/ 0 w 49"/>
                <a:gd name="T43" fmla="*/ 22 h 122"/>
                <a:gd name="T44" fmla="*/ 4 w 49"/>
                <a:gd name="T45" fmla="*/ 63 h 122"/>
                <a:gd name="T46" fmla="*/ 9 w 49"/>
                <a:gd name="T47" fmla="*/ 98 h 122"/>
                <a:gd name="T48" fmla="*/ 11 w 49"/>
                <a:gd name="T49" fmla="*/ 102 h 122"/>
                <a:gd name="T50" fmla="*/ 10 w 49"/>
                <a:gd name="T51" fmla="*/ 105 h 122"/>
                <a:gd name="T52" fmla="*/ 9 w 49"/>
                <a:gd name="T53" fmla="*/ 107 h 122"/>
                <a:gd name="T54" fmla="*/ 7 w 49"/>
                <a:gd name="T55" fmla="*/ 110 h 122"/>
                <a:gd name="T56" fmla="*/ 4 w 49"/>
                <a:gd name="T57" fmla="*/ 113 h 122"/>
                <a:gd name="T58" fmla="*/ 14 w 49"/>
                <a:gd name="T59" fmla="*/ 118 h 122"/>
                <a:gd name="T60" fmla="*/ 24 w 49"/>
                <a:gd name="T61" fmla="*/ 121 h 122"/>
                <a:gd name="T62" fmla="*/ 31 w 49"/>
                <a:gd name="T63" fmla="*/ 120 h 122"/>
                <a:gd name="T64" fmla="*/ 35 w 49"/>
                <a:gd name="T65" fmla="*/ 120 h 122"/>
                <a:gd name="T66" fmla="*/ 39 w 49"/>
                <a:gd name="T67" fmla="*/ 117 h 122"/>
                <a:gd name="T68" fmla="*/ 43 w 49"/>
                <a:gd name="T69" fmla="*/ 115 h 122"/>
                <a:gd name="T70" fmla="*/ 45 w 49"/>
                <a:gd name="T71" fmla="*/ 111 h 122"/>
                <a:gd name="T72" fmla="*/ 45 w 49"/>
                <a:gd name="T73" fmla="*/ 108 h 122"/>
                <a:gd name="T74" fmla="*/ 45 w 49"/>
                <a:gd name="T75" fmla="*/ 104 h 122"/>
                <a:gd name="T76" fmla="*/ 45 w 49"/>
                <a:gd name="T77" fmla="*/ 100 h 122"/>
                <a:gd name="T78" fmla="*/ 44 w 49"/>
                <a:gd name="T79" fmla="*/ 94 h 122"/>
                <a:gd name="T80" fmla="*/ 42 w 49"/>
                <a:gd name="T81" fmla="*/ 85 h 122"/>
                <a:gd name="T82" fmla="*/ 35 w 49"/>
                <a:gd name="T83" fmla="*/ 45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2"/>
                <a:gd name="T128" fmla="*/ 49 w 49"/>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2">
                  <a:moveTo>
                    <a:pt x="35" y="45"/>
                  </a:moveTo>
                  <a:lnTo>
                    <a:pt x="34" y="37"/>
                  </a:lnTo>
                  <a:lnTo>
                    <a:pt x="32" y="29"/>
                  </a:lnTo>
                  <a:lnTo>
                    <a:pt x="34" y="22"/>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9"/>
                  </a:lnTo>
                  <a:lnTo>
                    <a:pt x="0" y="22"/>
                  </a:lnTo>
                  <a:lnTo>
                    <a:pt x="4" y="63"/>
                  </a:lnTo>
                  <a:lnTo>
                    <a:pt x="9" y="98"/>
                  </a:lnTo>
                  <a:lnTo>
                    <a:pt x="11" y="102"/>
                  </a:lnTo>
                  <a:lnTo>
                    <a:pt x="10" y="105"/>
                  </a:lnTo>
                  <a:lnTo>
                    <a:pt x="9" y="107"/>
                  </a:lnTo>
                  <a:lnTo>
                    <a:pt x="7" y="110"/>
                  </a:lnTo>
                  <a:lnTo>
                    <a:pt x="4" y="113"/>
                  </a:lnTo>
                  <a:lnTo>
                    <a:pt x="14" y="118"/>
                  </a:lnTo>
                  <a:lnTo>
                    <a:pt x="24" y="121"/>
                  </a:lnTo>
                  <a:lnTo>
                    <a:pt x="31" y="120"/>
                  </a:lnTo>
                  <a:lnTo>
                    <a:pt x="35" y="120"/>
                  </a:lnTo>
                  <a:lnTo>
                    <a:pt x="39" y="117"/>
                  </a:lnTo>
                  <a:lnTo>
                    <a:pt x="43" y="115"/>
                  </a:lnTo>
                  <a:lnTo>
                    <a:pt x="45" y="111"/>
                  </a:lnTo>
                  <a:lnTo>
                    <a:pt x="45" y="108"/>
                  </a:lnTo>
                  <a:lnTo>
                    <a:pt x="45" y="104"/>
                  </a:lnTo>
                  <a:lnTo>
                    <a:pt x="45" y="100"/>
                  </a:lnTo>
                  <a:lnTo>
                    <a:pt x="44" y="94"/>
                  </a:lnTo>
                  <a:lnTo>
                    <a:pt x="42" y="85"/>
                  </a:lnTo>
                  <a:lnTo>
                    <a:pt x="35"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94" name="Freeform 113"/>
            <p:cNvSpPr>
              <a:spLocks/>
            </p:cNvSpPr>
            <p:nvPr/>
          </p:nvSpPr>
          <p:spPr bwMode="auto">
            <a:xfrm>
              <a:off x="3976" y="1595"/>
              <a:ext cx="49" cy="120"/>
            </a:xfrm>
            <a:custGeom>
              <a:avLst/>
              <a:gdLst>
                <a:gd name="T0" fmla="*/ 34 w 49"/>
                <a:gd name="T1" fmla="*/ 44 h 120"/>
                <a:gd name="T2" fmla="*/ 33 w 49"/>
                <a:gd name="T3" fmla="*/ 37 h 120"/>
                <a:gd name="T4" fmla="*/ 33 w 49"/>
                <a:gd name="T5" fmla="*/ 29 h 120"/>
                <a:gd name="T6" fmla="*/ 33 w 49"/>
                <a:gd name="T7" fmla="*/ 22 h 120"/>
                <a:gd name="T8" fmla="*/ 34 w 49"/>
                <a:gd name="T9" fmla="*/ 17 h 120"/>
                <a:gd name="T10" fmla="*/ 37 w 49"/>
                <a:gd name="T11" fmla="*/ 13 h 120"/>
                <a:gd name="T12" fmla="*/ 39 w 49"/>
                <a:gd name="T13" fmla="*/ 9 h 120"/>
                <a:gd name="T14" fmla="*/ 42 w 49"/>
                <a:gd name="T15" fmla="*/ 6 h 120"/>
                <a:gd name="T16" fmla="*/ 48 w 49"/>
                <a:gd name="T17" fmla="*/ 3 h 120"/>
                <a:gd name="T18" fmla="*/ 43 w 49"/>
                <a:gd name="T19" fmla="*/ 1 h 120"/>
                <a:gd name="T20" fmla="*/ 38 w 49"/>
                <a:gd name="T21" fmla="*/ 0 h 120"/>
                <a:gd name="T22" fmla="*/ 32 w 49"/>
                <a:gd name="T23" fmla="*/ 0 h 120"/>
                <a:gd name="T24" fmla="*/ 26 w 49"/>
                <a:gd name="T25" fmla="*/ 0 h 120"/>
                <a:gd name="T26" fmla="*/ 21 w 49"/>
                <a:gd name="T27" fmla="*/ 2 h 120"/>
                <a:gd name="T28" fmla="*/ 16 w 49"/>
                <a:gd name="T29" fmla="*/ 3 h 120"/>
                <a:gd name="T30" fmla="*/ 11 w 49"/>
                <a:gd name="T31" fmla="*/ 4 h 120"/>
                <a:gd name="T32" fmla="*/ 7 w 49"/>
                <a:gd name="T33" fmla="*/ 7 h 120"/>
                <a:gd name="T34" fmla="*/ 2 w 49"/>
                <a:gd name="T35" fmla="*/ 8 h 120"/>
                <a:gd name="T36" fmla="*/ 1 w 49"/>
                <a:gd name="T37" fmla="*/ 12 h 120"/>
                <a:gd name="T38" fmla="*/ 0 w 49"/>
                <a:gd name="T39" fmla="*/ 15 h 120"/>
                <a:gd name="T40" fmla="*/ 0 w 49"/>
                <a:gd name="T41" fmla="*/ 18 h 120"/>
                <a:gd name="T42" fmla="*/ 0 w 49"/>
                <a:gd name="T43" fmla="*/ 22 h 120"/>
                <a:gd name="T44" fmla="*/ 3 w 49"/>
                <a:gd name="T45" fmla="*/ 63 h 120"/>
                <a:gd name="T46" fmla="*/ 10 w 49"/>
                <a:gd name="T47" fmla="*/ 98 h 120"/>
                <a:gd name="T48" fmla="*/ 9 w 49"/>
                <a:gd name="T49" fmla="*/ 104 h 120"/>
                <a:gd name="T50" fmla="*/ 10 w 49"/>
                <a:gd name="T51" fmla="*/ 105 h 120"/>
                <a:gd name="T52" fmla="*/ 10 w 49"/>
                <a:gd name="T53" fmla="*/ 108 h 120"/>
                <a:gd name="T54" fmla="*/ 8 w 49"/>
                <a:gd name="T55" fmla="*/ 111 h 120"/>
                <a:gd name="T56" fmla="*/ 5 w 49"/>
                <a:gd name="T57" fmla="*/ 112 h 120"/>
                <a:gd name="T58" fmla="*/ 16 w 49"/>
                <a:gd name="T59" fmla="*/ 116 h 120"/>
                <a:gd name="T60" fmla="*/ 25 w 49"/>
                <a:gd name="T61" fmla="*/ 119 h 120"/>
                <a:gd name="T62" fmla="*/ 30 w 49"/>
                <a:gd name="T63" fmla="*/ 119 h 120"/>
                <a:gd name="T64" fmla="*/ 34 w 49"/>
                <a:gd name="T65" fmla="*/ 118 h 120"/>
                <a:gd name="T66" fmla="*/ 37 w 49"/>
                <a:gd name="T67" fmla="*/ 117 h 120"/>
                <a:gd name="T68" fmla="*/ 41 w 49"/>
                <a:gd name="T69" fmla="*/ 115 h 120"/>
                <a:gd name="T70" fmla="*/ 44 w 49"/>
                <a:gd name="T71" fmla="*/ 113 h 120"/>
                <a:gd name="T72" fmla="*/ 44 w 49"/>
                <a:gd name="T73" fmla="*/ 111 h 120"/>
                <a:gd name="T74" fmla="*/ 44 w 49"/>
                <a:gd name="T75" fmla="*/ 108 h 120"/>
                <a:gd name="T76" fmla="*/ 44 w 49"/>
                <a:gd name="T77" fmla="*/ 105 h 120"/>
                <a:gd name="T78" fmla="*/ 43 w 49"/>
                <a:gd name="T79" fmla="*/ 100 h 120"/>
                <a:gd name="T80" fmla="*/ 41 w 49"/>
                <a:gd name="T81" fmla="*/ 93 h 120"/>
                <a:gd name="T82" fmla="*/ 39 w 49"/>
                <a:gd name="T83" fmla="*/ 85 h 120"/>
                <a:gd name="T84" fmla="*/ 34 w 49"/>
                <a:gd name="T85" fmla="*/ 44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120"/>
                <a:gd name="T131" fmla="*/ 49 w 49"/>
                <a:gd name="T132" fmla="*/ 120 h 1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120">
                  <a:moveTo>
                    <a:pt x="34" y="44"/>
                  </a:moveTo>
                  <a:lnTo>
                    <a:pt x="33" y="37"/>
                  </a:lnTo>
                  <a:lnTo>
                    <a:pt x="33" y="29"/>
                  </a:lnTo>
                  <a:lnTo>
                    <a:pt x="33" y="22"/>
                  </a:lnTo>
                  <a:lnTo>
                    <a:pt x="34" y="17"/>
                  </a:lnTo>
                  <a:lnTo>
                    <a:pt x="37" y="13"/>
                  </a:lnTo>
                  <a:lnTo>
                    <a:pt x="39" y="9"/>
                  </a:lnTo>
                  <a:lnTo>
                    <a:pt x="42" y="6"/>
                  </a:lnTo>
                  <a:lnTo>
                    <a:pt x="48" y="3"/>
                  </a:lnTo>
                  <a:lnTo>
                    <a:pt x="43" y="1"/>
                  </a:lnTo>
                  <a:lnTo>
                    <a:pt x="38" y="0"/>
                  </a:lnTo>
                  <a:lnTo>
                    <a:pt x="32" y="0"/>
                  </a:lnTo>
                  <a:lnTo>
                    <a:pt x="26" y="0"/>
                  </a:lnTo>
                  <a:lnTo>
                    <a:pt x="21" y="2"/>
                  </a:lnTo>
                  <a:lnTo>
                    <a:pt x="16" y="3"/>
                  </a:lnTo>
                  <a:lnTo>
                    <a:pt x="11" y="4"/>
                  </a:lnTo>
                  <a:lnTo>
                    <a:pt x="7" y="7"/>
                  </a:lnTo>
                  <a:lnTo>
                    <a:pt x="2" y="8"/>
                  </a:lnTo>
                  <a:lnTo>
                    <a:pt x="1" y="12"/>
                  </a:lnTo>
                  <a:lnTo>
                    <a:pt x="0" y="15"/>
                  </a:lnTo>
                  <a:lnTo>
                    <a:pt x="0" y="18"/>
                  </a:lnTo>
                  <a:lnTo>
                    <a:pt x="0" y="22"/>
                  </a:lnTo>
                  <a:lnTo>
                    <a:pt x="3" y="63"/>
                  </a:lnTo>
                  <a:lnTo>
                    <a:pt x="10" y="98"/>
                  </a:lnTo>
                  <a:lnTo>
                    <a:pt x="9" y="104"/>
                  </a:lnTo>
                  <a:lnTo>
                    <a:pt x="10" y="105"/>
                  </a:lnTo>
                  <a:lnTo>
                    <a:pt x="10" y="108"/>
                  </a:lnTo>
                  <a:lnTo>
                    <a:pt x="8" y="111"/>
                  </a:lnTo>
                  <a:lnTo>
                    <a:pt x="5" y="112"/>
                  </a:lnTo>
                  <a:lnTo>
                    <a:pt x="16" y="116"/>
                  </a:lnTo>
                  <a:lnTo>
                    <a:pt x="25" y="119"/>
                  </a:lnTo>
                  <a:lnTo>
                    <a:pt x="30" y="119"/>
                  </a:lnTo>
                  <a:lnTo>
                    <a:pt x="34" y="118"/>
                  </a:lnTo>
                  <a:lnTo>
                    <a:pt x="37" y="117"/>
                  </a:lnTo>
                  <a:lnTo>
                    <a:pt x="41" y="115"/>
                  </a:lnTo>
                  <a:lnTo>
                    <a:pt x="44" y="113"/>
                  </a:lnTo>
                  <a:lnTo>
                    <a:pt x="44" y="111"/>
                  </a:lnTo>
                  <a:lnTo>
                    <a:pt x="44" y="108"/>
                  </a:lnTo>
                  <a:lnTo>
                    <a:pt x="44" y="105"/>
                  </a:lnTo>
                  <a:lnTo>
                    <a:pt x="43" y="100"/>
                  </a:lnTo>
                  <a:lnTo>
                    <a:pt x="41" y="93"/>
                  </a:lnTo>
                  <a:lnTo>
                    <a:pt x="39" y="85"/>
                  </a:lnTo>
                  <a:lnTo>
                    <a:pt x="34" y="44"/>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95" name="Freeform 114"/>
            <p:cNvSpPr>
              <a:spLocks/>
            </p:cNvSpPr>
            <p:nvPr/>
          </p:nvSpPr>
          <p:spPr bwMode="auto">
            <a:xfrm>
              <a:off x="4422" y="1373"/>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96" name="Freeform 115"/>
            <p:cNvSpPr>
              <a:spLocks/>
            </p:cNvSpPr>
            <p:nvPr/>
          </p:nvSpPr>
          <p:spPr bwMode="auto">
            <a:xfrm>
              <a:off x="4274" y="1445"/>
              <a:ext cx="51" cy="122"/>
            </a:xfrm>
            <a:custGeom>
              <a:avLst/>
              <a:gdLst>
                <a:gd name="T0" fmla="*/ 35 w 51"/>
                <a:gd name="T1" fmla="*/ 45 h 122"/>
                <a:gd name="T2" fmla="*/ 34 w 51"/>
                <a:gd name="T3" fmla="*/ 38 h 122"/>
                <a:gd name="T4" fmla="*/ 35 w 51"/>
                <a:gd name="T5" fmla="*/ 30 h 122"/>
                <a:gd name="T6" fmla="*/ 35 w 51"/>
                <a:gd name="T7" fmla="*/ 22 h 122"/>
                <a:gd name="T8" fmla="*/ 36 w 51"/>
                <a:gd name="T9" fmla="*/ 18 h 122"/>
                <a:gd name="T10" fmla="*/ 38 w 51"/>
                <a:gd name="T11" fmla="*/ 13 h 122"/>
                <a:gd name="T12" fmla="*/ 40 w 51"/>
                <a:gd name="T13" fmla="*/ 9 h 122"/>
                <a:gd name="T14" fmla="*/ 43 w 51"/>
                <a:gd name="T15" fmla="*/ 6 h 122"/>
                <a:gd name="T16" fmla="*/ 50 w 51"/>
                <a:gd name="T17" fmla="*/ 3 h 122"/>
                <a:gd name="T18" fmla="*/ 45 w 51"/>
                <a:gd name="T19" fmla="*/ 1 h 122"/>
                <a:gd name="T20" fmla="*/ 40 w 51"/>
                <a:gd name="T21" fmla="*/ 0 h 122"/>
                <a:gd name="T22" fmla="*/ 33 w 51"/>
                <a:gd name="T23" fmla="*/ 0 h 122"/>
                <a:gd name="T24" fmla="*/ 27 w 51"/>
                <a:gd name="T25" fmla="*/ 0 h 122"/>
                <a:gd name="T26" fmla="*/ 22 w 51"/>
                <a:gd name="T27" fmla="*/ 2 h 122"/>
                <a:gd name="T28" fmla="*/ 17 w 51"/>
                <a:gd name="T29" fmla="*/ 3 h 122"/>
                <a:gd name="T30" fmla="*/ 12 w 51"/>
                <a:gd name="T31" fmla="*/ 4 h 122"/>
                <a:gd name="T32" fmla="*/ 7 w 51"/>
                <a:gd name="T33" fmla="*/ 7 h 122"/>
                <a:gd name="T34" fmla="*/ 3 w 51"/>
                <a:gd name="T35" fmla="*/ 9 h 122"/>
                <a:gd name="T36" fmla="*/ 2 w 51"/>
                <a:gd name="T37" fmla="*/ 12 h 122"/>
                <a:gd name="T38" fmla="*/ 1 w 51"/>
                <a:gd name="T39" fmla="*/ 15 h 122"/>
                <a:gd name="T40" fmla="*/ 0 w 51"/>
                <a:gd name="T41" fmla="*/ 18 h 122"/>
                <a:gd name="T42" fmla="*/ 1 w 51"/>
                <a:gd name="T43" fmla="*/ 23 h 122"/>
                <a:gd name="T44" fmla="*/ 3 w 51"/>
                <a:gd name="T45" fmla="*/ 64 h 122"/>
                <a:gd name="T46" fmla="*/ 10 w 51"/>
                <a:gd name="T47" fmla="*/ 100 h 122"/>
                <a:gd name="T48" fmla="*/ 10 w 51"/>
                <a:gd name="T49" fmla="*/ 105 h 122"/>
                <a:gd name="T50" fmla="*/ 11 w 51"/>
                <a:gd name="T51" fmla="*/ 107 h 122"/>
                <a:gd name="T52" fmla="*/ 11 w 51"/>
                <a:gd name="T53" fmla="*/ 110 h 122"/>
                <a:gd name="T54" fmla="*/ 9 w 51"/>
                <a:gd name="T55" fmla="*/ 112 h 122"/>
                <a:gd name="T56" fmla="*/ 6 w 51"/>
                <a:gd name="T57" fmla="*/ 114 h 122"/>
                <a:gd name="T58" fmla="*/ 17 w 51"/>
                <a:gd name="T59" fmla="*/ 118 h 122"/>
                <a:gd name="T60" fmla="*/ 26 w 51"/>
                <a:gd name="T61" fmla="*/ 121 h 122"/>
                <a:gd name="T62" fmla="*/ 31 w 51"/>
                <a:gd name="T63" fmla="*/ 121 h 122"/>
                <a:gd name="T64" fmla="*/ 35 w 51"/>
                <a:gd name="T65" fmla="*/ 120 h 122"/>
                <a:gd name="T66" fmla="*/ 39 w 51"/>
                <a:gd name="T67" fmla="*/ 119 h 122"/>
                <a:gd name="T68" fmla="*/ 43 w 51"/>
                <a:gd name="T69" fmla="*/ 117 h 122"/>
                <a:gd name="T70" fmla="*/ 45 w 51"/>
                <a:gd name="T71" fmla="*/ 115 h 122"/>
                <a:gd name="T72" fmla="*/ 46 w 51"/>
                <a:gd name="T73" fmla="*/ 112 h 122"/>
                <a:gd name="T74" fmla="*/ 46 w 51"/>
                <a:gd name="T75" fmla="*/ 110 h 122"/>
                <a:gd name="T76" fmla="*/ 45 w 51"/>
                <a:gd name="T77" fmla="*/ 107 h 122"/>
                <a:gd name="T78" fmla="*/ 44 w 51"/>
                <a:gd name="T79" fmla="*/ 102 h 122"/>
                <a:gd name="T80" fmla="*/ 42 w 51"/>
                <a:gd name="T81" fmla="*/ 94 h 122"/>
                <a:gd name="T82" fmla="*/ 41 w 51"/>
                <a:gd name="T83" fmla="*/ 87 h 122"/>
                <a:gd name="T84" fmla="*/ 35 w 51"/>
                <a:gd name="T85" fmla="*/ 45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2"/>
                <a:gd name="T131" fmla="*/ 51 w 51"/>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2">
                  <a:moveTo>
                    <a:pt x="35" y="45"/>
                  </a:moveTo>
                  <a:lnTo>
                    <a:pt x="34" y="38"/>
                  </a:lnTo>
                  <a:lnTo>
                    <a:pt x="35" y="30"/>
                  </a:lnTo>
                  <a:lnTo>
                    <a:pt x="35" y="22"/>
                  </a:lnTo>
                  <a:lnTo>
                    <a:pt x="36" y="18"/>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9"/>
                  </a:lnTo>
                  <a:lnTo>
                    <a:pt x="2" y="12"/>
                  </a:lnTo>
                  <a:lnTo>
                    <a:pt x="1" y="15"/>
                  </a:lnTo>
                  <a:lnTo>
                    <a:pt x="0" y="18"/>
                  </a:lnTo>
                  <a:lnTo>
                    <a:pt x="1" y="23"/>
                  </a:lnTo>
                  <a:lnTo>
                    <a:pt x="3" y="64"/>
                  </a:lnTo>
                  <a:lnTo>
                    <a:pt x="10" y="100"/>
                  </a:lnTo>
                  <a:lnTo>
                    <a:pt x="10" y="105"/>
                  </a:lnTo>
                  <a:lnTo>
                    <a:pt x="11" y="107"/>
                  </a:lnTo>
                  <a:lnTo>
                    <a:pt x="11" y="110"/>
                  </a:lnTo>
                  <a:lnTo>
                    <a:pt x="9" y="112"/>
                  </a:lnTo>
                  <a:lnTo>
                    <a:pt x="6" y="114"/>
                  </a:lnTo>
                  <a:lnTo>
                    <a:pt x="17" y="118"/>
                  </a:lnTo>
                  <a:lnTo>
                    <a:pt x="26" y="121"/>
                  </a:lnTo>
                  <a:lnTo>
                    <a:pt x="31" y="121"/>
                  </a:lnTo>
                  <a:lnTo>
                    <a:pt x="35" y="120"/>
                  </a:lnTo>
                  <a:lnTo>
                    <a:pt x="39" y="119"/>
                  </a:lnTo>
                  <a:lnTo>
                    <a:pt x="43" y="117"/>
                  </a:lnTo>
                  <a:lnTo>
                    <a:pt x="45" y="115"/>
                  </a:lnTo>
                  <a:lnTo>
                    <a:pt x="46" y="112"/>
                  </a:lnTo>
                  <a:lnTo>
                    <a:pt x="46" y="110"/>
                  </a:lnTo>
                  <a:lnTo>
                    <a:pt x="45" y="107"/>
                  </a:lnTo>
                  <a:lnTo>
                    <a:pt x="44" y="102"/>
                  </a:lnTo>
                  <a:lnTo>
                    <a:pt x="42" y="94"/>
                  </a:lnTo>
                  <a:lnTo>
                    <a:pt x="41" y="87"/>
                  </a:lnTo>
                  <a:lnTo>
                    <a:pt x="35"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97" name="Freeform 116"/>
            <p:cNvSpPr>
              <a:spLocks/>
            </p:cNvSpPr>
            <p:nvPr/>
          </p:nvSpPr>
          <p:spPr bwMode="auto">
            <a:xfrm>
              <a:off x="4722" y="1225"/>
              <a:ext cx="48" cy="122"/>
            </a:xfrm>
            <a:custGeom>
              <a:avLst/>
              <a:gdLst>
                <a:gd name="T0" fmla="*/ 35 w 48"/>
                <a:gd name="T1" fmla="*/ 45 h 122"/>
                <a:gd name="T2" fmla="*/ 33 w 48"/>
                <a:gd name="T3" fmla="*/ 37 h 122"/>
                <a:gd name="T4" fmla="*/ 32 w 48"/>
                <a:gd name="T5" fmla="*/ 29 h 122"/>
                <a:gd name="T6" fmla="*/ 34 w 48"/>
                <a:gd name="T7" fmla="*/ 22 h 122"/>
                <a:gd name="T8" fmla="*/ 34 w 48"/>
                <a:gd name="T9" fmla="*/ 17 h 122"/>
                <a:gd name="T10" fmla="*/ 36 w 48"/>
                <a:gd name="T11" fmla="*/ 13 h 122"/>
                <a:gd name="T12" fmla="*/ 39 w 48"/>
                <a:gd name="T13" fmla="*/ 9 h 122"/>
                <a:gd name="T14" fmla="*/ 43 w 48"/>
                <a:gd name="T15" fmla="*/ 6 h 122"/>
                <a:gd name="T16" fmla="*/ 47 w 48"/>
                <a:gd name="T17" fmla="*/ 3 h 122"/>
                <a:gd name="T18" fmla="*/ 43 w 48"/>
                <a:gd name="T19" fmla="*/ 1 h 122"/>
                <a:gd name="T20" fmla="*/ 39 w 48"/>
                <a:gd name="T21" fmla="*/ 0 h 122"/>
                <a:gd name="T22" fmla="*/ 31 w 48"/>
                <a:gd name="T23" fmla="*/ 0 h 122"/>
                <a:gd name="T24" fmla="*/ 26 w 48"/>
                <a:gd name="T25" fmla="*/ 0 h 122"/>
                <a:gd name="T26" fmla="*/ 21 w 48"/>
                <a:gd name="T27" fmla="*/ 1 h 122"/>
                <a:gd name="T28" fmla="*/ 17 w 48"/>
                <a:gd name="T29" fmla="*/ 3 h 122"/>
                <a:gd name="T30" fmla="*/ 12 w 48"/>
                <a:gd name="T31" fmla="*/ 4 h 122"/>
                <a:gd name="T32" fmla="*/ 7 w 48"/>
                <a:gd name="T33" fmla="*/ 6 h 122"/>
                <a:gd name="T34" fmla="*/ 3 w 48"/>
                <a:gd name="T35" fmla="*/ 8 h 122"/>
                <a:gd name="T36" fmla="*/ 1 w 48"/>
                <a:gd name="T37" fmla="*/ 11 h 122"/>
                <a:gd name="T38" fmla="*/ 0 w 48"/>
                <a:gd name="T39" fmla="*/ 15 h 122"/>
                <a:gd name="T40" fmla="*/ 0 w 48"/>
                <a:gd name="T41" fmla="*/ 19 h 122"/>
                <a:gd name="T42" fmla="*/ 0 w 48"/>
                <a:gd name="T43" fmla="*/ 22 h 122"/>
                <a:gd name="T44" fmla="*/ 3 w 48"/>
                <a:gd name="T45" fmla="*/ 63 h 122"/>
                <a:gd name="T46" fmla="*/ 9 w 48"/>
                <a:gd name="T47" fmla="*/ 98 h 122"/>
                <a:gd name="T48" fmla="*/ 10 w 48"/>
                <a:gd name="T49" fmla="*/ 102 h 122"/>
                <a:gd name="T50" fmla="*/ 10 w 48"/>
                <a:gd name="T51" fmla="*/ 105 h 122"/>
                <a:gd name="T52" fmla="*/ 9 w 48"/>
                <a:gd name="T53" fmla="*/ 107 h 122"/>
                <a:gd name="T54" fmla="*/ 7 w 48"/>
                <a:gd name="T55" fmla="*/ 110 h 122"/>
                <a:gd name="T56" fmla="*/ 3 w 48"/>
                <a:gd name="T57" fmla="*/ 113 h 122"/>
                <a:gd name="T58" fmla="*/ 13 w 48"/>
                <a:gd name="T59" fmla="*/ 118 h 122"/>
                <a:gd name="T60" fmla="*/ 24 w 48"/>
                <a:gd name="T61" fmla="*/ 121 h 122"/>
                <a:gd name="T62" fmla="*/ 30 w 48"/>
                <a:gd name="T63" fmla="*/ 120 h 122"/>
                <a:gd name="T64" fmla="*/ 35 w 48"/>
                <a:gd name="T65" fmla="*/ 120 h 122"/>
                <a:gd name="T66" fmla="*/ 38 w 48"/>
                <a:gd name="T67" fmla="*/ 117 h 122"/>
                <a:gd name="T68" fmla="*/ 42 w 48"/>
                <a:gd name="T69" fmla="*/ 115 h 122"/>
                <a:gd name="T70" fmla="*/ 44 w 48"/>
                <a:gd name="T71" fmla="*/ 111 h 122"/>
                <a:gd name="T72" fmla="*/ 45 w 48"/>
                <a:gd name="T73" fmla="*/ 108 h 122"/>
                <a:gd name="T74" fmla="*/ 45 w 48"/>
                <a:gd name="T75" fmla="*/ 104 h 122"/>
                <a:gd name="T76" fmla="*/ 44 w 48"/>
                <a:gd name="T77" fmla="*/ 100 h 122"/>
                <a:gd name="T78" fmla="*/ 44 w 48"/>
                <a:gd name="T79" fmla="*/ 94 h 122"/>
                <a:gd name="T80" fmla="*/ 42 w 48"/>
                <a:gd name="T81" fmla="*/ 85 h 122"/>
                <a:gd name="T82" fmla="*/ 35 w 48"/>
                <a:gd name="T83" fmla="*/ 45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122"/>
                <a:gd name="T128" fmla="*/ 48 w 48"/>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122">
                  <a:moveTo>
                    <a:pt x="35" y="45"/>
                  </a:moveTo>
                  <a:lnTo>
                    <a:pt x="33" y="37"/>
                  </a:lnTo>
                  <a:lnTo>
                    <a:pt x="32" y="29"/>
                  </a:lnTo>
                  <a:lnTo>
                    <a:pt x="34" y="22"/>
                  </a:lnTo>
                  <a:lnTo>
                    <a:pt x="34" y="17"/>
                  </a:lnTo>
                  <a:lnTo>
                    <a:pt x="36" y="13"/>
                  </a:lnTo>
                  <a:lnTo>
                    <a:pt x="39" y="9"/>
                  </a:lnTo>
                  <a:lnTo>
                    <a:pt x="43" y="6"/>
                  </a:lnTo>
                  <a:lnTo>
                    <a:pt x="47" y="3"/>
                  </a:lnTo>
                  <a:lnTo>
                    <a:pt x="43" y="1"/>
                  </a:lnTo>
                  <a:lnTo>
                    <a:pt x="39" y="0"/>
                  </a:lnTo>
                  <a:lnTo>
                    <a:pt x="31" y="0"/>
                  </a:lnTo>
                  <a:lnTo>
                    <a:pt x="26" y="0"/>
                  </a:lnTo>
                  <a:lnTo>
                    <a:pt x="21" y="1"/>
                  </a:lnTo>
                  <a:lnTo>
                    <a:pt x="17" y="3"/>
                  </a:lnTo>
                  <a:lnTo>
                    <a:pt x="12" y="4"/>
                  </a:lnTo>
                  <a:lnTo>
                    <a:pt x="7" y="6"/>
                  </a:lnTo>
                  <a:lnTo>
                    <a:pt x="3" y="8"/>
                  </a:lnTo>
                  <a:lnTo>
                    <a:pt x="1" y="11"/>
                  </a:lnTo>
                  <a:lnTo>
                    <a:pt x="0" y="15"/>
                  </a:lnTo>
                  <a:lnTo>
                    <a:pt x="0" y="19"/>
                  </a:lnTo>
                  <a:lnTo>
                    <a:pt x="0" y="22"/>
                  </a:lnTo>
                  <a:lnTo>
                    <a:pt x="3" y="63"/>
                  </a:lnTo>
                  <a:lnTo>
                    <a:pt x="9" y="98"/>
                  </a:lnTo>
                  <a:lnTo>
                    <a:pt x="10" y="102"/>
                  </a:lnTo>
                  <a:lnTo>
                    <a:pt x="10" y="105"/>
                  </a:lnTo>
                  <a:lnTo>
                    <a:pt x="9" y="107"/>
                  </a:lnTo>
                  <a:lnTo>
                    <a:pt x="7" y="110"/>
                  </a:lnTo>
                  <a:lnTo>
                    <a:pt x="3" y="113"/>
                  </a:lnTo>
                  <a:lnTo>
                    <a:pt x="13" y="118"/>
                  </a:lnTo>
                  <a:lnTo>
                    <a:pt x="24" y="121"/>
                  </a:lnTo>
                  <a:lnTo>
                    <a:pt x="30" y="120"/>
                  </a:lnTo>
                  <a:lnTo>
                    <a:pt x="35" y="120"/>
                  </a:lnTo>
                  <a:lnTo>
                    <a:pt x="38" y="117"/>
                  </a:lnTo>
                  <a:lnTo>
                    <a:pt x="42" y="115"/>
                  </a:lnTo>
                  <a:lnTo>
                    <a:pt x="44" y="111"/>
                  </a:lnTo>
                  <a:lnTo>
                    <a:pt x="45" y="108"/>
                  </a:lnTo>
                  <a:lnTo>
                    <a:pt x="45" y="104"/>
                  </a:lnTo>
                  <a:lnTo>
                    <a:pt x="44" y="100"/>
                  </a:lnTo>
                  <a:lnTo>
                    <a:pt x="44" y="94"/>
                  </a:lnTo>
                  <a:lnTo>
                    <a:pt x="42" y="85"/>
                  </a:lnTo>
                  <a:lnTo>
                    <a:pt x="35"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98" name="Freeform 117"/>
            <p:cNvSpPr>
              <a:spLocks/>
            </p:cNvSpPr>
            <p:nvPr/>
          </p:nvSpPr>
          <p:spPr bwMode="auto">
            <a:xfrm>
              <a:off x="4571" y="1298"/>
              <a:ext cx="53" cy="121"/>
            </a:xfrm>
            <a:custGeom>
              <a:avLst/>
              <a:gdLst>
                <a:gd name="T0" fmla="*/ 36 w 53"/>
                <a:gd name="T1" fmla="*/ 44 h 121"/>
                <a:gd name="T2" fmla="*/ 35 w 53"/>
                <a:gd name="T3" fmla="*/ 38 h 121"/>
                <a:gd name="T4" fmla="*/ 36 w 53"/>
                <a:gd name="T5" fmla="*/ 30 h 121"/>
                <a:gd name="T6" fmla="*/ 36 w 53"/>
                <a:gd name="T7" fmla="*/ 22 h 121"/>
                <a:gd name="T8" fmla="*/ 37 w 53"/>
                <a:gd name="T9" fmla="*/ 17 h 121"/>
                <a:gd name="T10" fmla="*/ 40 w 53"/>
                <a:gd name="T11" fmla="*/ 13 h 121"/>
                <a:gd name="T12" fmla="*/ 42 w 53"/>
                <a:gd name="T13" fmla="*/ 9 h 121"/>
                <a:gd name="T14" fmla="*/ 45 w 53"/>
                <a:gd name="T15" fmla="*/ 6 h 121"/>
                <a:gd name="T16" fmla="*/ 52 w 53"/>
                <a:gd name="T17" fmla="*/ 3 h 121"/>
                <a:gd name="T18" fmla="*/ 47 w 53"/>
                <a:gd name="T19" fmla="*/ 1 h 121"/>
                <a:gd name="T20" fmla="*/ 41 w 53"/>
                <a:gd name="T21" fmla="*/ 0 h 121"/>
                <a:gd name="T22" fmla="*/ 34 w 53"/>
                <a:gd name="T23" fmla="*/ 0 h 121"/>
                <a:gd name="T24" fmla="*/ 28 w 53"/>
                <a:gd name="T25" fmla="*/ 0 h 121"/>
                <a:gd name="T26" fmla="*/ 23 w 53"/>
                <a:gd name="T27" fmla="*/ 2 h 121"/>
                <a:gd name="T28" fmla="*/ 18 w 53"/>
                <a:gd name="T29" fmla="*/ 3 h 121"/>
                <a:gd name="T30" fmla="*/ 12 w 53"/>
                <a:gd name="T31" fmla="*/ 4 h 121"/>
                <a:gd name="T32" fmla="*/ 8 w 53"/>
                <a:gd name="T33" fmla="*/ 7 h 121"/>
                <a:gd name="T34" fmla="*/ 3 w 53"/>
                <a:gd name="T35" fmla="*/ 8 h 121"/>
                <a:gd name="T36" fmla="*/ 2 w 53"/>
                <a:gd name="T37" fmla="*/ 12 h 121"/>
                <a:gd name="T38" fmla="*/ 1 w 53"/>
                <a:gd name="T39" fmla="*/ 15 h 121"/>
                <a:gd name="T40" fmla="*/ 0 w 53"/>
                <a:gd name="T41" fmla="*/ 18 h 121"/>
                <a:gd name="T42" fmla="*/ 1 w 53"/>
                <a:gd name="T43" fmla="*/ 23 h 121"/>
                <a:gd name="T44" fmla="*/ 3 w 53"/>
                <a:gd name="T45" fmla="*/ 64 h 121"/>
                <a:gd name="T46" fmla="*/ 11 w 53"/>
                <a:gd name="T47" fmla="*/ 99 h 121"/>
                <a:gd name="T48" fmla="*/ 10 w 53"/>
                <a:gd name="T49" fmla="*/ 104 h 121"/>
                <a:gd name="T50" fmla="*/ 11 w 53"/>
                <a:gd name="T51" fmla="*/ 106 h 121"/>
                <a:gd name="T52" fmla="*/ 11 w 53"/>
                <a:gd name="T53" fmla="*/ 109 h 121"/>
                <a:gd name="T54" fmla="*/ 9 w 53"/>
                <a:gd name="T55" fmla="*/ 112 h 121"/>
                <a:gd name="T56" fmla="*/ 6 w 53"/>
                <a:gd name="T57" fmla="*/ 113 h 121"/>
                <a:gd name="T58" fmla="*/ 17 w 53"/>
                <a:gd name="T59" fmla="*/ 117 h 121"/>
                <a:gd name="T60" fmla="*/ 27 w 53"/>
                <a:gd name="T61" fmla="*/ 120 h 121"/>
                <a:gd name="T62" fmla="*/ 32 w 53"/>
                <a:gd name="T63" fmla="*/ 120 h 121"/>
                <a:gd name="T64" fmla="*/ 36 w 53"/>
                <a:gd name="T65" fmla="*/ 119 h 121"/>
                <a:gd name="T66" fmla="*/ 40 w 53"/>
                <a:gd name="T67" fmla="*/ 118 h 121"/>
                <a:gd name="T68" fmla="*/ 45 w 53"/>
                <a:gd name="T69" fmla="*/ 116 h 121"/>
                <a:gd name="T70" fmla="*/ 47 w 53"/>
                <a:gd name="T71" fmla="*/ 114 h 121"/>
                <a:gd name="T72" fmla="*/ 48 w 53"/>
                <a:gd name="T73" fmla="*/ 112 h 121"/>
                <a:gd name="T74" fmla="*/ 48 w 53"/>
                <a:gd name="T75" fmla="*/ 109 h 121"/>
                <a:gd name="T76" fmla="*/ 47 w 53"/>
                <a:gd name="T77" fmla="*/ 106 h 121"/>
                <a:gd name="T78" fmla="*/ 46 w 53"/>
                <a:gd name="T79" fmla="*/ 101 h 121"/>
                <a:gd name="T80" fmla="*/ 44 w 53"/>
                <a:gd name="T81" fmla="*/ 94 h 121"/>
                <a:gd name="T82" fmla="*/ 42 w 53"/>
                <a:gd name="T83" fmla="*/ 86 h 121"/>
                <a:gd name="T84" fmla="*/ 36 w 53"/>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121"/>
                <a:gd name="T131" fmla="*/ 53 w 53"/>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121">
                  <a:moveTo>
                    <a:pt x="36" y="44"/>
                  </a:moveTo>
                  <a:lnTo>
                    <a:pt x="35" y="38"/>
                  </a:lnTo>
                  <a:lnTo>
                    <a:pt x="36" y="30"/>
                  </a:lnTo>
                  <a:lnTo>
                    <a:pt x="36" y="22"/>
                  </a:lnTo>
                  <a:lnTo>
                    <a:pt x="37" y="17"/>
                  </a:lnTo>
                  <a:lnTo>
                    <a:pt x="40" y="13"/>
                  </a:lnTo>
                  <a:lnTo>
                    <a:pt x="42" y="9"/>
                  </a:lnTo>
                  <a:lnTo>
                    <a:pt x="45" y="6"/>
                  </a:lnTo>
                  <a:lnTo>
                    <a:pt x="52" y="3"/>
                  </a:lnTo>
                  <a:lnTo>
                    <a:pt x="47" y="1"/>
                  </a:lnTo>
                  <a:lnTo>
                    <a:pt x="41" y="0"/>
                  </a:lnTo>
                  <a:lnTo>
                    <a:pt x="34" y="0"/>
                  </a:lnTo>
                  <a:lnTo>
                    <a:pt x="28" y="0"/>
                  </a:lnTo>
                  <a:lnTo>
                    <a:pt x="23" y="2"/>
                  </a:lnTo>
                  <a:lnTo>
                    <a:pt x="18" y="3"/>
                  </a:lnTo>
                  <a:lnTo>
                    <a:pt x="12" y="4"/>
                  </a:lnTo>
                  <a:lnTo>
                    <a:pt x="8" y="7"/>
                  </a:lnTo>
                  <a:lnTo>
                    <a:pt x="3" y="8"/>
                  </a:lnTo>
                  <a:lnTo>
                    <a:pt x="2" y="12"/>
                  </a:lnTo>
                  <a:lnTo>
                    <a:pt x="1" y="15"/>
                  </a:lnTo>
                  <a:lnTo>
                    <a:pt x="0" y="18"/>
                  </a:lnTo>
                  <a:lnTo>
                    <a:pt x="1" y="23"/>
                  </a:lnTo>
                  <a:lnTo>
                    <a:pt x="3" y="64"/>
                  </a:lnTo>
                  <a:lnTo>
                    <a:pt x="11" y="99"/>
                  </a:lnTo>
                  <a:lnTo>
                    <a:pt x="10" y="104"/>
                  </a:lnTo>
                  <a:lnTo>
                    <a:pt x="11" y="106"/>
                  </a:lnTo>
                  <a:lnTo>
                    <a:pt x="11" y="109"/>
                  </a:lnTo>
                  <a:lnTo>
                    <a:pt x="9" y="112"/>
                  </a:lnTo>
                  <a:lnTo>
                    <a:pt x="6" y="113"/>
                  </a:lnTo>
                  <a:lnTo>
                    <a:pt x="17" y="117"/>
                  </a:lnTo>
                  <a:lnTo>
                    <a:pt x="27" y="120"/>
                  </a:lnTo>
                  <a:lnTo>
                    <a:pt x="32" y="120"/>
                  </a:lnTo>
                  <a:lnTo>
                    <a:pt x="36" y="119"/>
                  </a:lnTo>
                  <a:lnTo>
                    <a:pt x="40" y="118"/>
                  </a:lnTo>
                  <a:lnTo>
                    <a:pt x="45" y="116"/>
                  </a:lnTo>
                  <a:lnTo>
                    <a:pt x="47" y="114"/>
                  </a:lnTo>
                  <a:lnTo>
                    <a:pt x="48" y="112"/>
                  </a:lnTo>
                  <a:lnTo>
                    <a:pt x="48" y="109"/>
                  </a:lnTo>
                  <a:lnTo>
                    <a:pt x="47" y="106"/>
                  </a:lnTo>
                  <a:lnTo>
                    <a:pt x="46" y="101"/>
                  </a:lnTo>
                  <a:lnTo>
                    <a:pt x="44" y="94"/>
                  </a:lnTo>
                  <a:lnTo>
                    <a:pt x="42" y="86"/>
                  </a:lnTo>
                  <a:lnTo>
                    <a:pt x="36" y="44"/>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699" name="Freeform 118"/>
            <p:cNvSpPr>
              <a:spLocks/>
            </p:cNvSpPr>
            <p:nvPr/>
          </p:nvSpPr>
          <p:spPr bwMode="auto">
            <a:xfrm>
              <a:off x="5020" y="1075"/>
              <a:ext cx="49" cy="125"/>
            </a:xfrm>
            <a:custGeom>
              <a:avLst/>
              <a:gdLst>
                <a:gd name="T0" fmla="*/ 35 w 49"/>
                <a:gd name="T1" fmla="*/ 46 h 125"/>
                <a:gd name="T2" fmla="*/ 34 w 49"/>
                <a:gd name="T3" fmla="*/ 38 h 125"/>
                <a:gd name="T4" fmla="*/ 32 w 49"/>
                <a:gd name="T5" fmla="*/ 30 h 125"/>
                <a:gd name="T6" fmla="*/ 34 w 49"/>
                <a:gd name="T7" fmla="*/ 23 h 125"/>
                <a:gd name="T8" fmla="*/ 35 w 49"/>
                <a:gd name="T9" fmla="*/ 17 h 125"/>
                <a:gd name="T10" fmla="*/ 37 w 49"/>
                <a:gd name="T11" fmla="*/ 13 h 125"/>
                <a:gd name="T12" fmla="*/ 40 w 49"/>
                <a:gd name="T13" fmla="*/ 9 h 125"/>
                <a:gd name="T14" fmla="*/ 43 w 49"/>
                <a:gd name="T15" fmla="*/ 6 h 125"/>
                <a:gd name="T16" fmla="*/ 48 w 49"/>
                <a:gd name="T17" fmla="*/ 3 h 125"/>
                <a:gd name="T18" fmla="*/ 43 w 49"/>
                <a:gd name="T19" fmla="*/ 1 h 125"/>
                <a:gd name="T20" fmla="*/ 39 w 49"/>
                <a:gd name="T21" fmla="*/ 0 h 125"/>
                <a:gd name="T22" fmla="*/ 32 w 49"/>
                <a:gd name="T23" fmla="*/ 0 h 125"/>
                <a:gd name="T24" fmla="*/ 27 w 49"/>
                <a:gd name="T25" fmla="*/ 0 h 125"/>
                <a:gd name="T26" fmla="*/ 22 w 49"/>
                <a:gd name="T27" fmla="*/ 1 h 125"/>
                <a:gd name="T28" fmla="*/ 17 w 49"/>
                <a:gd name="T29" fmla="*/ 3 h 125"/>
                <a:gd name="T30" fmla="*/ 13 w 49"/>
                <a:gd name="T31" fmla="*/ 4 h 125"/>
                <a:gd name="T32" fmla="*/ 7 w 49"/>
                <a:gd name="T33" fmla="*/ 6 h 125"/>
                <a:gd name="T34" fmla="*/ 4 w 49"/>
                <a:gd name="T35" fmla="*/ 9 h 125"/>
                <a:gd name="T36" fmla="*/ 1 w 49"/>
                <a:gd name="T37" fmla="*/ 11 h 125"/>
                <a:gd name="T38" fmla="*/ 0 w 49"/>
                <a:gd name="T39" fmla="*/ 16 h 125"/>
                <a:gd name="T40" fmla="*/ 0 w 49"/>
                <a:gd name="T41" fmla="*/ 19 h 125"/>
                <a:gd name="T42" fmla="*/ 0 w 49"/>
                <a:gd name="T43" fmla="*/ 22 h 125"/>
                <a:gd name="T44" fmla="*/ 4 w 49"/>
                <a:gd name="T45" fmla="*/ 64 h 125"/>
                <a:gd name="T46" fmla="*/ 9 w 49"/>
                <a:gd name="T47" fmla="*/ 100 h 125"/>
                <a:gd name="T48" fmla="*/ 11 w 49"/>
                <a:gd name="T49" fmla="*/ 105 h 125"/>
                <a:gd name="T50" fmla="*/ 10 w 49"/>
                <a:gd name="T51" fmla="*/ 107 h 125"/>
                <a:gd name="T52" fmla="*/ 9 w 49"/>
                <a:gd name="T53" fmla="*/ 110 h 125"/>
                <a:gd name="T54" fmla="*/ 7 w 49"/>
                <a:gd name="T55" fmla="*/ 113 h 125"/>
                <a:gd name="T56" fmla="*/ 4 w 49"/>
                <a:gd name="T57" fmla="*/ 116 h 125"/>
                <a:gd name="T58" fmla="*/ 14 w 49"/>
                <a:gd name="T59" fmla="*/ 121 h 125"/>
                <a:gd name="T60" fmla="*/ 24 w 49"/>
                <a:gd name="T61" fmla="*/ 124 h 125"/>
                <a:gd name="T62" fmla="*/ 31 w 49"/>
                <a:gd name="T63" fmla="*/ 123 h 125"/>
                <a:gd name="T64" fmla="*/ 35 w 49"/>
                <a:gd name="T65" fmla="*/ 123 h 125"/>
                <a:gd name="T66" fmla="*/ 39 w 49"/>
                <a:gd name="T67" fmla="*/ 120 h 125"/>
                <a:gd name="T68" fmla="*/ 43 w 49"/>
                <a:gd name="T69" fmla="*/ 118 h 125"/>
                <a:gd name="T70" fmla="*/ 45 w 49"/>
                <a:gd name="T71" fmla="*/ 114 h 125"/>
                <a:gd name="T72" fmla="*/ 45 w 49"/>
                <a:gd name="T73" fmla="*/ 111 h 125"/>
                <a:gd name="T74" fmla="*/ 45 w 49"/>
                <a:gd name="T75" fmla="*/ 106 h 125"/>
                <a:gd name="T76" fmla="*/ 45 w 49"/>
                <a:gd name="T77" fmla="*/ 102 h 125"/>
                <a:gd name="T78" fmla="*/ 44 w 49"/>
                <a:gd name="T79" fmla="*/ 96 h 125"/>
                <a:gd name="T80" fmla="*/ 42 w 49"/>
                <a:gd name="T81" fmla="*/ 87 h 125"/>
                <a:gd name="T82" fmla="*/ 35 w 49"/>
                <a:gd name="T83" fmla="*/ 46 h 1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5"/>
                <a:gd name="T128" fmla="*/ 49 w 49"/>
                <a:gd name="T129" fmla="*/ 125 h 12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5">
                  <a:moveTo>
                    <a:pt x="35" y="46"/>
                  </a:moveTo>
                  <a:lnTo>
                    <a:pt x="34" y="38"/>
                  </a:lnTo>
                  <a:lnTo>
                    <a:pt x="32" y="30"/>
                  </a:lnTo>
                  <a:lnTo>
                    <a:pt x="34" y="23"/>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9"/>
                  </a:lnTo>
                  <a:lnTo>
                    <a:pt x="1" y="11"/>
                  </a:lnTo>
                  <a:lnTo>
                    <a:pt x="0" y="16"/>
                  </a:lnTo>
                  <a:lnTo>
                    <a:pt x="0" y="19"/>
                  </a:lnTo>
                  <a:lnTo>
                    <a:pt x="0" y="22"/>
                  </a:lnTo>
                  <a:lnTo>
                    <a:pt x="4" y="64"/>
                  </a:lnTo>
                  <a:lnTo>
                    <a:pt x="9" y="100"/>
                  </a:lnTo>
                  <a:lnTo>
                    <a:pt x="11" y="105"/>
                  </a:lnTo>
                  <a:lnTo>
                    <a:pt x="10" y="107"/>
                  </a:lnTo>
                  <a:lnTo>
                    <a:pt x="9" y="110"/>
                  </a:lnTo>
                  <a:lnTo>
                    <a:pt x="7" y="113"/>
                  </a:lnTo>
                  <a:lnTo>
                    <a:pt x="4" y="116"/>
                  </a:lnTo>
                  <a:lnTo>
                    <a:pt x="14" y="121"/>
                  </a:lnTo>
                  <a:lnTo>
                    <a:pt x="24" y="124"/>
                  </a:lnTo>
                  <a:lnTo>
                    <a:pt x="31" y="123"/>
                  </a:lnTo>
                  <a:lnTo>
                    <a:pt x="35" y="123"/>
                  </a:lnTo>
                  <a:lnTo>
                    <a:pt x="39" y="120"/>
                  </a:lnTo>
                  <a:lnTo>
                    <a:pt x="43" y="118"/>
                  </a:lnTo>
                  <a:lnTo>
                    <a:pt x="45" y="114"/>
                  </a:lnTo>
                  <a:lnTo>
                    <a:pt x="45" y="111"/>
                  </a:lnTo>
                  <a:lnTo>
                    <a:pt x="45" y="106"/>
                  </a:lnTo>
                  <a:lnTo>
                    <a:pt x="45" y="102"/>
                  </a:lnTo>
                  <a:lnTo>
                    <a:pt x="44" y="96"/>
                  </a:lnTo>
                  <a:lnTo>
                    <a:pt x="42" y="87"/>
                  </a:lnTo>
                  <a:lnTo>
                    <a:pt x="35" y="46"/>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00" name="Freeform 119"/>
            <p:cNvSpPr>
              <a:spLocks/>
            </p:cNvSpPr>
            <p:nvPr/>
          </p:nvSpPr>
          <p:spPr bwMode="auto">
            <a:xfrm>
              <a:off x="4869" y="1152"/>
              <a:ext cx="51" cy="119"/>
            </a:xfrm>
            <a:custGeom>
              <a:avLst/>
              <a:gdLst>
                <a:gd name="T0" fmla="*/ 35 w 51"/>
                <a:gd name="T1" fmla="*/ 43 h 119"/>
                <a:gd name="T2" fmla="*/ 34 w 51"/>
                <a:gd name="T3" fmla="*/ 37 h 119"/>
                <a:gd name="T4" fmla="*/ 35 w 51"/>
                <a:gd name="T5" fmla="*/ 29 h 119"/>
                <a:gd name="T6" fmla="*/ 35 w 51"/>
                <a:gd name="T7" fmla="*/ 22 h 119"/>
                <a:gd name="T8" fmla="*/ 36 w 51"/>
                <a:gd name="T9" fmla="*/ 17 h 119"/>
                <a:gd name="T10" fmla="*/ 38 w 51"/>
                <a:gd name="T11" fmla="*/ 12 h 119"/>
                <a:gd name="T12" fmla="*/ 40 w 51"/>
                <a:gd name="T13" fmla="*/ 9 h 119"/>
                <a:gd name="T14" fmla="*/ 43 w 51"/>
                <a:gd name="T15" fmla="*/ 6 h 119"/>
                <a:gd name="T16" fmla="*/ 50 w 51"/>
                <a:gd name="T17" fmla="*/ 3 h 119"/>
                <a:gd name="T18" fmla="*/ 45 w 51"/>
                <a:gd name="T19" fmla="*/ 1 h 119"/>
                <a:gd name="T20" fmla="*/ 40 w 51"/>
                <a:gd name="T21" fmla="*/ 0 h 119"/>
                <a:gd name="T22" fmla="*/ 33 w 51"/>
                <a:gd name="T23" fmla="*/ 0 h 119"/>
                <a:gd name="T24" fmla="*/ 27 w 51"/>
                <a:gd name="T25" fmla="*/ 0 h 119"/>
                <a:gd name="T26" fmla="*/ 22 w 51"/>
                <a:gd name="T27" fmla="*/ 2 h 119"/>
                <a:gd name="T28" fmla="*/ 17 w 51"/>
                <a:gd name="T29" fmla="*/ 3 h 119"/>
                <a:gd name="T30" fmla="*/ 12 w 51"/>
                <a:gd name="T31" fmla="*/ 4 h 119"/>
                <a:gd name="T32" fmla="*/ 7 w 51"/>
                <a:gd name="T33" fmla="*/ 6 h 119"/>
                <a:gd name="T34" fmla="*/ 3 w 51"/>
                <a:gd name="T35" fmla="*/ 8 h 119"/>
                <a:gd name="T36" fmla="*/ 2 w 51"/>
                <a:gd name="T37" fmla="*/ 12 h 119"/>
                <a:gd name="T38" fmla="*/ 1 w 51"/>
                <a:gd name="T39" fmla="*/ 15 h 119"/>
                <a:gd name="T40" fmla="*/ 0 w 51"/>
                <a:gd name="T41" fmla="*/ 18 h 119"/>
                <a:gd name="T42" fmla="*/ 1 w 51"/>
                <a:gd name="T43" fmla="*/ 22 h 119"/>
                <a:gd name="T44" fmla="*/ 3 w 51"/>
                <a:gd name="T45" fmla="*/ 62 h 119"/>
                <a:gd name="T46" fmla="*/ 10 w 51"/>
                <a:gd name="T47" fmla="*/ 98 h 119"/>
                <a:gd name="T48" fmla="*/ 10 w 51"/>
                <a:gd name="T49" fmla="*/ 103 h 119"/>
                <a:gd name="T50" fmla="*/ 11 w 51"/>
                <a:gd name="T51" fmla="*/ 105 h 119"/>
                <a:gd name="T52" fmla="*/ 11 w 51"/>
                <a:gd name="T53" fmla="*/ 107 h 119"/>
                <a:gd name="T54" fmla="*/ 9 w 51"/>
                <a:gd name="T55" fmla="*/ 110 h 119"/>
                <a:gd name="T56" fmla="*/ 6 w 51"/>
                <a:gd name="T57" fmla="*/ 111 h 119"/>
                <a:gd name="T58" fmla="*/ 17 w 51"/>
                <a:gd name="T59" fmla="*/ 115 h 119"/>
                <a:gd name="T60" fmla="*/ 26 w 51"/>
                <a:gd name="T61" fmla="*/ 118 h 119"/>
                <a:gd name="T62" fmla="*/ 31 w 51"/>
                <a:gd name="T63" fmla="*/ 118 h 119"/>
                <a:gd name="T64" fmla="*/ 35 w 51"/>
                <a:gd name="T65" fmla="*/ 117 h 119"/>
                <a:gd name="T66" fmla="*/ 39 w 51"/>
                <a:gd name="T67" fmla="*/ 116 h 119"/>
                <a:gd name="T68" fmla="*/ 43 w 51"/>
                <a:gd name="T69" fmla="*/ 114 h 119"/>
                <a:gd name="T70" fmla="*/ 45 w 51"/>
                <a:gd name="T71" fmla="*/ 112 h 119"/>
                <a:gd name="T72" fmla="*/ 46 w 51"/>
                <a:gd name="T73" fmla="*/ 110 h 119"/>
                <a:gd name="T74" fmla="*/ 46 w 51"/>
                <a:gd name="T75" fmla="*/ 107 h 119"/>
                <a:gd name="T76" fmla="*/ 45 w 51"/>
                <a:gd name="T77" fmla="*/ 104 h 119"/>
                <a:gd name="T78" fmla="*/ 44 w 51"/>
                <a:gd name="T79" fmla="*/ 99 h 119"/>
                <a:gd name="T80" fmla="*/ 42 w 51"/>
                <a:gd name="T81" fmla="*/ 92 h 119"/>
                <a:gd name="T82" fmla="*/ 41 w 51"/>
                <a:gd name="T83" fmla="*/ 85 h 119"/>
                <a:gd name="T84" fmla="*/ 35 w 51"/>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19"/>
                <a:gd name="T131" fmla="*/ 51 w 51"/>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19">
                  <a:moveTo>
                    <a:pt x="35" y="43"/>
                  </a:moveTo>
                  <a:lnTo>
                    <a:pt x="34" y="37"/>
                  </a:lnTo>
                  <a:lnTo>
                    <a:pt x="35" y="29"/>
                  </a:lnTo>
                  <a:lnTo>
                    <a:pt x="35" y="22"/>
                  </a:lnTo>
                  <a:lnTo>
                    <a:pt x="36" y="17"/>
                  </a:lnTo>
                  <a:lnTo>
                    <a:pt x="38" y="12"/>
                  </a:lnTo>
                  <a:lnTo>
                    <a:pt x="40" y="9"/>
                  </a:lnTo>
                  <a:lnTo>
                    <a:pt x="43" y="6"/>
                  </a:lnTo>
                  <a:lnTo>
                    <a:pt x="50" y="3"/>
                  </a:lnTo>
                  <a:lnTo>
                    <a:pt x="45" y="1"/>
                  </a:lnTo>
                  <a:lnTo>
                    <a:pt x="40" y="0"/>
                  </a:lnTo>
                  <a:lnTo>
                    <a:pt x="33" y="0"/>
                  </a:lnTo>
                  <a:lnTo>
                    <a:pt x="27" y="0"/>
                  </a:lnTo>
                  <a:lnTo>
                    <a:pt x="22"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7" y="115"/>
                  </a:lnTo>
                  <a:lnTo>
                    <a:pt x="26" y="118"/>
                  </a:lnTo>
                  <a:lnTo>
                    <a:pt x="31" y="118"/>
                  </a:lnTo>
                  <a:lnTo>
                    <a:pt x="35" y="117"/>
                  </a:lnTo>
                  <a:lnTo>
                    <a:pt x="39" y="116"/>
                  </a:lnTo>
                  <a:lnTo>
                    <a:pt x="43" y="114"/>
                  </a:lnTo>
                  <a:lnTo>
                    <a:pt x="45" y="112"/>
                  </a:lnTo>
                  <a:lnTo>
                    <a:pt x="46" y="110"/>
                  </a:lnTo>
                  <a:lnTo>
                    <a:pt x="46" y="107"/>
                  </a:lnTo>
                  <a:lnTo>
                    <a:pt x="45" y="104"/>
                  </a:lnTo>
                  <a:lnTo>
                    <a:pt x="44" y="99"/>
                  </a:lnTo>
                  <a:lnTo>
                    <a:pt x="42" y="92"/>
                  </a:lnTo>
                  <a:lnTo>
                    <a:pt x="41" y="85"/>
                  </a:lnTo>
                  <a:lnTo>
                    <a:pt x="35" y="43"/>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01" name="Line 120"/>
            <p:cNvSpPr>
              <a:spLocks noChangeShapeType="1"/>
            </p:cNvSpPr>
            <p:nvPr/>
          </p:nvSpPr>
          <p:spPr bwMode="auto">
            <a:xfrm flipH="1">
              <a:off x="1430" y="1094"/>
              <a:ext cx="3746" cy="1823"/>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13702" name="Freeform 121"/>
            <p:cNvSpPr>
              <a:spLocks/>
            </p:cNvSpPr>
            <p:nvPr/>
          </p:nvSpPr>
          <p:spPr bwMode="auto">
            <a:xfrm>
              <a:off x="1587" y="2753"/>
              <a:ext cx="195" cy="84"/>
            </a:xfrm>
            <a:custGeom>
              <a:avLst/>
              <a:gdLst>
                <a:gd name="T0" fmla="*/ 194 w 195"/>
                <a:gd name="T1" fmla="*/ 58 h 84"/>
                <a:gd name="T2" fmla="*/ 191 w 195"/>
                <a:gd name="T3" fmla="*/ 63 h 84"/>
                <a:gd name="T4" fmla="*/ 186 w 195"/>
                <a:gd name="T5" fmla="*/ 69 h 84"/>
                <a:gd name="T6" fmla="*/ 178 w 195"/>
                <a:gd name="T7" fmla="*/ 75 h 84"/>
                <a:gd name="T8" fmla="*/ 165 w 195"/>
                <a:gd name="T9" fmla="*/ 79 h 84"/>
                <a:gd name="T10" fmla="*/ 156 w 195"/>
                <a:gd name="T11" fmla="*/ 82 h 84"/>
                <a:gd name="T12" fmla="*/ 147 w 195"/>
                <a:gd name="T13" fmla="*/ 83 h 84"/>
                <a:gd name="T14" fmla="*/ 140 w 195"/>
                <a:gd name="T15" fmla="*/ 81 h 84"/>
                <a:gd name="T16" fmla="*/ 132 w 195"/>
                <a:gd name="T17" fmla="*/ 78 h 84"/>
                <a:gd name="T18" fmla="*/ 122 w 195"/>
                <a:gd name="T19" fmla="*/ 71 h 84"/>
                <a:gd name="T20" fmla="*/ 66 w 195"/>
                <a:gd name="T21" fmla="*/ 32 h 84"/>
                <a:gd name="T22" fmla="*/ 55 w 195"/>
                <a:gd name="T23" fmla="*/ 27 h 84"/>
                <a:gd name="T24" fmla="*/ 46 w 195"/>
                <a:gd name="T25" fmla="*/ 22 h 84"/>
                <a:gd name="T26" fmla="*/ 36 w 195"/>
                <a:gd name="T27" fmla="*/ 19 h 84"/>
                <a:gd name="T28" fmla="*/ 29 w 195"/>
                <a:gd name="T29" fmla="*/ 19 h 84"/>
                <a:gd name="T30" fmla="*/ 20 w 195"/>
                <a:gd name="T31" fmla="*/ 20 h 84"/>
                <a:gd name="T32" fmla="*/ 11 w 195"/>
                <a:gd name="T33" fmla="*/ 23 h 84"/>
                <a:gd name="T34" fmla="*/ 5 w 195"/>
                <a:gd name="T35" fmla="*/ 25 h 84"/>
                <a:gd name="T36" fmla="*/ 0 w 195"/>
                <a:gd name="T37" fmla="*/ 28 h 84"/>
                <a:gd name="T38" fmla="*/ 2 w 195"/>
                <a:gd name="T39" fmla="*/ 24 h 84"/>
                <a:gd name="T40" fmla="*/ 4 w 195"/>
                <a:gd name="T41" fmla="*/ 20 h 84"/>
                <a:gd name="T42" fmla="*/ 9 w 195"/>
                <a:gd name="T43" fmla="*/ 17 h 84"/>
                <a:gd name="T44" fmla="*/ 19 w 195"/>
                <a:gd name="T45" fmla="*/ 12 h 84"/>
                <a:gd name="T46" fmla="*/ 34 w 195"/>
                <a:gd name="T47" fmla="*/ 6 h 84"/>
                <a:gd name="T48" fmla="*/ 46 w 195"/>
                <a:gd name="T49" fmla="*/ 1 h 84"/>
                <a:gd name="T50" fmla="*/ 55 w 195"/>
                <a:gd name="T51" fmla="*/ 0 h 84"/>
                <a:gd name="T52" fmla="*/ 63 w 195"/>
                <a:gd name="T53" fmla="*/ 0 h 84"/>
                <a:gd name="T54" fmla="*/ 72 w 195"/>
                <a:gd name="T55" fmla="*/ 3 h 84"/>
                <a:gd name="T56" fmla="*/ 81 w 195"/>
                <a:gd name="T57" fmla="*/ 8 h 84"/>
                <a:gd name="T58" fmla="*/ 115 w 195"/>
                <a:gd name="T59" fmla="*/ 31 h 84"/>
                <a:gd name="T60" fmla="*/ 145 w 195"/>
                <a:gd name="T61" fmla="*/ 52 h 84"/>
                <a:gd name="T62" fmla="*/ 155 w 195"/>
                <a:gd name="T63" fmla="*/ 57 h 84"/>
                <a:gd name="T64" fmla="*/ 164 w 195"/>
                <a:gd name="T65" fmla="*/ 61 h 84"/>
                <a:gd name="T66" fmla="*/ 173 w 195"/>
                <a:gd name="T67" fmla="*/ 62 h 84"/>
                <a:gd name="T68" fmla="*/ 181 w 195"/>
                <a:gd name="T69" fmla="*/ 62 h 84"/>
                <a:gd name="T70" fmla="*/ 188 w 195"/>
                <a:gd name="T71" fmla="*/ 59 h 84"/>
                <a:gd name="T72" fmla="*/ 192 w 195"/>
                <a:gd name="T73" fmla="*/ 54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4"/>
                <a:gd name="T113" fmla="*/ 195 w 195"/>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4">
                  <a:moveTo>
                    <a:pt x="192" y="54"/>
                  </a:moveTo>
                  <a:lnTo>
                    <a:pt x="194" y="58"/>
                  </a:lnTo>
                  <a:lnTo>
                    <a:pt x="192" y="61"/>
                  </a:lnTo>
                  <a:lnTo>
                    <a:pt x="191" y="63"/>
                  </a:lnTo>
                  <a:lnTo>
                    <a:pt x="189" y="65"/>
                  </a:lnTo>
                  <a:lnTo>
                    <a:pt x="186" y="69"/>
                  </a:lnTo>
                  <a:lnTo>
                    <a:pt x="180" y="72"/>
                  </a:lnTo>
                  <a:lnTo>
                    <a:pt x="178" y="75"/>
                  </a:lnTo>
                  <a:lnTo>
                    <a:pt x="171" y="76"/>
                  </a:lnTo>
                  <a:lnTo>
                    <a:pt x="165" y="79"/>
                  </a:lnTo>
                  <a:lnTo>
                    <a:pt x="161" y="80"/>
                  </a:lnTo>
                  <a:lnTo>
                    <a:pt x="156" y="82"/>
                  </a:lnTo>
                  <a:lnTo>
                    <a:pt x="152" y="82"/>
                  </a:lnTo>
                  <a:lnTo>
                    <a:pt x="147" y="83"/>
                  </a:lnTo>
                  <a:lnTo>
                    <a:pt x="144" y="81"/>
                  </a:lnTo>
                  <a:lnTo>
                    <a:pt x="140" y="81"/>
                  </a:lnTo>
                  <a:lnTo>
                    <a:pt x="135" y="80"/>
                  </a:lnTo>
                  <a:lnTo>
                    <a:pt x="132" y="78"/>
                  </a:lnTo>
                  <a:lnTo>
                    <a:pt x="127" y="75"/>
                  </a:lnTo>
                  <a:lnTo>
                    <a:pt x="122" y="71"/>
                  </a:lnTo>
                  <a:lnTo>
                    <a:pt x="93" y="52"/>
                  </a:lnTo>
                  <a:lnTo>
                    <a:pt x="66" y="32"/>
                  </a:lnTo>
                  <a:lnTo>
                    <a:pt x="60" y="29"/>
                  </a:lnTo>
                  <a:lnTo>
                    <a:pt x="55" y="27"/>
                  </a:lnTo>
                  <a:lnTo>
                    <a:pt x="51" y="25"/>
                  </a:lnTo>
                  <a:lnTo>
                    <a:pt x="46" y="22"/>
                  </a:lnTo>
                  <a:lnTo>
                    <a:pt x="41" y="20"/>
                  </a:lnTo>
                  <a:lnTo>
                    <a:pt x="36" y="19"/>
                  </a:lnTo>
                  <a:lnTo>
                    <a:pt x="32" y="19"/>
                  </a:lnTo>
                  <a:lnTo>
                    <a:pt x="29" y="19"/>
                  </a:lnTo>
                  <a:lnTo>
                    <a:pt x="25" y="19"/>
                  </a:lnTo>
                  <a:lnTo>
                    <a:pt x="20" y="20"/>
                  </a:lnTo>
                  <a:lnTo>
                    <a:pt x="16" y="21"/>
                  </a:lnTo>
                  <a:lnTo>
                    <a:pt x="11" y="23"/>
                  </a:lnTo>
                  <a:lnTo>
                    <a:pt x="8" y="24"/>
                  </a:lnTo>
                  <a:lnTo>
                    <a:pt x="5" y="25"/>
                  </a:lnTo>
                  <a:lnTo>
                    <a:pt x="2" y="27"/>
                  </a:lnTo>
                  <a:lnTo>
                    <a:pt x="0" y="28"/>
                  </a:lnTo>
                  <a:lnTo>
                    <a:pt x="1" y="26"/>
                  </a:lnTo>
                  <a:lnTo>
                    <a:pt x="2" y="24"/>
                  </a:lnTo>
                  <a:lnTo>
                    <a:pt x="2" y="23"/>
                  </a:lnTo>
                  <a:lnTo>
                    <a:pt x="4" y="20"/>
                  </a:lnTo>
                  <a:lnTo>
                    <a:pt x="7" y="19"/>
                  </a:lnTo>
                  <a:lnTo>
                    <a:pt x="9" y="17"/>
                  </a:lnTo>
                  <a:lnTo>
                    <a:pt x="13" y="15"/>
                  </a:lnTo>
                  <a:lnTo>
                    <a:pt x="19" y="12"/>
                  </a:lnTo>
                  <a:lnTo>
                    <a:pt x="28" y="8"/>
                  </a:lnTo>
                  <a:lnTo>
                    <a:pt x="34" y="6"/>
                  </a:lnTo>
                  <a:lnTo>
                    <a:pt x="41" y="3"/>
                  </a:lnTo>
                  <a:lnTo>
                    <a:pt x="46" y="1"/>
                  </a:lnTo>
                  <a:lnTo>
                    <a:pt x="51" y="0"/>
                  </a:lnTo>
                  <a:lnTo>
                    <a:pt x="55" y="0"/>
                  </a:lnTo>
                  <a:lnTo>
                    <a:pt x="59" y="0"/>
                  </a:lnTo>
                  <a:lnTo>
                    <a:pt x="63" y="0"/>
                  </a:lnTo>
                  <a:lnTo>
                    <a:pt x="67" y="1"/>
                  </a:lnTo>
                  <a:lnTo>
                    <a:pt x="72" y="3"/>
                  </a:lnTo>
                  <a:lnTo>
                    <a:pt x="76" y="6"/>
                  </a:lnTo>
                  <a:lnTo>
                    <a:pt x="81" y="8"/>
                  </a:lnTo>
                  <a:lnTo>
                    <a:pt x="86" y="12"/>
                  </a:lnTo>
                  <a:lnTo>
                    <a:pt x="115" y="31"/>
                  </a:lnTo>
                  <a:lnTo>
                    <a:pt x="138" y="48"/>
                  </a:lnTo>
                  <a:lnTo>
                    <a:pt x="145" y="52"/>
                  </a:lnTo>
                  <a:lnTo>
                    <a:pt x="150" y="55"/>
                  </a:lnTo>
                  <a:lnTo>
                    <a:pt x="155" y="57"/>
                  </a:lnTo>
                  <a:lnTo>
                    <a:pt x="159" y="59"/>
                  </a:lnTo>
                  <a:lnTo>
                    <a:pt x="164" y="61"/>
                  </a:lnTo>
                  <a:lnTo>
                    <a:pt x="168" y="61"/>
                  </a:lnTo>
                  <a:lnTo>
                    <a:pt x="173" y="62"/>
                  </a:lnTo>
                  <a:lnTo>
                    <a:pt x="177" y="62"/>
                  </a:lnTo>
                  <a:lnTo>
                    <a:pt x="181" y="62"/>
                  </a:lnTo>
                  <a:lnTo>
                    <a:pt x="185" y="60"/>
                  </a:lnTo>
                  <a:lnTo>
                    <a:pt x="188" y="59"/>
                  </a:lnTo>
                  <a:lnTo>
                    <a:pt x="191" y="57"/>
                  </a:lnTo>
                  <a:lnTo>
                    <a:pt x="192" y="54"/>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03" name="Freeform 122"/>
            <p:cNvSpPr>
              <a:spLocks/>
            </p:cNvSpPr>
            <p:nvPr/>
          </p:nvSpPr>
          <p:spPr bwMode="auto">
            <a:xfrm>
              <a:off x="1436" y="2826"/>
              <a:ext cx="195" cy="87"/>
            </a:xfrm>
            <a:custGeom>
              <a:avLst/>
              <a:gdLst>
                <a:gd name="T0" fmla="*/ 192 w 195"/>
                <a:gd name="T1" fmla="*/ 60 h 87"/>
                <a:gd name="T2" fmla="*/ 188 w 195"/>
                <a:gd name="T3" fmla="*/ 66 h 87"/>
                <a:gd name="T4" fmla="*/ 182 w 195"/>
                <a:gd name="T5" fmla="*/ 72 h 87"/>
                <a:gd name="T6" fmla="*/ 175 w 195"/>
                <a:gd name="T7" fmla="*/ 77 h 87"/>
                <a:gd name="T8" fmla="*/ 164 w 195"/>
                <a:gd name="T9" fmla="*/ 83 h 87"/>
                <a:gd name="T10" fmla="*/ 155 w 195"/>
                <a:gd name="T11" fmla="*/ 85 h 87"/>
                <a:gd name="T12" fmla="*/ 147 w 195"/>
                <a:gd name="T13" fmla="*/ 86 h 87"/>
                <a:gd name="T14" fmla="*/ 139 w 195"/>
                <a:gd name="T15" fmla="*/ 84 h 87"/>
                <a:gd name="T16" fmla="*/ 131 w 195"/>
                <a:gd name="T17" fmla="*/ 81 h 87"/>
                <a:gd name="T18" fmla="*/ 120 w 195"/>
                <a:gd name="T19" fmla="*/ 74 h 87"/>
                <a:gd name="T20" fmla="*/ 66 w 195"/>
                <a:gd name="T21" fmla="*/ 35 h 87"/>
                <a:gd name="T22" fmla="*/ 55 w 195"/>
                <a:gd name="T23" fmla="*/ 28 h 87"/>
                <a:gd name="T24" fmla="*/ 46 w 195"/>
                <a:gd name="T25" fmla="*/ 24 h 87"/>
                <a:gd name="T26" fmla="*/ 37 w 195"/>
                <a:gd name="T27" fmla="*/ 21 h 87"/>
                <a:gd name="T28" fmla="*/ 29 w 195"/>
                <a:gd name="T29" fmla="*/ 21 h 87"/>
                <a:gd name="T30" fmla="*/ 21 w 195"/>
                <a:gd name="T31" fmla="*/ 21 h 87"/>
                <a:gd name="T32" fmla="*/ 12 w 195"/>
                <a:gd name="T33" fmla="*/ 24 h 87"/>
                <a:gd name="T34" fmla="*/ 5 w 195"/>
                <a:gd name="T35" fmla="*/ 27 h 87"/>
                <a:gd name="T36" fmla="*/ 0 w 195"/>
                <a:gd name="T37" fmla="*/ 30 h 87"/>
                <a:gd name="T38" fmla="*/ 1 w 195"/>
                <a:gd name="T39" fmla="*/ 26 h 87"/>
                <a:gd name="T40" fmla="*/ 5 w 195"/>
                <a:gd name="T41" fmla="*/ 22 h 87"/>
                <a:gd name="T42" fmla="*/ 9 w 195"/>
                <a:gd name="T43" fmla="*/ 18 h 87"/>
                <a:gd name="T44" fmla="*/ 21 w 195"/>
                <a:gd name="T45" fmla="*/ 13 h 87"/>
                <a:gd name="T46" fmla="*/ 35 w 195"/>
                <a:gd name="T47" fmla="*/ 6 h 87"/>
                <a:gd name="T48" fmla="*/ 47 w 195"/>
                <a:gd name="T49" fmla="*/ 1 h 87"/>
                <a:gd name="T50" fmla="*/ 55 w 195"/>
                <a:gd name="T51" fmla="*/ 0 h 87"/>
                <a:gd name="T52" fmla="*/ 63 w 195"/>
                <a:gd name="T53" fmla="*/ 1 h 87"/>
                <a:gd name="T54" fmla="*/ 71 w 195"/>
                <a:gd name="T55" fmla="*/ 3 h 87"/>
                <a:gd name="T56" fmla="*/ 80 w 195"/>
                <a:gd name="T57" fmla="*/ 9 h 87"/>
                <a:gd name="T58" fmla="*/ 114 w 195"/>
                <a:gd name="T59" fmla="*/ 32 h 87"/>
                <a:gd name="T60" fmla="*/ 144 w 195"/>
                <a:gd name="T61" fmla="*/ 55 h 87"/>
                <a:gd name="T62" fmla="*/ 154 w 195"/>
                <a:gd name="T63" fmla="*/ 60 h 87"/>
                <a:gd name="T64" fmla="*/ 162 w 195"/>
                <a:gd name="T65" fmla="*/ 63 h 87"/>
                <a:gd name="T66" fmla="*/ 171 w 195"/>
                <a:gd name="T67" fmla="*/ 64 h 87"/>
                <a:gd name="T68" fmla="*/ 179 w 195"/>
                <a:gd name="T69" fmla="*/ 64 h 87"/>
                <a:gd name="T70" fmla="*/ 187 w 195"/>
                <a:gd name="T71" fmla="*/ 61 h 87"/>
                <a:gd name="T72" fmla="*/ 194 w 195"/>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7"/>
                <a:gd name="T113" fmla="*/ 195 w 195"/>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7">
                  <a:moveTo>
                    <a:pt x="194" y="57"/>
                  </a:moveTo>
                  <a:lnTo>
                    <a:pt x="192" y="60"/>
                  </a:lnTo>
                  <a:lnTo>
                    <a:pt x="190" y="63"/>
                  </a:lnTo>
                  <a:lnTo>
                    <a:pt x="188" y="66"/>
                  </a:lnTo>
                  <a:lnTo>
                    <a:pt x="185" y="69"/>
                  </a:lnTo>
                  <a:lnTo>
                    <a:pt x="182" y="72"/>
                  </a:lnTo>
                  <a:lnTo>
                    <a:pt x="179" y="74"/>
                  </a:lnTo>
                  <a:lnTo>
                    <a:pt x="175" y="77"/>
                  </a:lnTo>
                  <a:lnTo>
                    <a:pt x="169" y="80"/>
                  </a:lnTo>
                  <a:lnTo>
                    <a:pt x="164" y="83"/>
                  </a:lnTo>
                  <a:lnTo>
                    <a:pt x="159" y="84"/>
                  </a:lnTo>
                  <a:lnTo>
                    <a:pt x="155" y="85"/>
                  </a:lnTo>
                  <a:lnTo>
                    <a:pt x="151" y="85"/>
                  </a:lnTo>
                  <a:lnTo>
                    <a:pt x="147" y="86"/>
                  </a:lnTo>
                  <a:lnTo>
                    <a:pt x="143" y="85"/>
                  </a:lnTo>
                  <a:lnTo>
                    <a:pt x="139" y="84"/>
                  </a:lnTo>
                  <a:lnTo>
                    <a:pt x="135" y="83"/>
                  </a:lnTo>
                  <a:lnTo>
                    <a:pt x="131" y="81"/>
                  </a:lnTo>
                  <a:lnTo>
                    <a:pt x="125" y="79"/>
                  </a:lnTo>
                  <a:lnTo>
                    <a:pt x="120" y="74"/>
                  </a:lnTo>
                  <a:lnTo>
                    <a:pt x="93" y="55"/>
                  </a:lnTo>
                  <a:lnTo>
                    <a:pt x="66" y="35"/>
                  </a:lnTo>
                  <a:lnTo>
                    <a:pt x="60" y="31"/>
                  </a:lnTo>
                  <a:lnTo>
                    <a:pt x="55" y="28"/>
                  </a:lnTo>
                  <a:lnTo>
                    <a:pt x="51" y="26"/>
                  </a:lnTo>
                  <a:lnTo>
                    <a:pt x="46"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8" y="9"/>
                  </a:lnTo>
                  <a:lnTo>
                    <a:pt x="35" y="6"/>
                  </a:lnTo>
                  <a:lnTo>
                    <a:pt x="42" y="3"/>
                  </a:lnTo>
                  <a:lnTo>
                    <a:pt x="47" y="1"/>
                  </a:lnTo>
                  <a:lnTo>
                    <a:pt x="51" y="0"/>
                  </a:lnTo>
                  <a:lnTo>
                    <a:pt x="55" y="0"/>
                  </a:lnTo>
                  <a:lnTo>
                    <a:pt x="59" y="0"/>
                  </a:lnTo>
                  <a:lnTo>
                    <a:pt x="63" y="1"/>
                  </a:lnTo>
                  <a:lnTo>
                    <a:pt x="67" y="2"/>
                  </a:lnTo>
                  <a:lnTo>
                    <a:pt x="71" y="3"/>
                  </a:lnTo>
                  <a:lnTo>
                    <a:pt x="76" y="6"/>
                  </a:lnTo>
                  <a:lnTo>
                    <a:pt x="80" y="9"/>
                  </a:lnTo>
                  <a:lnTo>
                    <a:pt x="86" y="12"/>
                  </a:lnTo>
                  <a:lnTo>
                    <a:pt x="114" y="32"/>
                  </a:lnTo>
                  <a:lnTo>
                    <a:pt x="138" y="50"/>
                  </a:lnTo>
                  <a:lnTo>
                    <a:pt x="144" y="55"/>
                  </a:lnTo>
                  <a:lnTo>
                    <a:pt x="149" y="58"/>
                  </a:lnTo>
                  <a:lnTo>
                    <a:pt x="154" y="60"/>
                  </a:lnTo>
                  <a:lnTo>
                    <a:pt x="158" y="61"/>
                  </a:lnTo>
                  <a:lnTo>
                    <a:pt x="162" y="63"/>
                  </a:lnTo>
                  <a:lnTo>
                    <a:pt x="167" y="64"/>
                  </a:lnTo>
                  <a:lnTo>
                    <a:pt x="171" y="64"/>
                  </a:lnTo>
                  <a:lnTo>
                    <a:pt x="176" y="64"/>
                  </a:lnTo>
                  <a:lnTo>
                    <a:pt x="179" y="64"/>
                  </a:lnTo>
                  <a:lnTo>
                    <a:pt x="183" y="62"/>
                  </a:lnTo>
                  <a:lnTo>
                    <a:pt x="187" y="61"/>
                  </a:lnTo>
                  <a:lnTo>
                    <a:pt x="189" y="59"/>
                  </a:lnTo>
                  <a:lnTo>
                    <a:pt x="194" y="57"/>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04" name="Freeform 123"/>
            <p:cNvSpPr>
              <a:spLocks/>
            </p:cNvSpPr>
            <p:nvPr/>
          </p:nvSpPr>
          <p:spPr bwMode="auto">
            <a:xfrm>
              <a:off x="1886" y="2607"/>
              <a:ext cx="192" cy="81"/>
            </a:xfrm>
            <a:custGeom>
              <a:avLst/>
              <a:gdLst>
                <a:gd name="T0" fmla="*/ 191 w 192"/>
                <a:gd name="T1" fmla="*/ 56 h 81"/>
                <a:gd name="T2" fmla="*/ 188 w 192"/>
                <a:gd name="T3" fmla="*/ 61 h 81"/>
                <a:gd name="T4" fmla="*/ 183 w 192"/>
                <a:gd name="T5" fmla="*/ 66 h 81"/>
                <a:gd name="T6" fmla="*/ 175 w 192"/>
                <a:gd name="T7" fmla="*/ 72 h 81"/>
                <a:gd name="T8" fmla="*/ 163 w 192"/>
                <a:gd name="T9" fmla="*/ 76 h 81"/>
                <a:gd name="T10" fmla="*/ 153 w 192"/>
                <a:gd name="T11" fmla="*/ 79 h 81"/>
                <a:gd name="T12" fmla="*/ 145 w 192"/>
                <a:gd name="T13" fmla="*/ 80 h 81"/>
                <a:gd name="T14" fmla="*/ 138 w 192"/>
                <a:gd name="T15" fmla="*/ 78 h 81"/>
                <a:gd name="T16" fmla="*/ 130 w 192"/>
                <a:gd name="T17" fmla="*/ 75 h 81"/>
                <a:gd name="T18" fmla="*/ 120 w 192"/>
                <a:gd name="T19" fmla="*/ 69 h 81"/>
                <a:gd name="T20" fmla="*/ 65 w 192"/>
                <a:gd name="T21" fmla="*/ 31 h 81"/>
                <a:gd name="T22" fmla="*/ 54 w 192"/>
                <a:gd name="T23" fmla="*/ 26 h 81"/>
                <a:gd name="T24" fmla="*/ 45 w 192"/>
                <a:gd name="T25" fmla="*/ 21 h 81"/>
                <a:gd name="T26" fmla="*/ 36 w 192"/>
                <a:gd name="T27" fmla="*/ 19 h 81"/>
                <a:gd name="T28" fmla="*/ 28 w 192"/>
                <a:gd name="T29" fmla="*/ 18 h 81"/>
                <a:gd name="T30" fmla="*/ 20 w 192"/>
                <a:gd name="T31" fmla="*/ 19 h 81"/>
                <a:gd name="T32" fmla="*/ 11 w 192"/>
                <a:gd name="T33" fmla="*/ 22 h 81"/>
                <a:gd name="T34" fmla="*/ 5 w 192"/>
                <a:gd name="T35" fmla="*/ 24 h 81"/>
                <a:gd name="T36" fmla="*/ 0 w 192"/>
                <a:gd name="T37" fmla="*/ 27 h 81"/>
                <a:gd name="T38" fmla="*/ 2 w 192"/>
                <a:gd name="T39" fmla="*/ 23 h 81"/>
                <a:gd name="T40" fmla="*/ 4 w 192"/>
                <a:gd name="T41" fmla="*/ 20 h 81"/>
                <a:gd name="T42" fmla="*/ 9 w 192"/>
                <a:gd name="T43" fmla="*/ 16 h 81"/>
                <a:gd name="T44" fmla="*/ 19 w 192"/>
                <a:gd name="T45" fmla="*/ 11 h 81"/>
                <a:gd name="T46" fmla="*/ 34 w 192"/>
                <a:gd name="T47" fmla="*/ 5 h 81"/>
                <a:gd name="T48" fmla="*/ 45 w 192"/>
                <a:gd name="T49" fmla="*/ 1 h 81"/>
                <a:gd name="T50" fmla="*/ 54 w 192"/>
                <a:gd name="T51" fmla="*/ 0 h 81"/>
                <a:gd name="T52" fmla="*/ 62 w 192"/>
                <a:gd name="T53" fmla="*/ 0 h 81"/>
                <a:gd name="T54" fmla="*/ 71 w 192"/>
                <a:gd name="T55" fmla="*/ 3 h 81"/>
                <a:gd name="T56" fmla="*/ 80 w 192"/>
                <a:gd name="T57" fmla="*/ 8 h 81"/>
                <a:gd name="T58" fmla="*/ 113 w 192"/>
                <a:gd name="T59" fmla="*/ 30 h 81"/>
                <a:gd name="T60" fmla="*/ 143 w 192"/>
                <a:gd name="T61" fmla="*/ 50 h 81"/>
                <a:gd name="T62" fmla="*/ 152 w 192"/>
                <a:gd name="T63" fmla="*/ 55 h 81"/>
                <a:gd name="T64" fmla="*/ 161 w 192"/>
                <a:gd name="T65" fmla="*/ 58 h 81"/>
                <a:gd name="T66" fmla="*/ 170 w 192"/>
                <a:gd name="T67" fmla="*/ 59 h 81"/>
                <a:gd name="T68" fmla="*/ 178 w 192"/>
                <a:gd name="T69" fmla="*/ 59 h 81"/>
                <a:gd name="T70" fmla="*/ 185 w 192"/>
                <a:gd name="T71" fmla="*/ 57 h 81"/>
                <a:gd name="T72" fmla="*/ 189 w 192"/>
                <a:gd name="T73" fmla="*/ 52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1"/>
                <a:gd name="T113" fmla="*/ 192 w 192"/>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1">
                  <a:moveTo>
                    <a:pt x="189" y="52"/>
                  </a:moveTo>
                  <a:lnTo>
                    <a:pt x="191" y="56"/>
                  </a:lnTo>
                  <a:lnTo>
                    <a:pt x="189" y="58"/>
                  </a:lnTo>
                  <a:lnTo>
                    <a:pt x="188" y="61"/>
                  </a:lnTo>
                  <a:lnTo>
                    <a:pt x="186" y="63"/>
                  </a:lnTo>
                  <a:lnTo>
                    <a:pt x="183" y="66"/>
                  </a:lnTo>
                  <a:lnTo>
                    <a:pt x="177" y="69"/>
                  </a:lnTo>
                  <a:lnTo>
                    <a:pt x="175" y="72"/>
                  </a:lnTo>
                  <a:lnTo>
                    <a:pt x="169" y="74"/>
                  </a:lnTo>
                  <a:lnTo>
                    <a:pt x="163" y="76"/>
                  </a:lnTo>
                  <a:lnTo>
                    <a:pt x="158" y="77"/>
                  </a:lnTo>
                  <a:lnTo>
                    <a:pt x="153" y="79"/>
                  </a:lnTo>
                  <a:lnTo>
                    <a:pt x="150" y="79"/>
                  </a:lnTo>
                  <a:lnTo>
                    <a:pt x="145" y="80"/>
                  </a:lnTo>
                  <a:lnTo>
                    <a:pt x="142" y="78"/>
                  </a:lnTo>
                  <a:lnTo>
                    <a:pt x="138" y="78"/>
                  </a:lnTo>
                  <a:lnTo>
                    <a:pt x="133" y="77"/>
                  </a:lnTo>
                  <a:lnTo>
                    <a:pt x="130" y="75"/>
                  </a:lnTo>
                  <a:lnTo>
                    <a:pt x="125" y="72"/>
                  </a:lnTo>
                  <a:lnTo>
                    <a:pt x="120" y="69"/>
                  </a:lnTo>
                  <a:lnTo>
                    <a:pt x="92" y="50"/>
                  </a:lnTo>
                  <a:lnTo>
                    <a:pt x="65" y="31"/>
                  </a:lnTo>
                  <a:lnTo>
                    <a:pt x="59" y="28"/>
                  </a:lnTo>
                  <a:lnTo>
                    <a:pt x="54" y="26"/>
                  </a:lnTo>
                  <a:lnTo>
                    <a:pt x="50" y="24"/>
                  </a:lnTo>
                  <a:lnTo>
                    <a:pt x="45" y="21"/>
                  </a:lnTo>
                  <a:lnTo>
                    <a:pt x="41" y="20"/>
                  </a:lnTo>
                  <a:lnTo>
                    <a:pt x="36" y="19"/>
                  </a:lnTo>
                  <a:lnTo>
                    <a:pt x="31" y="18"/>
                  </a:lnTo>
                  <a:lnTo>
                    <a:pt x="28" y="18"/>
                  </a:lnTo>
                  <a:lnTo>
                    <a:pt x="24" y="18"/>
                  </a:lnTo>
                  <a:lnTo>
                    <a:pt x="20" y="19"/>
                  </a:lnTo>
                  <a:lnTo>
                    <a:pt x="16" y="21"/>
                  </a:lnTo>
                  <a:lnTo>
                    <a:pt x="11" y="22"/>
                  </a:lnTo>
                  <a:lnTo>
                    <a:pt x="8" y="23"/>
                  </a:lnTo>
                  <a:lnTo>
                    <a:pt x="5" y="24"/>
                  </a:lnTo>
                  <a:lnTo>
                    <a:pt x="2" y="26"/>
                  </a:lnTo>
                  <a:lnTo>
                    <a:pt x="0" y="27"/>
                  </a:lnTo>
                  <a:lnTo>
                    <a:pt x="1" y="25"/>
                  </a:lnTo>
                  <a:lnTo>
                    <a:pt x="2" y="23"/>
                  </a:lnTo>
                  <a:lnTo>
                    <a:pt x="2" y="22"/>
                  </a:lnTo>
                  <a:lnTo>
                    <a:pt x="4" y="20"/>
                  </a:lnTo>
                  <a:lnTo>
                    <a:pt x="7" y="18"/>
                  </a:lnTo>
                  <a:lnTo>
                    <a:pt x="9" y="16"/>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0"/>
                  </a:lnTo>
                  <a:lnTo>
                    <a:pt x="136" y="46"/>
                  </a:lnTo>
                  <a:lnTo>
                    <a:pt x="143" y="50"/>
                  </a:lnTo>
                  <a:lnTo>
                    <a:pt x="148" y="53"/>
                  </a:lnTo>
                  <a:lnTo>
                    <a:pt x="152" y="55"/>
                  </a:lnTo>
                  <a:lnTo>
                    <a:pt x="156" y="57"/>
                  </a:lnTo>
                  <a:lnTo>
                    <a:pt x="161" y="58"/>
                  </a:lnTo>
                  <a:lnTo>
                    <a:pt x="165" y="59"/>
                  </a:lnTo>
                  <a:lnTo>
                    <a:pt x="170" y="59"/>
                  </a:lnTo>
                  <a:lnTo>
                    <a:pt x="174" y="59"/>
                  </a:lnTo>
                  <a:lnTo>
                    <a:pt x="178" y="59"/>
                  </a:lnTo>
                  <a:lnTo>
                    <a:pt x="182" y="58"/>
                  </a:lnTo>
                  <a:lnTo>
                    <a:pt x="185" y="57"/>
                  </a:lnTo>
                  <a:lnTo>
                    <a:pt x="188" y="55"/>
                  </a:lnTo>
                  <a:lnTo>
                    <a:pt x="189" y="52"/>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05" name="Freeform 124"/>
            <p:cNvSpPr>
              <a:spLocks/>
            </p:cNvSpPr>
            <p:nvPr/>
          </p:nvSpPr>
          <p:spPr bwMode="auto">
            <a:xfrm>
              <a:off x="1734" y="2686"/>
              <a:ext cx="195" cy="81"/>
            </a:xfrm>
            <a:custGeom>
              <a:avLst/>
              <a:gdLst>
                <a:gd name="T0" fmla="*/ 192 w 195"/>
                <a:gd name="T1" fmla="*/ 56 h 81"/>
                <a:gd name="T2" fmla="*/ 188 w 195"/>
                <a:gd name="T3" fmla="*/ 61 h 81"/>
                <a:gd name="T4" fmla="*/ 182 w 195"/>
                <a:gd name="T5" fmla="*/ 67 h 81"/>
                <a:gd name="T6" fmla="*/ 175 w 195"/>
                <a:gd name="T7" fmla="*/ 72 h 81"/>
                <a:gd name="T8" fmla="*/ 164 w 195"/>
                <a:gd name="T9" fmla="*/ 77 h 81"/>
                <a:gd name="T10" fmla="*/ 155 w 195"/>
                <a:gd name="T11" fmla="*/ 79 h 81"/>
                <a:gd name="T12" fmla="*/ 147 w 195"/>
                <a:gd name="T13" fmla="*/ 80 h 81"/>
                <a:gd name="T14" fmla="*/ 139 w 195"/>
                <a:gd name="T15" fmla="*/ 78 h 81"/>
                <a:gd name="T16" fmla="*/ 131 w 195"/>
                <a:gd name="T17" fmla="*/ 75 h 81"/>
                <a:gd name="T18" fmla="*/ 120 w 195"/>
                <a:gd name="T19" fmla="*/ 69 h 81"/>
                <a:gd name="T20" fmla="*/ 66 w 195"/>
                <a:gd name="T21" fmla="*/ 32 h 81"/>
                <a:gd name="T22" fmla="*/ 55 w 195"/>
                <a:gd name="T23" fmla="*/ 26 h 81"/>
                <a:gd name="T24" fmla="*/ 46 w 195"/>
                <a:gd name="T25" fmla="*/ 22 h 81"/>
                <a:gd name="T26" fmla="*/ 37 w 195"/>
                <a:gd name="T27" fmla="*/ 19 h 81"/>
                <a:gd name="T28" fmla="*/ 29 w 195"/>
                <a:gd name="T29" fmla="*/ 19 h 81"/>
                <a:gd name="T30" fmla="*/ 21 w 195"/>
                <a:gd name="T31" fmla="*/ 20 h 81"/>
                <a:gd name="T32" fmla="*/ 12 w 195"/>
                <a:gd name="T33" fmla="*/ 22 h 81"/>
                <a:gd name="T34" fmla="*/ 5 w 195"/>
                <a:gd name="T35" fmla="*/ 25 h 81"/>
                <a:gd name="T36" fmla="*/ 0 w 195"/>
                <a:gd name="T37" fmla="*/ 28 h 81"/>
                <a:gd name="T38" fmla="*/ 1 w 195"/>
                <a:gd name="T39" fmla="*/ 25 h 81"/>
                <a:gd name="T40" fmla="*/ 5 w 195"/>
                <a:gd name="T41" fmla="*/ 20 h 81"/>
                <a:gd name="T42" fmla="*/ 9 w 195"/>
                <a:gd name="T43" fmla="*/ 17 h 81"/>
                <a:gd name="T44" fmla="*/ 21 w 195"/>
                <a:gd name="T45" fmla="*/ 12 h 81"/>
                <a:gd name="T46" fmla="*/ 35 w 195"/>
                <a:gd name="T47" fmla="*/ 5 h 81"/>
                <a:gd name="T48" fmla="*/ 47 w 195"/>
                <a:gd name="T49" fmla="*/ 1 h 81"/>
                <a:gd name="T50" fmla="*/ 55 w 195"/>
                <a:gd name="T51" fmla="*/ 0 h 81"/>
                <a:gd name="T52" fmla="*/ 63 w 195"/>
                <a:gd name="T53" fmla="*/ 1 h 81"/>
                <a:gd name="T54" fmla="*/ 71 w 195"/>
                <a:gd name="T55" fmla="*/ 3 h 81"/>
                <a:gd name="T56" fmla="*/ 80 w 195"/>
                <a:gd name="T57" fmla="*/ 8 h 81"/>
                <a:gd name="T58" fmla="*/ 114 w 195"/>
                <a:gd name="T59" fmla="*/ 30 h 81"/>
                <a:gd name="T60" fmla="*/ 144 w 195"/>
                <a:gd name="T61" fmla="*/ 51 h 81"/>
                <a:gd name="T62" fmla="*/ 154 w 195"/>
                <a:gd name="T63" fmla="*/ 56 h 81"/>
                <a:gd name="T64" fmla="*/ 162 w 195"/>
                <a:gd name="T65" fmla="*/ 59 h 81"/>
                <a:gd name="T66" fmla="*/ 171 w 195"/>
                <a:gd name="T67" fmla="*/ 60 h 81"/>
                <a:gd name="T68" fmla="*/ 179 w 195"/>
                <a:gd name="T69" fmla="*/ 59 h 81"/>
                <a:gd name="T70" fmla="*/ 187 w 195"/>
                <a:gd name="T71" fmla="*/ 57 h 81"/>
                <a:gd name="T72" fmla="*/ 194 w 195"/>
                <a:gd name="T73" fmla="*/ 53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1"/>
                <a:gd name="T113" fmla="*/ 195 w 195"/>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1">
                  <a:moveTo>
                    <a:pt x="194" y="53"/>
                  </a:moveTo>
                  <a:lnTo>
                    <a:pt x="192" y="56"/>
                  </a:lnTo>
                  <a:lnTo>
                    <a:pt x="190" y="58"/>
                  </a:lnTo>
                  <a:lnTo>
                    <a:pt x="188" y="61"/>
                  </a:lnTo>
                  <a:lnTo>
                    <a:pt x="185" y="64"/>
                  </a:lnTo>
                  <a:lnTo>
                    <a:pt x="182" y="67"/>
                  </a:lnTo>
                  <a:lnTo>
                    <a:pt x="179" y="69"/>
                  </a:lnTo>
                  <a:lnTo>
                    <a:pt x="175" y="72"/>
                  </a:lnTo>
                  <a:lnTo>
                    <a:pt x="169" y="75"/>
                  </a:lnTo>
                  <a:lnTo>
                    <a:pt x="164" y="77"/>
                  </a:lnTo>
                  <a:lnTo>
                    <a:pt x="159" y="78"/>
                  </a:lnTo>
                  <a:lnTo>
                    <a:pt x="155" y="79"/>
                  </a:lnTo>
                  <a:lnTo>
                    <a:pt x="151" y="79"/>
                  </a:lnTo>
                  <a:lnTo>
                    <a:pt x="147" y="80"/>
                  </a:lnTo>
                  <a:lnTo>
                    <a:pt x="143" y="79"/>
                  </a:lnTo>
                  <a:lnTo>
                    <a:pt x="139" y="78"/>
                  </a:lnTo>
                  <a:lnTo>
                    <a:pt x="135" y="77"/>
                  </a:lnTo>
                  <a:lnTo>
                    <a:pt x="131" y="75"/>
                  </a:lnTo>
                  <a:lnTo>
                    <a:pt x="125" y="73"/>
                  </a:lnTo>
                  <a:lnTo>
                    <a:pt x="120" y="69"/>
                  </a:lnTo>
                  <a:lnTo>
                    <a:pt x="93" y="51"/>
                  </a:lnTo>
                  <a:lnTo>
                    <a:pt x="66" y="32"/>
                  </a:lnTo>
                  <a:lnTo>
                    <a:pt x="60" y="29"/>
                  </a:lnTo>
                  <a:lnTo>
                    <a:pt x="55" y="26"/>
                  </a:lnTo>
                  <a:lnTo>
                    <a:pt x="51" y="24"/>
                  </a:lnTo>
                  <a:lnTo>
                    <a:pt x="46" y="22"/>
                  </a:lnTo>
                  <a:lnTo>
                    <a:pt x="41" y="20"/>
                  </a:lnTo>
                  <a:lnTo>
                    <a:pt x="37" y="19"/>
                  </a:lnTo>
                  <a:lnTo>
                    <a:pt x="33" y="19"/>
                  </a:lnTo>
                  <a:lnTo>
                    <a:pt x="29" y="19"/>
                  </a:lnTo>
                  <a:lnTo>
                    <a:pt x="24" y="19"/>
                  </a:lnTo>
                  <a:lnTo>
                    <a:pt x="21" y="20"/>
                  </a:lnTo>
                  <a:lnTo>
                    <a:pt x="17" y="21"/>
                  </a:lnTo>
                  <a:lnTo>
                    <a:pt x="12" y="22"/>
                  </a:lnTo>
                  <a:lnTo>
                    <a:pt x="9" y="23"/>
                  </a:lnTo>
                  <a:lnTo>
                    <a:pt x="5" y="25"/>
                  </a:lnTo>
                  <a:lnTo>
                    <a:pt x="3" y="26"/>
                  </a:lnTo>
                  <a:lnTo>
                    <a:pt x="0" y="28"/>
                  </a:lnTo>
                  <a:lnTo>
                    <a:pt x="1" y="26"/>
                  </a:lnTo>
                  <a:lnTo>
                    <a:pt x="1" y="25"/>
                  </a:lnTo>
                  <a:lnTo>
                    <a:pt x="3" y="22"/>
                  </a:lnTo>
                  <a:lnTo>
                    <a:pt x="5" y="20"/>
                  </a:lnTo>
                  <a:lnTo>
                    <a:pt x="7" y="19"/>
                  </a:lnTo>
                  <a:lnTo>
                    <a:pt x="9" y="17"/>
                  </a:lnTo>
                  <a:lnTo>
                    <a:pt x="14" y="15"/>
                  </a:lnTo>
                  <a:lnTo>
                    <a:pt x="21" y="12"/>
                  </a:lnTo>
                  <a:lnTo>
                    <a:pt x="28" y="8"/>
                  </a:lnTo>
                  <a:lnTo>
                    <a:pt x="35" y="5"/>
                  </a:lnTo>
                  <a:lnTo>
                    <a:pt x="42" y="3"/>
                  </a:lnTo>
                  <a:lnTo>
                    <a:pt x="47" y="1"/>
                  </a:lnTo>
                  <a:lnTo>
                    <a:pt x="51" y="0"/>
                  </a:lnTo>
                  <a:lnTo>
                    <a:pt x="55" y="0"/>
                  </a:lnTo>
                  <a:lnTo>
                    <a:pt x="59" y="0"/>
                  </a:lnTo>
                  <a:lnTo>
                    <a:pt x="63" y="1"/>
                  </a:lnTo>
                  <a:lnTo>
                    <a:pt x="67" y="2"/>
                  </a:lnTo>
                  <a:lnTo>
                    <a:pt x="71" y="3"/>
                  </a:lnTo>
                  <a:lnTo>
                    <a:pt x="76" y="6"/>
                  </a:lnTo>
                  <a:lnTo>
                    <a:pt x="80" y="8"/>
                  </a:lnTo>
                  <a:lnTo>
                    <a:pt x="86" y="12"/>
                  </a:lnTo>
                  <a:lnTo>
                    <a:pt x="114" y="30"/>
                  </a:lnTo>
                  <a:lnTo>
                    <a:pt x="138" y="47"/>
                  </a:lnTo>
                  <a:lnTo>
                    <a:pt x="144" y="51"/>
                  </a:lnTo>
                  <a:lnTo>
                    <a:pt x="149" y="54"/>
                  </a:lnTo>
                  <a:lnTo>
                    <a:pt x="154" y="56"/>
                  </a:lnTo>
                  <a:lnTo>
                    <a:pt x="158" y="57"/>
                  </a:lnTo>
                  <a:lnTo>
                    <a:pt x="162" y="59"/>
                  </a:lnTo>
                  <a:lnTo>
                    <a:pt x="167" y="59"/>
                  </a:lnTo>
                  <a:lnTo>
                    <a:pt x="171" y="60"/>
                  </a:lnTo>
                  <a:lnTo>
                    <a:pt x="176" y="59"/>
                  </a:lnTo>
                  <a:lnTo>
                    <a:pt x="179" y="59"/>
                  </a:lnTo>
                  <a:lnTo>
                    <a:pt x="183" y="58"/>
                  </a:lnTo>
                  <a:lnTo>
                    <a:pt x="187" y="57"/>
                  </a:lnTo>
                  <a:lnTo>
                    <a:pt x="189" y="55"/>
                  </a:lnTo>
                  <a:lnTo>
                    <a:pt x="194" y="53"/>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06" name="Freeform 125"/>
            <p:cNvSpPr>
              <a:spLocks/>
            </p:cNvSpPr>
            <p:nvPr/>
          </p:nvSpPr>
          <p:spPr bwMode="auto">
            <a:xfrm>
              <a:off x="2185" y="2458"/>
              <a:ext cx="191" cy="86"/>
            </a:xfrm>
            <a:custGeom>
              <a:avLst/>
              <a:gdLst>
                <a:gd name="T0" fmla="*/ 190 w 191"/>
                <a:gd name="T1" fmla="*/ 59 h 86"/>
                <a:gd name="T2" fmla="*/ 187 w 191"/>
                <a:gd name="T3" fmla="*/ 65 h 86"/>
                <a:gd name="T4" fmla="*/ 182 w 191"/>
                <a:gd name="T5" fmla="*/ 70 h 86"/>
                <a:gd name="T6" fmla="*/ 174 w 191"/>
                <a:gd name="T7" fmla="*/ 76 h 86"/>
                <a:gd name="T8" fmla="*/ 162 w 191"/>
                <a:gd name="T9" fmla="*/ 81 h 86"/>
                <a:gd name="T10" fmla="*/ 152 w 191"/>
                <a:gd name="T11" fmla="*/ 84 h 86"/>
                <a:gd name="T12" fmla="*/ 144 w 191"/>
                <a:gd name="T13" fmla="*/ 85 h 86"/>
                <a:gd name="T14" fmla="*/ 137 w 191"/>
                <a:gd name="T15" fmla="*/ 83 h 86"/>
                <a:gd name="T16" fmla="*/ 129 w 191"/>
                <a:gd name="T17" fmla="*/ 80 h 86"/>
                <a:gd name="T18" fmla="*/ 120 w 191"/>
                <a:gd name="T19" fmla="*/ 73 h 86"/>
                <a:gd name="T20" fmla="*/ 64 w 191"/>
                <a:gd name="T21" fmla="*/ 33 h 86"/>
                <a:gd name="T22" fmla="*/ 54 w 191"/>
                <a:gd name="T23" fmla="*/ 28 h 86"/>
                <a:gd name="T24" fmla="*/ 45 w 191"/>
                <a:gd name="T25" fmla="*/ 23 h 86"/>
                <a:gd name="T26" fmla="*/ 36 w 191"/>
                <a:gd name="T27" fmla="*/ 20 h 86"/>
                <a:gd name="T28" fmla="*/ 28 w 191"/>
                <a:gd name="T29" fmla="*/ 19 h 86"/>
                <a:gd name="T30" fmla="*/ 20 w 191"/>
                <a:gd name="T31" fmla="*/ 20 h 86"/>
                <a:gd name="T32" fmla="*/ 11 w 191"/>
                <a:gd name="T33" fmla="*/ 23 h 86"/>
                <a:gd name="T34" fmla="*/ 5 w 191"/>
                <a:gd name="T35" fmla="*/ 25 h 86"/>
                <a:gd name="T36" fmla="*/ 0 w 191"/>
                <a:gd name="T37" fmla="*/ 29 h 86"/>
                <a:gd name="T38" fmla="*/ 2 w 191"/>
                <a:gd name="T39" fmla="*/ 25 h 86"/>
                <a:gd name="T40" fmla="*/ 4 w 191"/>
                <a:gd name="T41" fmla="*/ 21 h 86"/>
                <a:gd name="T42" fmla="*/ 9 w 191"/>
                <a:gd name="T43" fmla="*/ 18 h 86"/>
                <a:gd name="T44" fmla="*/ 19 w 191"/>
                <a:gd name="T45" fmla="*/ 12 h 86"/>
                <a:gd name="T46" fmla="*/ 34 w 191"/>
                <a:gd name="T47" fmla="*/ 6 h 86"/>
                <a:gd name="T48" fmla="*/ 45 w 191"/>
                <a:gd name="T49" fmla="*/ 1 h 86"/>
                <a:gd name="T50" fmla="*/ 54 w 191"/>
                <a:gd name="T51" fmla="*/ 0 h 86"/>
                <a:gd name="T52" fmla="*/ 62 w 191"/>
                <a:gd name="T53" fmla="*/ 0 h 86"/>
                <a:gd name="T54" fmla="*/ 70 w 191"/>
                <a:gd name="T55" fmla="*/ 3 h 86"/>
                <a:gd name="T56" fmla="*/ 79 w 191"/>
                <a:gd name="T57" fmla="*/ 9 h 86"/>
                <a:gd name="T58" fmla="*/ 112 w 191"/>
                <a:gd name="T59" fmla="*/ 32 h 86"/>
                <a:gd name="T60" fmla="*/ 142 w 191"/>
                <a:gd name="T61" fmla="*/ 54 h 86"/>
                <a:gd name="T62" fmla="*/ 151 w 191"/>
                <a:gd name="T63" fmla="*/ 58 h 86"/>
                <a:gd name="T64" fmla="*/ 160 w 191"/>
                <a:gd name="T65" fmla="*/ 62 h 86"/>
                <a:gd name="T66" fmla="*/ 169 w 191"/>
                <a:gd name="T67" fmla="*/ 63 h 86"/>
                <a:gd name="T68" fmla="*/ 177 w 191"/>
                <a:gd name="T69" fmla="*/ 63 h 86"/>
                <a:gd name="T70" fmla="*/ 184 w 191"/>
                <a:gd name="T71" fmla="*/ 60 h 86"/>
                <a:gd name="T72" fmla="*/ 188 w 191"/>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1"/>
                <a:gd name="T112" fmla="*/ 0 h 86"/>
                <a:gd name="T113" fmla="*/ 191 w 191"/>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1" h="86">
                  <a:moveTo>
                    <a:pt x="188" y="55"/>
                  </a:moveTo>
                  <a:lnTo>
                    <a:pt x="190" y="59"/>
                  </a:lnTo>
                  <a:lnTo>
                    <a:pt x="188" y="62"/>
                  </a:lnTo>
                  <a:lnTo>
                    <a:pt x="187" y="65"/>
                  </a:lnTo>
                  <a:lnTo>
                    <a:pt x="185" y="67"/>
                  </a:lnTo>
                  <a:lnTo>
                    <a:pt x="182" y="70"/>
                  </a:lnTo>
                  <a:lnTo>
                    <a:pt x="176" y="74"/>
                  </a:lnTo>
                  <a:lnTo>
                    <a:pt x="174" y="76"/>
                  </a:lnTo>
                  <a:lnTo>
                    <a:pt x="168" y="78"/>
                  </a:lnTo>
                  <a:lnTo>
                    <a:pt x="162" y="81"/>
                  </a:lnTo>
                  <a:lnTo>
                    <a:pt x="157" y="82"/>
                  </a:lnTo>
                  <a:lnTo>
                    <a:pt x="152" y="84"/>
                  </a:lnTo>
                  <a:lnTo>
                    <a:pt x="149" y="84"/>
                  </a:lnTo>
                  <a:lnTo>
                    <a:pt x="144" y="85"/>
                  </a:lnTo>
                  <a:lnTo>
                    <a:pt x="141" y="83"/>
                  </a:lnTo>
                  <a:lnTo>
                    <a:pt x="137" y="83"/>
                  </a:lnTo>
                  <a:lnTo>
                    <a:pt x="132" y="82"/>
                  </a:lnTo>
                  <a:lnTo>
                    <a:pt x="129" y="80"/>
                  </a:lnTo>
                  <a:lnTo>
                    <a:pt x="125" y="77"/>
                  </a:lnTo>
                  <a:lnTo>
                    <a:pt x="120" y="73"/>
                  </a:lnTo>
                  <a:lnTo>
                    <a:pt x="91" y="53"/>
                  </a:lnTo>
                  <a:lnTo>
                    <a:pt x="64" y="33"/>
                  </a:lnTo>
                  <a:lnTo>
                    <a:pt x="59" y="30"/>
                  </a:lnTo>
                  <a:lnTo>
                    <a:pt x="54"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5" y="1"/>
                  </a:lnTo>
                  <a:lnTo>
                    <a:pt x="50" y="0"/>
                  </a:lnTo>
                  <a:lnTo>
                    <a:pt x="54" y="0"/>
                  </a:lnTo>
                  <a:lnTo>
                    <a:pt x="58" y="0"/>
                  </a:lnTo>
                  <a:lnTo>
                    <a:pt x="62" y="0"/>
                  </a:lnTo>
                  <a:lnTo>
                    <a:pt x="66" y="1"/>
                  </a:lnTo>
                  <a:lnTo>
                    <a:pt x="70" y="3"/>
                  </a:lnTo>
                  <a:lnTo>
                    <a:pt x="74" y="6"/>
                  </a:lnTo>
                  <a:lnTo>
                    <a:pt x="79" y="9"/>
                  </a:lnTo>
                  <a:lnTo>
                    <a:pt x="84" y="12"/>
                  </a:lnTo>
                  <a:lnTo>
                    <a:pt x="112" y="32"/>
                  </a:lnTo>
                  <a:lnTo>
                    <a:pt x="135" y="49"/>
                  </a:lnTo>
                  <a:lnTo>
                    <a:pt x="142" y="54"/>
                  </a:lnTo>
                  <a:lnTo>
                    <a:pt x="147" y="56"/>
                  </a:lnTo>
                  <a:lnTo>
                    <a:pt x="151" y="58"/>
                  </a:lnTo>
                  <a:lnTo>
                    <a:pt x="155" y="60"/>
                  </a:lnTo>
                  <a:lnTo>
                    <a:pt x="160" y="62"/>
                  </a:lnTo>
                  <a:lnTo>
                    <a:pt x="164" y="63"/>
                  </a:lnTo>
                  <a:lnTo>
                    <a:pt x="169" y="63"/>
                  </a:lnTo>
                  <a:lnTo>
                    <a:pt x="173" y="63"/>
                  </a:lnTo>
                  <a:lnTo>
                    <a:pt x="177" y="63"/>
                  </a:lnTo>
                  <a:lnTo>
                    <a:pt x="181" y="61"/>
                  </a:lnTo>
                  <a:lnTo>
                    <a:pt x="184" y="60"/>
                  </a:lnTo>
                  <a:lnTo>
                    <a:pt x="187" y="58"/>
                  </a:lnTo>
                  <a:lnTo>
                    <a:pt x="188" y="55"/>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07" name="Freeform 126"/>
            <p:cNvSpPr>
              <a:spLocks/>
            </p:cNvSpPr>
            <p:nvPr/>
          </p:nvSpPr>
          <p:spPr bwMode="auto">
            <a:xfrm>
              <a:off x="2032" y="2534"/>
              <a:ext cx="196" cy="85"/>
            </a:xfrm>
            <a:custGeom>
              <a:avLst/>
              <a:gdLst>
                <a:gd name="T0" fmla="*/ 193 w 196"/>
                <a:gd name="T1" fmla="*/ 59 h 85"/>
                <a:gd name="T2" fmla="*/ 189 w 196"/>
                <a:gd name="T3" fmla="*/ 64 h 85"/>
                <a:gd name="T4" fmla="*/ 183 w 196"/>
                <a:gd name="T5" fmla="*/ 70 h 85"/>
                <a:gd name="T6" fmla="*/ 176 w 196"/>
                <a:gd name="T7" fmla="*/ 76 h 85"/>
                <a:gd name="T8" fmla="*/ 165 w 196"/>
                <a:gd name="T9" fmla="*/ 81 h 85"/>
                <a:gd name="T10" fmla="*/ 156 w 196"/>
                <a:gd name="T11" fmla="*/ 83 h 85"/>
                <a:gd name="T12" fmla="*/ 147 w 196"/>
                <a:gd name="T13" fmla="*/ 84 h 85"/>
                <a:gd name="T14" fmla="*/ 139 w 196"/>
                <a:gd name="T15" fmla="*/ 82 h 85"/>
                <a:gd name="T16" fmla="*/ 131 w 196"/>
                <a:gd name="T17" fmla="*/ 79 h 85"/>
                <a:gd name="T18" fmla="*/ 121 w 196"/>
                <a:gd name="T19" fmla="*/ 73 h 85"/>
                <a:gd name="T20" fmla="*/ 66 w 196"/>
                <a:gd name="T21" fmla="*/ 34 h 85"/>
                <a:gd name="T22" fmla="*/ 56 w 196"/>
                <a:gd name="T23" fmla="*/ 28 h 85"/>
                <a:gd name="T24" fmla="*/ 47 w 196"/>
                <a:gd name="T25" fmla="*/ 23 h 85"/>
                <a:gd name="T26" fmla="*/ 37 w 196"/>
                <a:gd name="T27" fmla="*/ 20 h 85"/>
                <a:gd name="T28" fmla="*/ 29 w 196"/>
                <a:gd name="T29" fmla="*/ 20 h 85"/>
                <a:gd name="T30" fmla="*/ 21 w 196"/>
                <a:gd name="T31" fmla="*/ 21 h 85"/>
                <a:gd name="T32" fmla="*/ 12 w 196"/>
                <a:gd name="T33" fmla="*/ 23 h 85"/>
                <a:gd name="T34" fmla="*/ 5 w 196"/>
                <a:gd name="T35" fmla="*/ 26 h 85"/>
                <a:gd name="T36" fmla="*/ 0 w 196"/>
                <a:gd name="T37" fmla="*/ 29 h 85"/>
                <a:gd name="T38" fmla="*/ 1 w 196"/>
                <a:gd name="T39" fmla="*/ 26 h 85"/>
                <a:gd name="T40" fmla="*/ 5 w 196"/>
                <a:gd name="T41" fmla="*/ 21 h 85"/>
                <a:gd name="T42" fmla="*/ 9 w 196"/>
                <a:gd name="T43" fmla="*/ 18 h 85"/>
                <a:gd name="T44" fmla="*/ 21 w 196"/>
                <a:gd name="T45" fmla="*/ 13 h 85"/>
                <a:gd name="T46" fmla="*/ 35 w 196"/>
                <a:gd name="T47" fmla="*/ 6 h 85"/>
                <a:gd name="T48" fmla="*/ 47 w 196"/>
                <a:gd name="T49" fmla="*/ 1 h 85"/>
                <a:gd name="T50" fmla="*/ 55 w 196"/>
                <a:gd name="T51" fmla="*/ 0 h 85"/>
                <a:gd name="T52" fmla="*/ 63 w 196"/>
                <a:gd name="T53" fmla="*/ 1 h 85"/>
                <a:gd name="T54" fmla="*/ 71 w 196"/>
                <a:gd name="T55" fmla="*/ 3 h 85"/>
                <a:gd name="T56" fmla="*/ 81 w 196"/>
                <a:gd name="T57" fmla="*/ 9 h 85"/>
                <a:gd name="T58" fmla="*/ 114 w 196"/>
                <a:gd name="T59" fmla="*/ 31 h 85"/>
                <a:gd name="T60" fmla="*/ 145 w 196"/>
                <a:gd name="T61" fmla="*/ 53 h 85"/>
                <a:gd name="T62" fmla="*/ 154 w 196"/>
                <a:gd name="T63" fmla="*/ 59 h 85"/>
                <a:gd name="T64" fmla="*/ 163 w 196"/>
                <a:gd name="T65" fmla="*/ 62 h 85"/>
                <a:gd name="T66" fmla="*/ 172 w 196"/>
                <a:gd name="T67" fmla="*/ 63 h 85"/>
                <a:gd name="T68" fmla="*/ 180 w 196"/>
                <a:gd name="T69" fmla="*/ 62 h 85"/>
                <a:gd name="T70" fmla="*/ 188 w 196"/>
                <a:gd name="T71" fmla="*/ 60 h 85"/>
                <a:gd name="T72" fmla="*/ 195 w 196"/>
                <a:gd name="T73" fmla="*/ 56 h 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5"/>
                <a:gd name="T113" fmla="*/ 196 w 196"/>
                <a:gd name="T114" fmla="*/ 85 h 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5">
                  <a:moveTo>
                    <a:pt x="195" y="56"/>
                  </a:moveTo>
                  <a:lnTo>
                    <a:pt x="193" y="59"/>
                  </a:lnTo>
                  <a:lnTo>
                    <a:pt x="191" y="61"/>
                  </a:lnTo>
                  <a:lnTo>
                    <a:pt x="189" y="64"/>
                  </a:lnTo>
                  <a:lnTo>
                    <a:pt x="186" y="67"/>
                  </a:lnTo>
                  <a:lnTo>
                    <a:pt x="183" y="70"/>
                  </a:lnTo>
                  <a:lnTo>
                    <a:pt x="180" y="73"/>
                  </a:lnTo>
                  <a:lnTo>
                    <a:pt x="176" y="76"/>
                  </a:lnTo>
                  <a:lnTo>
                    <a:pt x="170" y="78"/>
                  </a:lnTo>
                  <a:lnTo>
                    <a:pt x="165" y="81"/>
                  </a:lnTo>
                  <a:lnTo>
                    <a:pt x="160" y="82"/>
                  </a:lnTo>
                  <a:lnTo>
                    <a:pt x="156" y="83"/>
                  </a:lnTo>
                  <a:lnTo>
                    <a:pt x="152" y="83"/>
                  </a:lnTo>
                  <a:lnTo>
                    <a:pt x="147" y="84"/>
                  </a:lnTo>
                  <a:lnTo>
                    <a:pt x="144" y="83"/>
                  </a:lnTo>
                  <a:lnTo>
                    <a:pt x="139" y="82"/>
                  </a:lnTo>
                  <a:lnTo>
                    <a:pt x="136" y="81"/>
                  </a:lnTo>
                  <a:lnTo>
                    <a:pt x="131" y="79"/>
                  </a:lnTo>
                  <a:lnTo>
                    <a:pt x="126" y="77"/>
                  </a:lnTo>
                  <a:lnTo>
                    <a:pt x="121" y="73"/>
                  </a:lnTo>
                  <a:lnTo>
                    <a:pt x="94" y="53"/>
                  </a:lnTo>
                  <a:lnTo>
                    <a:pt x="66" y="34"/>
                  </a:lnTo>
                  <a:lnTo>
                    <a:pt x="60" y="30"/>
                  </a:lnTo>
                  <a:lnTo>
                    <a:pt x="56" y="28"/>
                  </a:lnTo>
                  <a:lnTo>
                    <a:pt x="51" y="25"/>
                  </a:lnTo>
                  <a:lnTo>
                    <a:pt x="47" y="23"/>
                  </a:lnTo>
                  <a:lnTo>
                    <a:pt x="41" y="21"/>
                  </a:lnTo>
                  <a:lnTo>
                    <a:pt x="37" y="20"/>
                  </a:lnTo>
                  <a:lnTo>
                    <a:pt x="33" y="20"/>
                  </a:lnTo>
                  <a:lnTo>
                    <a:pt x="29" y="20"/>
                  </a:lnTo>
                  <a:lnTo>
                    <a:pt x="24" y="20"/>
                  </a:lnTo>
                  <a:lnTo>
                    <a:pt x="21" y="21"/>
                  </a:lnTo>
                  <a:lnTo>
                    <a:pt x="17" y="22"/>
                  </a:lnTo>
                  <a:lnTo>
                    <a:pt x="12" y="23"/>
                  </a:lnTo>
                  <a:lnTo>
                    <a:pt x="9" y="24"/>
                  </a:lnTo>
                  <a:lnTo>
                    <a:pt x="5" y="26"/>
                  </a:lnTo>
                  <a:lnTo>
                    <a:pt x="3" y="27"/>
                  </a:lnTo>
                  <a:lnTo>
                    <a:pt x="0" y="29"/>
                  </a:lnTo>
                  <a:lnTo>
                    <a:pt x="1" y="27"/>
                  </a:lnTo>
                  <a:lnTo>
                    <a:pt x="1" y="26"/>
                  </a:lnTo>
                  <a:lnTo>
                    <a:pt x="3" y="23"/>
                  </a:lnTo>
                  <a:lnTo>
                    <a:pt x="5" y="21"/>
                  </a:lnTo>
                  <a:lnTo>
                    <a:pt x="7" y="20"/>
                  </a:lnTo>
                  <a:lnTo>
                    <a:pt x="9" y="18"/>
                  </a:lnTo>
                  <a:lnTo>
                    <a:pt x="14" y="15"/>
                  </a:lnTo>
                  <a:lnTo>
                    <a:pt x="21" y="13"/>
                  </a:lnTo>
                  <a:lnTo>
                    <a:pt x="28" y="9"/>
                  </a:lnTo>
                  <a:lnTo>
                    <a:pt x="35" y="6"/>
                  </a:lnTo>
                  <a:lnTo>
                    <a:pt x="42" y="3"/>
                  </a:lnTo>
                  <a:lnTo>
                    <a:pt x="47" y="1"/>
                  </a:lnTo>
                  <a:lnTo>
                    <a:pt x="51" y="0"/>
                  </a:lnTo>
                  <a:lnTo>
                    <a:pt x="55" y="0"/>
                  </a:lnTo>
                  <a:lnTo>
                    <a:pt x="60" y="0"/>
                  </a:lnTo>
                  <a:lnTo>
                    <a:pt x="63" y="1"/>
                  </a:lnTo>
                  <a:lnTo>
                    <a:pt x="67" y="2"/>
                  </a:lnTo>
                  <a:lnTo>
                    <a:pt x="71" y="3"/>
                  </a:lnTo>
                  <a:lnTo>
                    <a:pt x="76" y="6"/>
                  </a:lnTo>
                  <a:lnTo>
                    <a:pt x="81" y="9"/>
                  </a:lnTo>
                  <a:lnTo>
                    <a:pt x="87" y="12"/>
                  </a:lnTo>
                  <a:lnTo>
                    <a:pt x="114" y="31"/>
                  </a:lnTo>
                  <a:lnTo>
                    <a:pt x="138" y="49"/>
                  </a:lnTo>
                  <a:lnTo>
                    <a:pt x="145" y="53"/>
                  </a:lnTo>
                  <a:lnTo>
                    <a:pt x="150" y="56"/>
                  </a:lnTo>
                  <a:lnTo>
                    <a:pt x="154" y="59"/>
                  </a:lnTo>
                  <a:lnTo>
                    <a:pt x="159" y="60"/>
                  </a:lnTo>
                  <a:lnTo>
                    <a:pt x="163" y="62"/>
                  </a:lnTo>
                  <a:lnTo>
                    <a:pt x="168" y="62"/>
                  </a:lnTo>
                  <a:lnTo>
                    <a:pt x="172" y="63"/>
                  </a:lnTo>
                  <a:lnTo>
                    <a:pt x="177" y="62"/>
                  </a:lnTo>
                  <a:lnTo>
                    <a:pt x="180" y="62"/>
                  </a:lnTo>
                  <a:lnTo>
                    <a:pt x="184" y="61"/>
                  </a:lnTo>
                  <a:lnTo>
                    <a:pt x="188" y="60"/>
                  </a:lnTo>
                  <a:lnTo>
                    <a:pt x="190" y="58"/>
                  </a:lnTo>
                  <a:lnTo>
                    <a:pt x="195" y="56"/>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08" name="Freeform 127"/>
            <p:cNvSpPr>
              <a:spLocks/>
            </p:cNvSpPr>
            <p:nvPr/>
          </p:nvSpPr>
          <p:spPr bwMode="auto">
            <a:xfrm>
              <a:off x="2484" y="2311"/>
              <a:ext cx="193" cy="87"/>
            </a:xfrm>
            <a:custGeom>
              <a:avLst/>
              <a:gdLst>
                <a:gd name="T0" fmla="*/ 192 w 193"/>
                <a:gd name="T1" fmla="*/ 60 h 87"/>
                <a:gd name="T2" fmla="*/ 189 w 193"/>
                <a:gd name="T3" fmla="*/ 65 h 87"/>
                <a:gd name="T4" fmla="*/ 184 w 193"/>
                <a:gd name="T5" fmla="*/ 71 h 87"/>
                <a:gd name="T6" fmla="*/ 176 w 193"/>
                <a:gd name="T7" fmla="*/ 77 h 87"/>
                <a:gd name="T8" fmla="*/ 164 w 193"/>
                <a:gd name="T9" fmla="*/ 82 h 87"/>
                <a:gd name="T10" fmla="*/ 154 w 193"/>
                <a:gd name="T11" fmla="*/ 85 h 87"/>
                <a:gd name="T12" fmla="*/ 146 w 193"/>
                <a:gd name="T13" fmla="*/ 86 h 87"/>
                <a:gd name="T14" fmla="*/ 138 w 193"/>
                <a:gd name="T15" fmla="*/ 84 h 87"/>
                <a:gd name="T16" fmla="*/ 130 w 193"/>
                <a:gd name="T17" fmla="*/ 81 h 87"/>
                <a:gd name="T18" fmla="*/ 121 w 193"/>
                <a:gd name="T19" fmla="*/ 74 h 87"/>
                <a:gd name="T20" fmla="*/ 65 w 193"/>
                <a:gd name="T21" fmla="*/ 34 h 87"/>
                <a:gd name="T22" fmla="*/ 55 w 193"/>
                <a:gd name="T23" fmla="*/ 28 h 87"/>
                <a:gd name="T24" fmla="*/ 45 w 193"/>
                <a:gd name="T25" fmla="*/ 23 h 87"/>
                <a:gd name="T26" fmla="*/ 36 w 193"/>
                <a:gd name="T27" fmla="*/ 20 h 87"/>
                <a:gd name="T28" fmla="*/ 28 w 193"/>
                <a:gd name="T29" fmla="*/ 20 h 87"/>
                <a:gd name="T30" fmla="*/ 20 w 193"/>
                <a:gd name="T31" fmla="*/ 21 h 87"/>
                <a:gd name="T32" fmla="*/ 11 w 193"/>
                <a:gd name="T33" fmla="*/ 24 h 87"/>
                <a:gd name="T34" fmla="*/ 5 w 193"/>
                <a:gd name="T35" fmla="*/ 25 h 87"/>
                <a:gd name="T36" fmla="*/ 0 w 193"/>
                <a:gd name="T37" fmla="*/ 29 h 87"/>
                <a:gd name="T38" fmla="*/ 2 w 193"/>
                <a:gd name="T39" fmla="*/ 25 h 87"/>
                <a:gd name="T40" fmla="*/ 4 w 193"/>
                <a:gd name="T41" fmla="*/ 21 h 87"/>
                <a:gd name="T42" fmla="*/ 9 w 193"/>
                <a:gd name="T43" fmla="*/ 18 h 87"/>
                <a:gd name="T44" fmla="*/ 19 w 193"/>
                <a:gd name="T45" fmla="*/ 12 h 87"/>
                <a:gd name="T46" fmla="*/ 34 w 193"/>
                <a:gd name="T47" fmla="*/ 6 h 87"/>
                <a:gd name="T48" fmla="*/ 46 w 193"/>
                <a:gd name="T49" fmla="*/ 1 h 87"/>
                <a:gd name="T50" fmla="*/ 55 w 193"/>
                <a:gd name="T51" fmla="*/ 0 h 87"/>
                <a:gd name="T52" fmla="*/ 62 w 193"/>
                <a:gd name="T53" fmla="*/ 0 h 87"/>
                <a:gd name="T54" fmla="*/ 71 w 193"/>
                <a:gd name="T55" fmla="*/ 3 h 87"/>
                <a:gd name="T56" fmla="*/ 80 w 193"/>
                <a:gd name="T57" fmla="*/ 9 h 87"/>
                <a:gd name="T58" fmla="*/ 113 w 193"/>
                <a:gd name="T59" fmla="*/ 33 h 87"/>
                <a:gd name="T60" fmla="*/ 144 w 193"/>
                <a:gd name="T61" fmla="*/ 54 h 87"/>
                <a:gd name="T62" fmla="*/ 153 w 193"/>
                <a:gd name="T63" fmla="*/ 59 h 87"/>
                <a:gd name="T64" fmla="*/ 162 w 193"/>
                <a:gd name="T65" fmla="*/ 63 h 87"/>
                <a:gd name="T66" fmla="*/ 171 w 193"/>
                <a:gd name="T67" fmla="*/ 64 h 87"/>
                <a:gd name="T68" fmla="*/ 179 w 193"/>
                <a:gd name="T69" fmla="*/ 64 h 87"/>
                <a:gd name="T70" fmla="*/ 186 w 193"/>
                <a:gd name="T71" fmla="*/ 61 h 87"/>
                <a:gd name="T72" fmla="*/ 190 w 193"/>
                <a:gd name="T73" fmla="*/ 56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7"/>
                <a:gd name="T113" fmla="*/ 193 w 193"/>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7">
                  <a:moveTo>
                    <a:pt x="190" y="56"/>
                  </a:moveTo>
                  <a:lnTo>
                    <a:pt x="192" y="60"/>
                  </a:lnTo>
                  <a:lnTo>
                    <a:pt x="190" y="63"/>
                  </a:lnTo>
                  <a:lnTo>
                    <a:pt x="189" y="65"/>
                  </a:lnTo>
                  <a:lnTo>
                    <a:pt x="187" y="68"/>
                  </a:lnTo>
                  <a:lnTo>
                    <a:pt x="184" y="71"/>
                  </a:lnTo>
                  <a:lnTo>
                    <a:pt x="178" y="74"/>
                  </a:lnTo>
                  <a:lnTo>
                    <a:pt x="176" y="77"/>
                  </a:lnTo>
                  <a:lnTo>
                    <a:pt x="170" y="79"/>
                  </a:lnTo>
                  <a:lnTo>
                    <a:pt x="164" y="82"/>
                  </a:lnTo>
                  <a:lnTo>
                    <a:pt x="159" y="83"/>
                  </a:lnTo>
                  <a:lnTo>
                    <a:pt x="154" y="85"/>
                  </a:lnTo>
                  <a:lnTo>
                    <a:pt x="150" y="85"/>
                  </a:lnTo>
                  <a:lnTo>
                    <a:pt x="146" y="86"/>
                  </a:lnTo>
                  <a:lnTo>
                    <a:pt x="142" y="84"/>
                  </a:lnTo>
                  <a:lnTo>
                    <a:pt x="138" y="84"/>
                  </a:lnTo>
                  <a:lnTo>
                    <a:pt x="134" y="83"/>
                  </a:lnTo>
                  <a:lnTo>
                    <a:pt x="130" y="81"/>
                  </a:lnTo>
                  <a:lnTo>
                    <a:pt x="126" y="78"/>
                  </a:lnTo>
                  <a:lnTo>
                    <a:pt x="121" y="74"/>
                  </a:lnTo>
                  <a:lnTo>
                    <a:pt x="92" y="54"/>
                  </a:lnTo>
                  <a:lnTo>
                    <a:pt x="65" y="34"/>
                  </a:lnTo>
                  <a:lnTo>
                    <a:pt x="60" y="30"/>
                  </a:lnTo>
                  <a:lnTo>
                    <a:pt x="55" y="28"/>
                  </a:lnTo>
                  <a:lnTo>
                    <a:pt x="50" y="25"/>
                  </a:lnTo>
                  <a:lnTo>
                    <a:pt x="45" y="23"/>
                  </a:lnTo>
                  <a:lnTo>
                    <a:pt x="41" y="21"/>
                  </a:lnTo>
                  <a:lnTo>
                    <a:pt x="36" y="20"/>
                  </a:lnTo>
                  <a:lnTo>
                    <a:pt x="31" y="20"/>
                  </a:lnTo>
                  <a:lnTo>
                    <a:pt x="28" y="20"/>
                  </a:lnTo>
                  <a:lnTo>
                    <a:pt x="24" y="20"/>
                  </a:lnTo>
                  <a:lnTo>
                    <a:pt x="20" y="21"/>
                  </a:lnTo>
                  <a:lnTo>
                    <a:pt x="16" y="22"/>
                  </a:lnTo>
                  <a:lnTo>
                    <a:pt x="11" y="24"/>
                  </a:lnTo>
                  <a:lnTo>
                    <a:pt x="8" y="24"/>
                  </a:lnTo>
                  <a:lnTo>
                    <a:pt x="5" y="25"/>
                  </a:lnTo>
                  <a:lnTo>
                    <a:pt x="2" y="28"/>
                  </a:lnTo>
                  <a:lnTo>
                    <a:pt x="0" y="29"/>
                  </a:lnTo>
                  <a:lnTo>
                    <a:pt x="1" y="27"/>
                  </a:lnTo>
                  <a:lnTo>
                    <a:pt x="2" y="25"/>
                  </a:lnTo>
                  <a:lnTo>
                    <a:pt x="2" y="24"/>
                  </a:lnTo>
                  <a:lnTo>
                    <a:pt x="4" y="21"/>
                  </a:lnTo>
                  <a:lnTo>
                    <a:pt x="7" y="20"/>
                  </a:lnTo>
                  <a:lnTo>
                    <a:pt x="9" y="18"/>
                  </a:lnTo>
                  <a:lnTo>
                    <a:pt x="13" y="15"/>
                  </a:lnTo>
                  <a:lnTo>
                    <a:pt x="19" y="12"/>
                  </a:lnTo>
                  <a:lnTo>
                    <a:pt x="27" y="9"/>
                  </a:lnTo>
                  <a:lnTo>
                    <a:pt x="34" y="6"/>
                  </a:lnTo>
                  <a:lnTo>
                    <a:pt x="41" y="3"/>
                  </a:lnTo>
                  <a:lnTo>
                    <a:pt x="46" y="1"/>
                  </a:lnTo>
                  <a:lnTo>
                    <a:pt x="50" y="0"/>
                  </a:lnTo>
                  <a:lnTo>
                    <a:pt x="55" y="0"/>
                  </a:lnTo>
                  <a:lnTo>
                    <a:pt x="59" y="0"/>
                  </a:lnTo>
                  <a:lnTo>
                    <a:pt x="62" y="0"/>
                  </a:lnTo>
                  <a:lnTo>
                    <a:pt x="66" y="1"/>
                  </a:lnTo>
                  <a:lnTo>
                    <a:pt x="71" y="3"/>
                  </a:lnTo>
                  <a:lnTo>
                    <a:pt x="75" y="6"/>
                  </a:lnTo>
                  <a:lnTo>
                    <a:pt x="80" y="9"/>
                  </a:lnTo>
                  <a:lnTo>
                    <a:pt x="85" y="12"/>
                  </a:lnTo>
                  <a:lnTo>
                    <a:pt x="113" y="33"/>
                  </a:lnTo>
                  <a:lnTo>
                    <a:pt x="137" y="50"/>
                  </a:lnTo>
                  <a:lnTo>
                    <a:pt x="144" y="54"/>
                  </a:lnTo>
                  <a:lnTo>
                    <a:pt x="148" y="57"/>
                  </a:lnTo>
                  <a:lnTo>
                    <a:pt x="153" y="59"/>
                  </a:lnTo>
                  <a:lnTo>
                    <a:pt x="157" y="61"/>
                  </a:lnTo>
                  <a:lnTo>
                    <a:pt x="162" y="63"/>
                  </a:lnTo>
                  <a:lnTo>
                    <a:pt x="166" y="63"/>
                  </a:lnTo>
                  <a:lnTo>
                    <a:pt x="171" y="64"/>
                  </a:lnTo>
                  <a:lnTo>
                    <a:pt x="175" y="64"/>
                  </a:lnTo>
                  <a:lnTo>
                    <a:pt x="179" y="64"/>
                  </a:lnTo>
                  <a:lnTo>
                    <a:pt x="183" y="62"/>
                  </a:lnTo>
                  <a:lnTo>
                    <a:pt x="186" y="61"/>
                  </a:lnTo>
                  <a:lnTo>
                    <a:pt x="189" y="59"/>
                  </a:lnTo>
                  <a:lnTo>
                    <a:pt x="190" y="56"/>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09" name="Freeform 128"/>
            <p:cNvSpPr>
              <a:spLocks/>
            </p:cNvSpPr>
            <p:nvPr/>
          </p:nvSpPr>
          <p:spPr bwMode="auto">
            <a:xfrm>
              <a:off x="2331" y="2386"/>
              <a:ext cx="197" cy="87"/>
            </a:xfrm>
            <a:custGeom>
              <a:avLst/>
              <a:gdLst>
                <a:gd name="T0" fmla="*/ 194 w 197"/>
                <a:gd name="T1" fmla="*/ 60 h 87"/>
                <a:gd name="T2" fmla="*/ 190 w 197"/>
                <a:gd name="T3" fmla="*/ 66 h 87"/>
                <a:gd name="T4" fmla="*/ 184 w 197"/>
                <a:gd name="T5" fmla="*/ 72 h 87"/>
                <a:gd name="T6" fmla="*/ 177 w 197"/>
                <a:gd name="T7" fmla="*/ 77 h 87"/>
                <a:gd name="T8" fmla="*/ 165 w 197"/>
                <a:gd name="T9" fmla="*/ 83 h 87"/>
                <a:gd name="T10" fmla="*/ 157 w 197"/>
                <a:gd name="T11" fmla="*/ 85 h 87"/>
                <a:gd name="T12" fmla="*/ 148 w 197"/>
                <a:gd name="T13" fmla="*/ 86 h 87"/>
                <a:gd name="T14" fmla="*/ 140 w 197"/>
                <a:gd name="T15" fmla="*/ 84 h 87"/>
                <a:gd name="T16" fmla="*/ 132 w 197"/>
                <a:gd name="T17" fmla="*/ 81 h 87"/>
                <a:gd name="T18" fmla="*/ 121 w 197"/>
                <a:gd name="T19" fmla="*/ 74 h 87"/>
                <a:gd name="T20" fmla="*/ 66 w 197"/>
                <a:gd name="T21" fmla="*/ 35 h 87"/>
                <a:gd name="T22" fmla="*/ 56 w 197"/>
                <a:gd name="T23" fmla="*/ 28 h 87"/>
                <a:gd name="T24" fmla="*/ 47 w 197"/>
                <a:gd name="T25" fmla="*/ 24 h 87"/>
                <a:gd name="T26" fmla="*/ 37 w 197"/>
                <a:gd name="T27" fmla="*/ 21 h 87"/>
                <a:gd name="T28" fmla="*/ 29 w 197"/>
                <a:gd name="T29" fmla="*/ 21 h 87"/>
                <a:gd name="T30" fmla="*/ 21 w 197"/>
                <a:gd name="T31" fmla="*/ 21 h 87"/>
                <a:gd name="T32" fmla="*/ 12 w 197"/>
                <a:gd name="T33" fmla="*/ 24 h 87"/>
                <a:gd name="T34" fmla="*/ 5 w 197"/>
                <a:gd name="T35" fmla="*/ 27 h 87"/>
                <a:gd name="T36" fmla="*/ 0 w 197"/>
                <a:gd name="T37" fmla="*/ 30 h 87"/>
                <a:gd name="T38" fmla="*/ 1 w 197"/>
                <a:gd name="T39" fmla="*/ 26 h 87"/>
                <a:gd name="T40" fmla="*/ 5 w 197"/>
                <a:gd name="T41" fmla="*/ 22 h 87"/>
                <a:gd name="T42" fmla="*/ 9 w 197"/>
                <a:gd name="T43" fmla="*/ 18 h 87"/>
                <a:gd name="T44" fmla="*/ 21 w 197"/>
                <a:gd name="T45" fmla="*/ 13 h 87"/>
                <a:gd name="T46" fmla="*/ 35 w 197"/>
                <a:gd name="T47" fmla="*/ 6 h 87"/>
                <a:gd name="T48" fmla="*/ 47 w 197"/>
                <a:gd name="T49" fmla="*/ 1 h 87"/>
                <a:gd name="T50" fmla="*/ 56 w 197"/>
                <a:gd name="T51" fmla="*/ 0 h 87"/>
                <a:gd name="T52" fmla="*/ 64 w 197"/>
                <a:gd name="T53" fmla="*/ 1 h 87"/>
                <a:gd name="T54" fmla="*/ 72 w 197"/>
                <a:gd name="T55" fmla="*/ 3 h 87"/>
                <a:gd name="T56" fmla="*/ 81 w 197"/>
                <a:gd name="T57" fmla="*/ 9 h 87"/>
                <a:gd name="T58" fmla="*/ 115 w 197"/>
                <a:gd name="T59" fmla="*/ 32 h 87"/>
                <a:gd name="T60" fmla="*/ 146 w 197"/>
                <a:gd name="T61" fmla="*/ 55 h 87"/>
                <a:gd name="T62" fmla="*/ 155 w 197"/>
                <a:gd name="T63" fmla="*/ 60 h 87"/>
                <a:gd name="T64" fmla="*/ 164 w 197"/>
                <a:gd name="T65" fmla="*/ 63 h 87"/>
                <a:gd name="T66" fmla="*/ 173 w 197"/>
                <a:gd name="T67" fmla="*/ 64 h 87"/>
                <a:gd name="T68" fmla="*/ 181 w 197"/>
                <a:gd name="T69" fmla="*/ 64 h 87"/>
                <a:gd name="T70" fmla="*/ 189 w 197"/>
                <a:gd name="T71" fmla="*/ 61 h 87"/>
                <a:gd name="T72" fmla="*/ 196 w 197"/>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7"/>
                <a:gd name="T113" fmla="*/ 197 w 19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7">
                  <a:moveTo>
                    <a:pt x="196" y="57"/>
                  </a:moveTo>
                  <a:lnTo>
                    <a:pt x="194" y="60"/>
                  </a:lnTo>
                  <a:lnTo>
                    <a:pt x="192" y="63"/>
                  </a:lnTo>
                  <a:lnTo>
                    <a:pt x="190" y="66"/>
                  </a:lnTo>
                  <a:lnTo>
                    <a:pt x="187" y="69"/>
                  </a:lnTo>
                  <a:lnTo>
                    <a:pt x="184" y="72"/>
                  </a:lnTo>
                  <a:lnTo>
                    <a:pt x="181" y="74"/>
                  </a:lnTo>
                  <a:lnTo>
                    <a:pt x="177" y="77"/>
                  </a:lnTo>
                  <a:lnTo>
                    <a:pt x="171" y="80"/>
                  </a:lnTo>
                  <a:lnTo>
                    <a:pt x="165" y="83"/>
                  </a:lnTo>
                  <a:lnTo>
                    <a:pt x="161" y="84"/>
                  </a:lnTo>
                  <a:lnTo>
                    <a:pt x="157" y="85"/>
                  </a:lnTo>
                  <a:lnTo>
                    <a:pt x="153" y="85"/>
                  </a:lnTo>
                  <a:lnTo>
                    <a:pt x="148" y="86"/>
                  </a:lnTo>
                  <a:lnTo>
                    <a:pt x="145" y="85"/>
                  </a:lnTo>
                  <a:lnTo>
                    <a:pt x="140" y="84"/>
                  </a:lnTo>
                  <a:lnTo>
                    <a:pt x="136" y="83"/>
                  </a:lnTo>
                  <a:lnTo>
                    <a:pt x="132" y="81"/>
                  </a:lnTo>
                  <a:lnTo>
                    <a:pt x="126" y="79"/>
                  </a:lnTo>
                  <a:lnTo>
                    <a:pt x="121" y="74"/>
                  </a:lnTo>
                  <a:lnTo>
                    <a:pt x="94" y="55"/>
                  </a:lnTo>
                  <a:lnTo>
                    <a:pt x="66" y="35"/>
                  </a:lnTo>
                  <a:lnTo>
                    <a:pt x="61" y="31"/>
                  </a:lnTo>
                  <a:lnTo>
                    <a:pt x="56" y="28"/>
                  </a:lnTo>
                  <a:lnTo>
                    <a:pt x="51" y="26"/>
                  </a:lnTo>
                  <a:lnTo>
                    <a:pt x="47"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5"/>
                  </a:lnTo>
                  <a:lnTo>
                    <a:pt x="151" y="58"/>
                  </a:lnTo>
                  <a:lnTo>
                    <a:pt x="155" y="60"/>
                  </a:lnTo>
                  <a:lnTo>
                    <a:pt x="159" y="61"/>
                  </a:lnTo>
                  <a:lnTo>
                    <a:pt x="164" y="63"/>
                  </a:lnTo>
                  <a:lnTo>
                    <a:pt x="169" y="64"/>
                  </a:lnTo>
                  <a:lnTo>
                    <a:pt x="173" y="64"/>
                  </a:lnTo>
                  <a:lnTo>
                    <a:pt x="178" y="64"/>
                  </a:lnTo>
                  <a:lnTo>
                    <a:pt x="181" y="64"/>
                  </a:lnTo>
                  <a:lnTo>
                    <a:pt x="185" y="62"/>
                  </a:lnTo>
                  <a:lnTo>
                    <a:pt x="189" y="61"/>
                  </a:lnTo>
                  <a:lnTo>
                    <a:pt x="191" y="59"/>
                  </a:lnTo>
                  <a:lnTo>
                    <a:pt x="196" y="57"/>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10" name="Freeform 129"/>
            <p:cNvSpPr>
              <a:spLocks/>
            </p:cNvSpPr>
            <p:nvPr/>
          </p:nvSpPr>
          <p:spPr bwMode="auto">
            <a:xfrm>
              <a:off x="2781" y="2167"/>
              <a:ext cx="196" cy="82"/>
            </a:xfrm>
            <a:custGeom>
              <a:avLst/>
              <a:gdLst>
                <a:gd name="T0" fmla="*/ 195 w 196"/>
                <a:gd name="T1" fmla="*/ 57 h 82"/>
                <a:gd name="T2" fmla="*/ 192 w 196"/>
                <a:gd name="T3" fmla="*/ 61 h 82"/>
                <a:gd name="T4" fmla="*/ 187 w 196"/>
                <a:gd name="T5" fmla="*/ 67 h 82"/>
                <a:gd name="T6" fmla="*/ 179 w 196"/>
                <a:gd name="T7" fmla="*/ 73 h 82"/>
                <a:gd name="T8" fmla="*/ 166 w 196"/>
                <a:gd name="T9" fmla="*/ 77 h 82"/>
                <a:gd name="T10" fmla="*/ 156 w 196"/>
                <a:gd name="T11" fmla="*/ 80 h 82"/>
                <a:gd name="T12" fmla="*/ 148 w 196"/>
                <a:gd name="T13" fmla="*/ 81 h 82"/>
                <a:gd name="T14" fmla="*/ 140 w 196"/>
                <a:gd name="T15" fmla="*/ 79 h 82"/>
                <a:gd name="T16" fmla="*/ 132 w 196"/>
                <a:gd name="T17" fmla="*/ 76 h 82"/>
                <a:gd name="T18" fmla="*/ 123 w 196"/>
                <a:gd name="T19" fmla="*/ 70 h 82"/>
                <a:gd name="T20" fmla="*/ 66 w 196"/>
                <a:gd name="T21" fmla="*/ 32 h 82"/>
                <a:gd name="T22" fmla="*/ 56 w 196"/>
                <a:gd name="T23" fmla="*/ 26 h 82"/>
                <a:gd name="T24" fmla="*/ 46 w 196"/>
                <a:gd name="T25" fmla="*/ 22 h 82"/>
                <a:gd name="T26" fmla="*/ 37 w 196"/>
                <a:gd name="T27" fmla="*/ 19 h 82"/>
                <a:gd name="T28" fmla="*/ 29 w 196"/>
                <a:gd name="T29" fmla="*/ 19 h 82"/>
                <a:gd name="T30" fmla="*/ 21 w 196"/>
                <a:gd name="T31" fmla="*/ 19 h 82"/>
                <a:gd name="T32" fmla="*/ 11 w 196"/>
                <a:gd name="T33" fmla="*/ 22 h 82"/>
                <a:gd name="T34" fmla="*/ 5 w 196"/>
                <a:gd name="T35" fmla="*/ 24 h 82"/>
                <a:gd name="T36" fmla="*/ 0 w 196"/>
                <a:gd name="T37" fmla="*/ 28 h 82"/>
                <a:gd name="T38" fmla="*/ 2 w 196"/>
                <a:gd name="T39" fmla="*/ 23 h 82"/>
                <a:gd name="T40" fmla="*/ 4 w 196"/>
                <a:gd name="T41" fmla="*/ 20 h 82"/>
                <a:gd name="T42" fmla="*/ 9 w 196"/>
                <a:gd name="T43" fmla="*/ 17 h 82"/>
                <a:gd name="T44" fmla="*/ 20 w 196"/>
                <a:gd name="T45" fmla="*/ 11 h 82"/>
                <a:gd name="T46" fmla="*/ 34 w 196"/>
                <a:gd name="T47" fmla="*/ 5 h 82"/>
                <a:gd name="T48" fmla="*/ 46 w 196"/>
                <a:gd name="T49" fmla="*/ 1 h 82"/>
                <a:gd name="T50" fmla="*/ 56 w 196"/>
                <a:gd name="T51" fmla="*/ 0 h 82"/>
                <a:gd name="T52" fmla="*/ 63 w 196"/>
                <a:gd name="T53" fmla="*/ 0 h 82"/>
                <a:gd name="T54" fmla="*/ 72 w 196"/>
                <a:gd name="T55" fmla="*/ 3 h 82"/>
                <a:gd name="T56" fmla="*/ 81 w 196"/>
                <a:gd name="T57" fmla="*/ 8 h 82"/>
                <a:gd name="T58" fmla="*/ 115 w 196"/>
                <a:gd name="T59" fmla="*/ 31 h 82"/>
                <a:gd name="T60" fmla="*/ 146 w 196"/>
                <a:gd name="T61" fmla="*/ 51 h 82"/>
                <a:gd name="T62" fmla="*/ 155 w 196"/>
                <a:gd name="T63" fmla="*/ 56 h 82"/>
                <a:gd name="T64" fmla="*/ 165 w 196"/>
                <a:gd name="T65" fmla="*/ 59 h 82"/>
                <a:gd name="T66" fmla="*/ 173 w 196"/>
                <a:gd name="T67" fmla="*/ 60 h 82"/>
                <a:gd name="T68" fmla="*/ 182 w 196"/>
                <a:gd name="T69" fmla="*/ 60 h 82"/>
                <a:gd name="T70" fmla="*/ 189 w 196"/>
                <a:gd name="T71" fmla="*/ 57 h 82"/>
                <a:gd name="T72" fmla="*/ 193 w 196"/>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2"/>
                <a:gd name="T113" fmla="*/ 196 w 196"/>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2">
                  <a:moveTo>
                    <a:pt x="193" y="52"/>
                  </a:moveTo>
                  <a:lnTo>
                    <a:pt x="195" y="57"/>
                  </a:lnTo>
                  <a:lnTo>
                    <a:pt x="193" y="59"/>
                  </a:lnTo>
                  <a:lnTo>
                    <a:pt x="192" y="61"/>
                  </a:lnTo>
                  <a:lnTo>
                    <a:pt x="190" y="64"/>
                  </a:lnTo>
                  <a:lnTo>
                    <a:pt x="187" y="67"/>
                  </a:lnTo>
                  <a:lnTo>
                    <a:pt x="181" y="70"/>
                  </a:lnTo>
                  <a:lnTo>
                    <a:pt x="179" y="73"/>
                  </a:lnTo>
                  <a:lnTo>
                    <a:pt x="172" y="75"/>
                  </a:lnTo>
                  <a:lnTo>
                    <a:pt x="166" y="77"/>
                  </a:lnTo>
                  <a:lnTo>
                    <a:pt x="162" y="78"/>
                  </a:lnTo>
                  <a:lnTo>
                    <a:pt x="156" y="80"/>
                  </a:lnTo>
                  <a:lnTo>
                    <a:pt x="153" y="80"/>
                  </a:lnTo>
                  <a:lnTo>
                    <a:pt x="148" y="81"/>
                  </a:lnTo>
                  <a:lnTo>
                    <a:pt x="145" y="79"/>
                  </a:lnTo>
                  <a:lnTo>
                    <a:pt x="140" y="79"/>
                  </a:lnTo>
                  <a:lnTo>
                    <a:pt x="136" y="78"/>
                  </a:lnTo>
                  <a:lnTo>
                    <a:pt x="132" y="76"/>
                  </a:lnTo>
                  <a:lnTo>
                    <a:pt x="128" y="73"/>
                  </a:lnTo>
                  <a:lnTo>
                    <a:pt x="123" y="70"/>
                  </a:lnTo>
                  <a:lnTo>
                    <a:pt x="94" y="51"/>
                  </a:lnTo>
                  <a:lnTo>
                    <a:pt x="66" y="32"/>
                  </a:lnTo>
                  <a:lnTo>
                    <a:pt x="61" y="28"/>
                  </a:lnTo>
                  <a:lnTo>
                    <a:pt x="56" y="26"/>
                  </a:lnTo>
                  <a:lnTo>
                    <a:pt x="51" y="24"/>
                  </a:lnTo>
                  <a:lnTo>
                    <a:pt x="46" y="22"/>
                  </a:lnTo>
                  <a:lnTo>
                    <a:pt x="42" y="20"/>
                  </a:lnTo>
                  <a:lnTo>
                    <a:pt x="37" y="19"/>
                  </a:lnTo>
                  <a:lnTo>
                    <a:pt x="32" y="19"/>
                  </a:lnTo>
                  <a:lnTo>
                    <a:pt x="29" y="19"/>
                  </a:lnTo>
                  <a:lnTo>
                    <a:pt x="25" y="19"/>
                  </a:lnTo>
                  <a:lnTo>
                    <a:pt x="21"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20" y="11"/>
                  </a:lnTo>
                  <a:lnTo>
                    <a:pt x="28" y="8"/>
                  </a:lnTo>
                  <a:lnTo>
                    <a:pt x="34" y="5"/>
                  </a:lnTo>
                  <a:lnTo>
                    <a:pt x="42" y="3"/>
                  </a:lnTo>
                  <a:lnTo>
                    <a:pt x="46" y="1"/>
                  </a:lnTo>
                  <a:lnTo>
                    <a:pt x="51" y="0"/>
                  </a:lnTo>
                  <a:lnTo>
                    <a:pt x="56" y="0"/>
                  </a:lnTo>
                  <a:lnTo>
                    <a:pt x="60" y="0"/>
                  </a:lnTo>
                  <a:lnTo>
                    <a:pt x="63" y="0"/>
                  </a:lnTo>
                  <a:lnTo>
                    <a:pt x="67" y="1"/>
                  </a:lnTo>
                  <a:lnTo>
                    <a:pt x="72" y="3"/>
                  </a:lnTo>
                  <a:lnTo>
                    <a:pt x="76" y="5"/>
                  </a:lnTo>
                  <a:lnTo>
                    <a:pt x="81" y="8"/>
                  </a:lnTo>
                  <a:lnTo>
                    <a:pt x="86" y="12"/>
                  </a:lnTo>
                  <a:lnTo>
                    <a:pt x="115" y="31"/>
                  </a:lnTo>
                  <a:lnTo>
                    <a:pt x="139" y="47"/>
                  </a:lnTo>
                  <a:lnTo>
                    <a:pt x="146" y="51"/>
                  </a:lnTo>
                  <a:lnTo>
                    <a:pt x="151" y="54"/>
                  </a:lnTo>
                  <a:lnTo>
                    <a:pt x="155" y="56"/>
                  </a:lnTo>
                  <a:lnTo>
                    <a:pt x="160" y="57"/>
                  </a:lnTo>
                  <a:lnTo>
                    <a:pt x="165" y="59"/>
                  </a:lnTo>
                  <a:lnTo>
                    <a:pt x="169" y="60"/>
                  </a:lnTo>
                  <a:lnTo>
                    <a:pt x="173" y="60"/>
                  </a:lnTo>
                  <a:lnTo>
                    <a:pt x="178" y="60"/>
                  </a:lnTo>
                  <a:lnTo>
                    <a:pt x="182" y="60"/>
                  </a:lnTo>
                  <a:lnTo>
                    <a:pt x="186" y="58"/>
                  </a:lnTo>
                  <a:lnTo>
                    <a:pt x="189" y="57"/>
                  </a:lnTo>
                  <a:lnTo>
                    <a:pt x="192" y="56"/>
                  </a:lnTo>
                  <a:lnTo>
                    <a:pt x="193" y="52"/>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11" name="Freeform 130"/>
            <p:cNvSpPr>
              <a:spLocks/>
            </p:cNvSpPr>
            <p:nvPr/>
          </p:nvSpPr>
          <p:spPr bwMode="auto">
            <a:xfrm>
              <a:off x="2629" y="2240"/>
              <a:ext cx="196" cy="84"/>
            </a:xfrm>
            <a:custGeom>
              <a:avLst/>
              <a:gdLst>
                <a:gd name="T0" fmla="*/ 193 w 196"/>
                <a:gd name="T1" fmla="*/ 58 h 84"/>
                <a:gd name="T2" fmla="*/ 189 w 196"/>
                <a:gd name="T3" fmla="*/ 63 h 84"/>
                <a:gd name="T4" fmla="*/ 183 w 196"/>
                <a:gd name="T5" fmla="*/ 70 h 84"/>
                <a:gd name="T6" fmla="*/ 176 w 196"/>
                <a:gd name="T7" fmla="*/ 75 h 84"/>
                <a:gd name="T8" fmla="*/ 165 w 196"/>
                <a:gd name="T9" fmla="*/ 80 h 84"/>
                <a:gd name="T10" fmla="*/ 156 w 196"/>
                <a:gd name="T11" fmla="*/ 82 h 84"/>
                <a:gd name="T12" fmla="*/ 147 w 196"/>
                <a:gd name="T13" fmla="*/ 83 h 84"/>
                <a:gd name="T14" fmla="*/ 139 w 196"/>
                <a:gd name="T15" fmla="*/ 81 h 84"/>
                <a:gd name="T16" fmla="*/ 131 w 196"/>
                <a:gd name="T17" fmla="*/ 78 h 84"/>
                <a:gd name="T18" fmla="*/ 121 w 196"/>
                <a:gd name="T19" fmla="*/ 72 h 84"/>
                <a:gd name="T20" fmla="*/ 66 w 196"/>
                <a:gd name="T21" fmla="*/ 33 h 84"/>
                <a:gd name="T22" fmla="*/ 56 w 196"/>
                <a:gd name="T23" fmla="*/ 27 h 84"/>
                <a:gd name="T24" fmla="*/ 47 w 196"/>
                <a:gd name="T25" fmla="*/ 23 h 84"/>
                <a:gd name="T26" fmla="*/ 37 w 196"/>
                <a:gd name="T27" fmla="*/ 20 h 84"/>
                <a:gd name="T28" fmla="*/ 29 w 196"/>
                <a:gd name="T29" fmla="*/ 20 h 84"/>
                <a:gd name="T30" fmla="*/ 21 w 196"/>
                <a:gd name="T31" fmla="*/ 20 h 84"/>
                <a:gd name="T32" fmla="*/ 12 w 196"/>
                <a:gd name="T33" fmla="*/ 23 h 84"/>
                <a:gd name="T34" fmla="*/ 5 w 196"/>
                <a:gd name="T35" fmla="*/ 26 h 84"/>
                <a:gd name="T36" fmla="*/ 0 w 196"/>
                <a:gd name="T37" fmla="*/ 29 h 84"/>
                <a:gd name="T38" fmla="*/ 1 w 196"/>
                <a:gd name="T39" fmla="*/ 25 h 84"/>
                <a:gd name="T40" fmla="*/ 5 w 196"/>
                <a:gd name="T41" fmla="*/ 21 h 84"/>
                <a:gd name="T42" fmla="*/ 9 w 196"/>
                <a:gd name="T43" fmla="*/ 18 h 84"/>
                <a:gd name="T44" fmla="*/ 21 w 196"/>
                <a:gd name="T45" fmla="*/ 12 h 84"/>
                <a:gd name="T46" fmla="*/ 35 w 196"/>
                <a:gd name="T47" fmla="*/ 6 h 84"/>
                <a:gd name="T48" fmla="*/ 47 w 196"/>
                <a:gd name="T49" fmla="*/ 1 h 84"/>
                <a:gd name="T50" fmla="*/ 55 w 196"/>
                <a:gd name="T51" fmla="*/ 0 h 84"/>
                <a:gd name="T52" fmla="*/ 63 w 196"/>
                <a:gd name="T53" fmla="*/ 1 h 84"/>
                <a:gd name="T54" fmla="*/ 71 w 196"/>
                <a:gd name="T55" fmla="*/ 3 h 84"/>
                <a:gd name="T56" fmla="*/ 81 w 196"/>
                <a:gd name="T57" fmla="*/ 9 h 84"/>
                <a:gd name="T58" fmla="*/ 114 w 196"/>
                <a:gd name="T59" fmla="*/ 31 h 84"/>
                <a:gd name="T60" fmla="*/ 145 w 196"/>
                <a:gd name="T61" fmla="*/ 53 h 84"/>
                <a:gd name="T62" fmla="*/ 154 w 196"/>
                <a:gd name="T63" fmla="*/ 58 h 84"/>
                <a:gd name="T64" fmla="*/ 163 w 196"/>
                <a:gd name="T65" fmla="*/ 61 h 84"/>
                <a:gd name="T66" fmla="*/ 172 w 196"/>
                <a:gd name="T67" fmla="*/ 62 h 84"/>
                <a:gd name="T68" fmla="*/ 180 w 196"/>
                <a:gd name="T69" fmla="*/ 62 h 84"/>
                <a:gd name="T70" fmla="*/ 188 w 196"/>
                <a:gd name="T71" fmla="*/ 59 h 84"/>
                <a:gd name="T72" fmla="*/ 195 w 196"/>
                <a:gd name="T73" fmla="*/ 55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4"/>
                <a:gd name="T113" fmla="*/ 196 w 196"/>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4">
                  <a:moveTo>
                    <a:pt x="195" y="55"/>
                  </a:moveTo>
                  <a:lnTo>
                    <a:pt x="193" y="58"/>
                  </a:lnTo>
                  <a:lnTo>
                    <a:pt x="191" y="61"/>
                  </a:lnTo>
                  <a:lnTo>
                    <a:pt x="189" y="63"/>
                  </a:lnTo>
                  <a:lnTo>
                    <a:pt x="186" y="66"/>
                  </a:lnTo>
                  <a:lnTo>
                    <a:pt x="183" y="70"/>
                  </a:lnTo>
                  <a:lnTo>
                    <a:pt x="180" y="72"/>
                  </a:lnTo>
                  <a:lnTo>
                    <a:pt x="176" y="75"/>
                  </a:lnTo>
                  <a:lnTo>
                    <a:pt x="170" y="77"/>
                  </a:lnTo>
                  <a:lnTo>
                    <a:pt x="165" y="80"/>
                  </a:lnTo>
                  <a:lnTo>
                    <a:pt x="160" y="81"/>
                  </a:lnTo>
                  <a:lnTo>
                    <a:pt x="156" y="82"/>
                  </a:lnTo>
                  <a:lnTo>
                    <a:pt x="152" y="82"/>
                  </a:lnTo>
                  <a:lnTo>
                    <a:pt x="147" y="83"/>
                  </a:lnTo>
                  <a:lnTo>
                    <a:pt x="144" y="82"/>
                  </a:lnTo>
                  <a:lnTo>
                    <a:pt x="139" y="81"/>
                  </a:lnTo>
                  <a:lnTo>
                    <a:pt x="136" y="80"/>
                  </a:lnTo>
                  <a:lnTo>
                    <a:pt x="131" y="78"/>
                  </a:lnTo>
                  <a:lnTo>
                    <a:pt x="126" y="76"/>
                  </a:lnTo>
                  <a:lnTo>
                    <a:pt x="121" y="72"/>
                  </a:lnTo>
                  <a:lnTo>
                    <a:pt x="94" y="53"/>
                  </a:lnTo>
                  <a:lnTo>
                    <a:pt x="66" y="33"/>
                  </a:lnTo>
                  <a:lnTo>
                    <a:pt x="60" y="30"/>
                  </a:lnTo>
                  <a:lnTo>
                    <a:pt x="56" y="27"/>
                  </a:lnTo>
                  <a:lnTo>
                    <a:pt x="51" y="25"/>
                  </a:lnTo>
                  <a:lnTo>
                    <a:pt x="47" y="23"/>
                  </a:lnTo>
                  <a:lnTo>
                    <a:pt x="41" y="21"/>
                  </a:lnTo>
                  <a:lnTo>
                    <a:pt x="37" y="20"/>
                  </a:lnTo>
                  <a:lnTo>
                    <a:pt x="33" y="19"/>
                  </a:lnTo>
                  <a:lnTo>
                    <a:pt x="29" y="20"/>
                  </a:lnTo>
                  <a:lnTo>
                    <a:pt x="24" y="20"/>
                  </a:lnTo>
                  <a:lnTo>
                    <a:pt x="21" y="20"/>
                  </a:lnTo>
                  <a:lnTo>
                    <a:pt x="17" y="22"/>
                  </a:lnTo>
                  <a:lnTo>
                    <a:pt x="12" y="23"/>
                  </a:lnTo>
                  <a:lnTo>
                    <a:pt x="9" y="24"/>
                  </a:lnTo>
                  <a:lnTo>
                    <a:pt x="5" y="26"/>
                  </a:lnTo>
                  <a:lnTo>
                    <a:pt x="3" y="27"/>
                  </a:lnTo>
                  <a:lnTo>
                    <a:pt x="0" y="29"/>
                  </a:lnTo>
                  <a:lnTo>
                    <a:pt x="1" y="27"/>
                  </a:lnTo>
                  <a:lnTo>
                    <a:pt x="1" y="25"/>
                  </a:lnTo>
                  <a:lnTo>
                    <a:pt x="3" y="23"/>
                  </a:lnTo>
                  <a:lnTo>
                    <a:pt x="5" y="21"/>
                  </a:lnTo>
                  <a:lnTo>
                    <a:pt x="7" y="19"/>
                  </a:lnTo>
                  <a:lnTo>
                    <a:pt x="9" y="18"/>
                  </a:lnTo>
                  <a:lnTo>
                    <a:pt x="14" y="15"/>
                  </a:lnTo>
                  <a:lnTo>
                    <a:pt x="21" y="12"/>
                  </a:lnTo>
                  <a:lnTo>
                    <a:pt x="28" y="9"/>
                  </a:lnTo>
                  <a:lnTo>
                    <a:pt x="35" y="6"/>
                  </a:lnTo>
                  <a:lnTo>
                    <a:pt x="42" y="3"/>
                  </a:lnTo>
                  <a:lnTo>
                    <a:pt x="47" y="1"/>
                  </a:lnTo>
                  <a:lnTo>
                    <a:pt x="51" y="0"/>
                  </a:lnTo>
                  <a:lnTo>
                    <a:pt x="55" y="0"/>
                  </a:lnTo>
                  <a:lnTo>
                    <a:pt x="60" y="0"/>
                  </a:lnTo>
                  <a:lnTo>
                    <a:pt x="63" y="1"/>
                  </a:lnTo>
                  <a:lnTo>
                    <a:pt x="67" y="2"/>
                  </a:lnTo>
                  <a:lnTo>
                    <a:pt x="71" y="3"/>
                  </a:lnTo>
                  <a:lnTo>
                    <a:pt x="76" y="6"/>
                  </a:lnTo>
                  <a:lnTo>
                    <a:pt x="81" y="9"/>
                  </a:lnTo>
                  <a:lnTo>
                    <a:pt x="87" y="12"/>
                  </a:lnTo>
                  <a:lnTo>
                    <a:pt x="114" y="31"/>
                  </a:lnTo>
                  <a:lnTo>
                    <a:pt x="138" y="49"/>
                  </a:lnTo>
                  <a:lnTo>
                    <a:pt x="145" y="53"/>
                  </a:lnTo>
                  <a:lnTo>
                    <a:pt x="150" y="56"/>
                  </a:lnTo>
                  <a:lnTo>
                    <a:pt x="154" y="58"/>
                  </a:lnTo>
                  <a:lnTo>
                    <a:pt x="159" y="59"/>
                  </a:lnTo>
                  <a:lnTo>
                    <a:pt x="163" y="61"/>
                  </a:lnTo>
                  <a:lnTo>
                    <a:pt x="168" y="62"/>
                  </a:lnTo>
                  <a:lnTo>
                    <a:pt x="172" y="62"/>
                  </a:lnTo>
                  <a:lnTo>
                    <a:pt x="177" y="62"/>
                  </a:lnTo>
                  <a:lnTo>
                    <a:pt x="180" y="62"/>
                  </a:lnTo>
                  <a:lnTo>
                    <a:pt x="184" y="60"/>
                  </a:lnTo>
                  <a:lnTo>
                    <a:pt x="188" y="59"/>
                  </a:lnTo>
                  <a:lnTo>
                    <a:pt x="190" y="57"/>
                  </a:lnTo>
                  <a:lnTo>
                    <a:pt x="195" y="55"/>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12" name="Freeform 131"/>
            <p:cNvSpPr>
              <a:spLocks/>
            </p:cNvSpPr>
            <p:nvPr/>
          </p:nvSpPr>
          <p:spPr bwMode="auto">
            <a:xfrm>
              <a:off x="3081" y="2019"/>
              <a:ext cx="192" cy="82"/>
            </a:xfrm>
            <a:custGeom>
              <a:avLst/>
              <a:gdLst>
                <a:gd name="T0" fmla="*/ 191 w 192"/>
                <a:gd name="T1" fmla="*/ 57 h 82"/>
                <a:gd name="T2" fmla="*/ 188 w 192"/>
                <a:gd name="T3" fmla="*/ 61 h 82"/>
                <a:gd name="T4" fmla="*/ 183 w 192"/>
                <a:gd name="T5" fmla="*/ 67 h 82"/>
                <a:gd name="T6" fmla="*/ 175 w 192"/>
                <a:gd name="T7" fmla="*/ 73 h 82"/>
                <a:gd name="T8" fmla="*/ 163 w 192"/>
                <a:gd name="T9" fmla="*/ 77 h 82"/>
                <a:gd name="T10" fmla="*/ 153 w 192"/>
                <a:gd name="T11" fmla="*/ 80 h 82"/>
                <a:gd name="T12" fmla="*/ 145 w 192"/>
                <a:gd name="T13" fmla="*/ 81 h 82"/>
                <a:gd name="T14" fmla="*/ 138 w 192"/>
                <a:gd name="T15" fmla="*/ 79 h 82"/>
                <a:gd name="T16" fmla="*/ 130 w 192"/>
                <a:gd name="T17" fmla="*/ 76 h 82"/>
                <a:gd name="T18" fmla="*/ 120 w 192"/>
                <a:gd name="T19" fmla="*/ 70 h 82"/>
                <a:gd name="T20" fmla="*/ 65 w 192"/>
                <a:gd name="T21" fmla="*/ 32 h 82"/>
                <a:gd name="T22" fmla="*/ 54 w 192"/>
                <a:gd name="T23" fmla="*/ 26 h 82"/>
                <a:gd name="T24" fmla="*/ 45 w 192"/>
                <a:gd name="T25" fmla="*/ 22 h 82"/>
                <a:gd name="T26" fmla="*/ 36 w 192"/>
                <a:gd name="T27" fmla="*/ 19 h 82"/>
                <a:gd name="T28" fmla="*/ 28 w 192"/>
                <a:gd name="T29" fmla="*/ 19 h 82"/>
                <a:gd name="T30" fmla="*/ 20 w 192"/>
                <a:gd name="T31" fmla="*/ 19 h 82"/>
                <a:gd name="T32" fmla="*/ 11 w 192"/>
                <a:gd name="T33" fmla="*/ 22 h 82"/>
                <a:gd name="T34" fmla="*/ 5 w 192"/>
                <a:gd name="T35" fmla="*/ 24 h 82"/>
                <a:gd name="T36" fmla="*/ 0 w 192"/>
                <a:gd name="T37" fmla="*/ 28 h 82"/>
                <a:gd name="T38" fmla="*/ 2 w 192"/>
                <a:gd name="T39" fmla="*/ 23 h 82"/>
                <a:gd name="T40" fmla="*/ 4 w 192"/>
                <a:gd name="T41" fmla="*/ 20 h 82"/>
                <a:gd name="T42" fmla="*/ 9 w 192"/>
                <a:gd name="T43" fmla="*/ 17 h 82"/>
                <a:gd name="T44" fmla="*/ 19 w 192"/>
                <a:gd name="T45" fmla="*/ 11 h 82"/>
                <a:gd name="T46" fmla="*/ 34 w 192"/>
                <a:gd name="T47" fmla="*/ 5 h 82"/>
                <a:gd name="T48" fmla="*/ 45 w 192"/>
                <a:gd name="T49" fmla="*/ 1 h 82"/>
                <a:gd name="T50" fmla="*/ 54 w 192"/>
                <a:gd name="T51" fmla="*/ 0 h 82"/>
                <a:gd name="T52" fmla="*/ 62 w 192"/>
                <a:gd name="T53" fmla="*/ 0 h 82"/>
                <a:gd name="T54" fmla="*/ 71 w 192"/>
                <a:gd name="T55" fmla="*/ 3 h 82"/>
                <a:gd name="T56" fmla="*/ 80 w 192"/>
                <a:gd name="T57" fmla="*/ 8 h 82"/>
                <a:gd name="T58" fmla="*/ 113 w 192"/>
                <a:gd name="T59" fmla="*/ 31 h 82"/>
                <a:gd name="T60" fmla="*/ 143 w 192"/>
                <a:gd name="T61" fmla="*/ 51 h 82"/>
                <a:gd name="T62" fmla="*/ 152 w 192"/>
                <a:gd name="T63" fmla="*/ 56 h 82"/>
                <a:gd name="T64" fmla="*/ 161 w 192"/>
                <a:gd name="T65" fmla="*/ 59 h 82"/>
                <a:gd name="T66" fmla="*/ 170 w 192"/>
                <a:gd name="T67" fmla="*/ 60 h 82"/>
                <a:gd name="T68" fmla="*/ 178 w 192"/>
                <a:gd name="T69" fmla="*/ 60 h 82"/>
                <a:gd name="T70" fmla="*/ 185 w 192"/>
                <a:gd name="T71" fmla="*/ 57 h 82"/>
                <a:gd name="T72" fmla="*/ 189 w 192"/>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2"/>
                <a:gd name="T113" fmla="*/ 192 w 192"/>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2">
                  <a:moveTo>
                    <a:pt x="189" y="52"/>
                  </a:moveTo>
                  <a:lnTo>
                    <a:pt x="191" y="57"/>
                  </a:lnTo>
                  <a:lnTo>
                    <a:pt x="189" y="59"/>
                  </a:lnTo>
                  <a:lnTo>
                    <a:pt x="188" y="61"/>
                  </a:lnTo>
                  <a:lnTo>
                    <a:pt x="186" y="64"/>
                  </a:lnTo>
                  <a:lnTo>
                    <a:pt x="183" y="67"/>
                  </a:lnTo>
                  <a:lnTo>
                    <a:pt x="177" y="70"/>
                  </a:lnTo>
                  <a:lnTo>
                    <a:pt x="175" y="73"/>
                  </a:lnTo>
                  <a:lnTo>
                    <a:pt x="169" y="75"/>
                  </a:lnTo>
                  <a:lnTo>
                    <a:pt x="163" y="77"/>
                  </a:lnTo>
                  <a:lnTo>
                    <a:pt x="158" y="78"/>
                  </a:lnTo>
                  <a:lnTo>
                    <a:pt x="153" y="80"/>
                  </a:lnTo>
                  <a:lnTo>
                    <a:pt x="150" y="80"/>
                  </a:lnTo>
                  <a:lnTo>
                    <a:pt x="145" y="81"/>
                  </a:lnTo>
                  <a:lnTo>
                    <a:pt x="142" y="79"/>
                  </a:lnTo>
                  <a:lnTo>
                    <a:pt x="138" y="79"/>
                  </a:lnTo>
                  <a:lnTo>
                    <a:pt x="133" y="78"/>
                  </a:lnTo>
                  <a:lnTo>
                    <a:pt x="130" y="76"/>
                  </a:lnTo>
                  <a:lnTo>
                    <a:pt x="125" y="73"/>
                  </a:lnTo>
                  <a:lnTo>
                    <a:pt x="120" y="70"/>
                  </a:lnTo>
                  <a:lnTo>
                    <a:pt x="92" y="51"/>
                  </a:lnTo>
                  <a:lnTo>
                    <a:pt x="65" y="32"/>
                  </a:lnTo>
                  <a:lnTo>
                    <a:pt x="59" y="28"/>
                  </a:lnTo>
                  <a:lnTo>
                    <a:pt x="54" y="26"/>
                  </a:lnTo>
                  <a:lnTo>
                    <a:pt x="50" y="24"/>
                  </a:lnTo>
                  <a:lnTo>
                    <a:pt x="45" y="22"/>
                  </a:lnTo>
                  <a:lnTo>
                    <a:pt x="41" y="20"/>
                  </a:lnTo>
                  <a:lnTo>
                    <a:pt x="36" y="19"/>
                  </a:lnTo>
                  <a:lnTo>
                    <a:pt x="31" y="19"/>
                  </a:lnTo>
                  <a:lnTo>
                    <a:pt x="28" y="19"/>
                  </a:lnTo>
                  <a:lnTo>
                    <a:pt x="24"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1"/>
                  </a:lnTo>
                  <a:lnTo>
                    <a:pt x="136" y="47"/>
                  </a:lnTo>
                  <a:lnTo>
                    <a:pt x="143" y="51"/>
                  </a:lnTo>
                  <a:lnTo>
                    <a:pt x="148" y="54"/>
                  </a:lnTo>
                  <a:lnTo>
                    <a:pt x="152" y="56"/>
                  </a:lnTo>
                  <a:lnTo>
                    <a:pt x="156" y="57"/>
                  </a:lnTo>
                  <a:lnTo>
                    <a:pt x="161" y="59"/>
                  </a:lnTo>
                  <a:lnTo>
                    <a:pt x="165" y="60"/>
                  </a:lnTo>
                  <a:lnTo>
                    <a:pt x="170" y="60"/>
                  </a:lnTo>
                  <a:lnTo>
                    <a:pt x="174" y="60"/>
                  </a:lnTo>
                  <a:lnTo>
                    <a:pt x="178" y="60"/>
                  </a:lnTo>
                  <a:lnTo>
                    <a:pt x="182" y="58"/>
                  </a:lnTo>
                  <a:lnTo>
                    <a:pt x="185" y="57"/>
                  </a:lnTo>
                  <a:lnTo>
                    <a:pt x="188" y="56"/>
                  </a:lnTo>
                  <a:lnTo>
                    <a:pt x="189" y="52"/>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13" name="Freeform 132"/>
            <p:cNvSpPr>
              <a:spLocks/>
            </p:cNvSpPr>
            <p:nvPr/>
          </p:nvSpPr>
          <p:spPr bwMode="auto">
            <a:xfrm>
              <a:off x="2930" y="2094"/>
              <a:ext cx="194" cy="82"/>
            </a:xfrm>
            <a:custGeom>
              <a:avLst/>
              <a:gdLst>
                <a:gd name="T0" fmla="*/ 191 w 194"/>
                <a:gd name="T1" fmla="*/ 57 h 82"/>
                <a:gd name="T2" fmla="*/ 187 w 194"/>
                <a:gd name="T3" fmla="*/ 62 h 82"/>
                <a:gd name="T4" fmla="*/ 181 w 194"/>
                <a:gd name="T5" fmla="*/ 68 h 82"/>
                <a:gd name="T6" fmla="*/ 174 w 194"/>
                <a:gd name="T7" fmla="*/ 73 h 82"/>
                <a:gd name="T8" fmla="*/ 163 w 194"/>
                <a:gd name="T9" fmla="*/ 78 h 82"/>
                <a:gd name="T10" fmla="*/ 154 w 194"/>
                <a:gd name="T11" fmla="*/ 80 h 82"/>
                <a:gd name="T12" fmla="*/ 146 w 194"/>
                <a:gd name="T13" fmla="*/ 81 h 82"/>
                <a:gd name="T14" fmla="*/ 138 w 194"/>
                <a:gd name="T15" fmla="*/ 79 h 82"/>
                <a:gd name="T16" fmla="*/ 130 w 194"/>
                <a:gd name="T17" fmla="*/ 76 h 82"/>
                <a:gd name="T18" fmla="*/ 119 w 194"/>
                <a:gd name="T19" fmla="*/ 70 h 82"/>
                <a:gd name="T20" fmla="*/ 65 w 194"/>
                <a:gd name="T21" fmla="*/ 33 h 82"/>
                <a:gd name="T22" fmla="*/ 55 w 194"/>
                <a:gd name="T23" fmla="*/ 27 h 82"/>
                <a:gd name="T24" fmla="*/ 46 w 194"/>
                <a:gd name="T25" fmla="*/ 23 h 82"/>
                <a:gd name="T26" fmla="*/ 37 w 194"/>
                <a:gd name="T27" fmla="*/ 19 h 82"/>
                <a:gd name="T28" fmla="*/ 29 w 194"/>
                <a:gd name="T29" fmla="*/ 19 h 82"/>
                <a:gd name="T30" fmla="*/ 21 w 194"/>
                <a:gd name="T31" fmla="*/ 20 h 82"/>
                <a:gd name="T32" fmla="*/ 12 w 194"/>
                <a:gd name="T33" fmla="*/ 23 h 82"/>
                <a:gd name="T34" fmla="*/ 5 w 194"/>
                <a:gd name="T35" fmla="*/ 25 h 82"/>
                <a:gd name="T36" fmla="*/ 0 w 194"/>
                <a:gd name="T37" fmla="*/ 28 h 82"/>
                <a:gd name="T38" fmla="*/ 1 w 194"/>
                <a:gd name="T39" fmla="*/ 25 h 82"/>
                <a:gd name="T40" fmla="*/ 5 w 194"/>
                <a:gd name="T41" fmla="*/ 20 h 82"/>
                <a:gd name="T42" fmla="*/ 9 w 194"/>
                <a:gd name="T43" fmla="*/ 17 h 82"/>
                <a:gd name="T44" fmla="*/ 21 w 194"/>
                <a:gd name="T45" fmla="*/ 12 h 82"/>
                <a:gd name="T46" fmla="*/ 35 w 194"/>
                <a:gd name="T47" fmla="*/ 5 h 82"/>
                <a:gd name="T48" fmla="*/ 47 w 194"/>
                <a:gd name="T49" fmla="*/ 1 h 82"/>
                <a:gd name="T50" fmla="*/ 55 w 194"/>
                <a:gd name="T51" fmla="*/ 0 h 82"/>
                <a:gd name="T52" fmla="*/ 63 w 194"/>
                <a:gd name="T53" fmla="*/ 1 h 82"/>
                <a:gd name="T54" fmla="*/ 71 w 194"/>
                <a:gd name="T55" fmla="*/ 3 h 82"/>
                <a:gd name="T56" fmla="*/ 80 w 194"/>
                <a:gd name="T57" fmla="*/ 9 h 82"/>
                <a:gd name="T58" fmla="*/ 113 w 194"/>
                <a:gd name="T59" fmla="*/ 30 h 82"/>
                <a:gd name="T60" fmla="*/ 143 w 194"/>
                <a:gd name="T61" fmla="*/ 52 h 82"/>
                <a:gd name="T62" fmla="*/ 153 w 194"/>
                <a:gd name="T63" fmla="*/ 57 h 82"/>
                <a:gd name="T64" fmla="*/ 161 w 194"/>
                <a:gd name="T65" fmla="*/ 60 h 82"/>
                <a:gd name="T66" fmla="*/ 170 w 194"/>
                <a:gd name="T67" fmla="*/ 61 h 82"/>
                <a:gd name="T68" fmla="*/ 178 w 194"/>
                <a:gd name="T69" fmla="*/ 60 h 82"/>
                <a:gd name="T70" fmla="*/ 186 w 194"/>
                <a:gd name="T71" fmla="*/ 57 h 82"/>
                <a:gd name="T72" fmla="*/ 193 w 194"/>
                <a:gd name="T73" fmla="*/ 54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4"/>
                <a:gd name="T112" fmla="*/ 0 h 82"/>
                <a:gd name="T113" fmla="*/ 194 w 194"/>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4" h="82">
                  <a:moveTo>
                    <a:pt x="193" y="54"/>
                  </a:moveTo>
                  <a:lnTo>
                    <a:pt x="191" y="57"/>
                  </a:lnTo>
                  <a:lnTo>
                    <a:pt x="189" y="59"/>
                  </a:lnTo>
                  <a:lnTo>
                    <a:pt x="187" y="62"/>
                  </a:lnTo>
                  <a:lnTo>
                    <a:pt x="184" y="65"/>
                  </a:lnTo>
                  <a:lnTo>
                    <a:pt x="181" y="68"/>
                  </a:lnTo>
                  <a:lnTo>
                    <a:pt x="178" y="70"/>
                  </a:lnTo>
                  <a:lnTo>
                    <a:pt x="174" y="73"/>
                  </a:lnTo>
                  <a:lnTo>
                    <a:pt x="168" y="76"/>
                  </a:lnTo>
                  <a:lnTo>
                    <a:pt x="163" y="78"/>
                  </a:lnTo>
                  <a:lnTo>
                    <a:pt x="158" y="79"/>
                  </a:lnTo>
                  <a:lnTo>
                    <a:pt x="154" y="80"/>
                  </a:lnTo>
                  <a:lnTo>
                    <a:pt x="150" y="80"/>
                  </a:lnTo>
                  <a:lnTo>
                    <a:pt x="146" y="81"/>
                  </a:lnTo>
                  <a:lnTo>
                    <a:pt x="142" y="80"/>
                  </a:lnTo>
                  <a:lnTo>
                    <a:pt x="138" y="79"/>
                  </a:lnTo>
                  <a:lnTo>
                    <a:pt x="134" y="78"/>
                  </a:lnTo>
                  <a:lnTo>
                    <a:pt x="130" y="76"/>
                  </a:lnTo>
                  <a:lnTo>
                    <a:pt x="124" y="74"/>
                  </a:lnTo>
                  <a:lnTo>
                    <a:pt x="119" y="70"/>
                  </a:lnTo>
                  <a:lnTo>
                    <a:pt x="93" y="52"/>
                  </a:lnTo>
                  <a:lnTo>
                    <a:pt x="65" y="33"/>
                  </a:lnTo>
                  <a:lnTo>
                    <a:pt x="60" y="29"/>
                  </a:lnTo>
                  <a:lnTo>
                    <a:pt x="55" y="27"/>
                  </a:lnTo>
                  <a:lnTo>
                    <a:pt x="51" y="24"/>
                  </a:lnTo>
                  <a:lnTo>
                    <a:pt x="46" y="23"/>
                  </a:lnTo>
                  <a:lnTo>
                    <a:pt x="41" y="20"/>
                  </a:lnTo>
                  <a:lnTo>
                    <a:pt x="37" y="19"/>
                  </a:lnTo>
                  <a:lnTo>
                    <a:pt x="33" y="19"/>
                  </a:lnTo>
                  <a:lnTo>
                    <a:pt x="29" y="19"/>
                  </a:lnTo>
                  <a:lnTo>
                    <a:pt x="24" y="19"/>
                  </a:lnTo>
                  <a:lnTo>
                    <a:pt x="21" y="20"/>
                  </a:lnTo>
                  <a:lnTo>
                    <a:pt x="17" y="21"/>
                  </a:lnTo>
                  <a:lnTo>
                    <a:pt x="12" y="23"/>
                  </a:lnTo>
                  <a:lnTo>
                    <a:pt x="9" y="23"/>
                  </a:lnTo>
                  <a:lnTo>
                    <a:pt x="5" y="25"/>
                  </a:lnTo>
                  <a:lnTo>
                    <a:pt x="3" y="26"/>
                  </a:lnTo>
                  <a:lnTo>
                    <a:pt x="0" y="28"/>
                  </a:lnTo>
                  <a:lnTo>
                    <a:pt x="1" y="26"/>
                  </a:lnTo>
                  <a:lnTo>
                    <a:pt x="1" y="25"/>
                  </a:lnTo>
                  <a:lnTo>
                    <a:pt x="3" y="23"/>
                  </a:lnTo>
                  <a:lnTo>
                    <a:pt x="5" y="20"/>
                  </a:lnTo>
                  <a:lnTo>
                    <a:pt x="7" y="19"/>
                  </a:lnTo>
                  <a:lnTo>
                    <a:pt x="9" y="17"/>
                  </a:lnTo>
                  <a:lnTo>
                    <a:pt x="14" y="15"/>
                  </a:lnTo>
                  <a:lnTo>
                    <a:pt x="21" y="12"/>
                  </a:lnTo>
                  <a:lnTo>
                    <a:pt x="28" y="9"/>
                  </a:lnTo>
                  <a:lnTo>
                    <a:pt x="35" y="5"/>
                  </a:lnTo>
                  <a:lnTo>
                    <a:pt x="42" y="3"/>
                  </a:lnTo>
                  <a:lnTo>
                    <a:pt x="47" y="1"/>
                  </a:lnTo>
                  <a:lnTo>
                    <a:pt x="51" y="0"/>
                  </a:lnTo>
                  <a:lnTo>
                    <a:pt x="55" y="0"/>
                  </a:lnTo>
                  <a:lnTo>
                    <a:pt x="59" y="0"/>
                  </a:lnTo>
                  <a:lnTo>
                    <a:pt x="63" y="1"/>
                  </a:lnTo>
                  <a:lnTo>
                    <a:pt x="66" y="2"/>
                  </a:lnTo>
                  <a:lnTo>
                    <a:pt x="71" y="3"/>
                  </a:lnTo>
                  <a:lnTo>
                    <a:pt x="76" y="6"/>
                  </a:lnTo>
                  <a:lnTo>
                    <a:pt x="80" y="9"/>
                  </a:lnTo>
                  <a:lnTo>
                    <a:pt x="86" y="12"/>
                  </a:lnTo>
                  <a:lnTo>
                    <a:pt x="113" y="30"/>
                  </a:lnTo>
                  <a:lnTo>
                    <a:pt x="137" y="47"/>
                  </a:lnTo>
                  <a:lnTo>
                    <a:pt x="143" y="52"/>
                  </a:lnTo>
                  <a:lnTo>
                    <a:pt x="148" y="54"/>
                  </a:lnTo>
                  <a:lnTo>
                    <a:pt x="153" y="57"/>
                  </a:lnTo>
                  <a:lnTo>
                    <a:pt x="157" y="58"/>
                  </a:lnTo>
                  <a:lnTo>
                    <a:pt x="161" y="60"/>
                  </a:lnTo>
                  <a:lnTo>
                    <a:pt x="166" y="60"/>
                  </a:lnTo>
                  <a:lnTo>
                    <a:pt x="170" y="61"/>
                  </a:lnTo>
                  <a:lnTo>
                    <a:pt x="175" y="60"/>
                  </a:lnTo>
                  <a:lnTo>
                    <a:pt x="178" y="60"/>
                  </a:lnTo>
                  <a:lnTo>
                    <a:pt x="182" y="58"/>
                  </a:lnTo>
                  <a:lnTo>
                    <a:pt x="186" y="57"/>
                  </a:lnTo>
                  <a:lnTo>
                    <a:pt x="188" y="56"/>
                  </a:lnTo>
                  <a:lnTo>
                    <a:pt x="193" y="54"/>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14" name="Freeform 133"/>
            <p:cNvSpPr>
              <a:spLocks/>
            </p:cNvSpPr>
            <p:nvPr/>
          </p:nvSpPr>
          <p:spPr bwMode="auto">
            <a:xfrm>
              <a:off x="3382" y="1870"/>
              <a:ext cx="193" cy="83"/>
            </a:xfrm>
            <a:custGeom>
              <a:avLst/>
              <a:gdLst>
                <a:gd name="T0" fmla="*/ 192 w 193"/>
                <a:gd name="T1" fmla="*/ 57 h 83"/>
                <a:gd name="T2" fmla="*/ 189 w 193"/>
                <a:gd name="T3" fmla="*/ 62 h 83"/>
                <a:gd name="T4" fmla="*/ 184 w 193"/>
                <a:gd name="T5" fmla="*/ 68 h 83"/>
                <a:gd name="T6" fmla="*/ 176 w 193"/>
                <a:gd name="T7" fmla="*/ 74 h 83"/>
                <a:gd name="T8" fmla="*/ 164 w 193"/>
                <a:gd name="T9" fmla="*/ 78 h 83"/>
                <a:gd name="T10" fmla="*/ 154 w 193"/>
                <a:gd name="T11" fmla="*/ 81 h 83"/>
                <a:gd name="T12" fmla="*/ 146 w 193"/>
                <a:gd name="T13" fmla="*/ 82 h 83"/>
                <a:gd name="T14" fmla="*/ 138 w 193"/>
                <a:gd name="T15" fmla="*/ 80 h 83"/>
                <a:gd name="T16" fmla="*/ 130 w 193"/>
                <a:gd name="T17" fmla="*/ 77 h 83"/>
                <a:gd name="T18" fmla="*/ 121 w 193"/>
                <a:gd name="T19" fmla="*/ 71 h 83"/>
                <a:gd name="T20" fmla="*/ 65 w 193"/>
                <a:gd name="T21" fmla="*/ 32 h 83"/>
                <a:gd name="T22" fmla="*/ 55 w 193"/>
                <a:gd name="T23" fmla="*/ 27 h 83"/>
                <a:gd name="T24" fmla="*/ 45 w 193"/>
                <a:gd name="T25" fmla="*/ 22 h 83"/>
                <a:gd name="T26" fmla="*/ 36 w 193"/>
                <a:gd name="T27" fmla="*/ 19 h 83"/>
                <a:gd name="T28" fmla="*/ 28 w 193"/>
                <a:gd name="T29" fmla="*/ 19 h 83"/>
                <a:gd name="T30" fmla="*/ 20 w 193"/>
                <a:gd name="T31" fmla="*/ 20 h 83"/>
                <a:gd name="T32" fmla="*/ 11 w 193"/>
                <a:gd name="T33" fmla="*/ 22 h 83"/>
                <a:gd name="T34" fmla="*/ 5 w 193"/>
                <a:gd name="T35" fmla="*/ 24 h 83"/>
                <a:gd name="T36" fmla="*/ 0 w 193"/>
                <a:gd name="T37" fmla="*/ 28 h 83"/>
                <a:gd name="T38" fmla="*/ 2 w 193"/>
                <a:gd name="T39" fmla="*/ 24 h 83"/>
                <a:gd name="T40" fmla="*/ 4 w 193"/>
                <a:gd name="T41" fmla="*/ 20 h 83"/>
                <a:gd name="T42" fmla="*/ 9 w 193"/>
                <a:gd name="T43" fmla="*/ 17 h 83"/>
                <a:gd name="T44" fmla="*/ 19 w 193"/>
                <a:gd name="T45" fmla="*/ 11 h 83"/>
                <a:gd name="T46" fmla="*/ 34 w 193"/>
                <a:gd name="T47" fmla="*/ 5 h 83"/>
                <a:gd name="T48" fmla="*/ 46 w 193"/>
                <a:gd name="T49" fmla="*/ 1 h 83"/>
                <a:gd name="T50" fmla="*/ 55 w 193"/>
                <a:gd name="T51" fmla="*/ 0 h 83"/>
                <a:gd name="T52" fmla="*/ 62 w 193"/>
                <a:gd name="T53" fmla="*/ 0 h 83"/>
                <a:gd name="T54" fmla="*/ 71 w 193"/>
                <a:gd name="T55" fmla="*/ 3 h 83"/>
                <a:gd name="T56" fmla="*/ 80 w 193"/>
                <a:gd name="T57" fmla="*/ 8 h 83"/>
                <a:gd name="T58" fmla="*/ 113 w 193"/>
                <a:gd name="T59" fmla="*/ 31 h 83"/>
                <a:gd name="T60" fmla="*/ 144 w 193"/>
                <a:gd name="T61" fmla="*/ 52 h 83"/>
                <a:gd name="T62" fmla="*/ 153 w 193"/>
                <a:gd name="T63" fmla="*/ 56 h 83"/>
                <a:gd name="T64" fmla="*/ 162 w 193"/>
                <a:gd name="T65" fmla="*/ 60 h 83"/>
                <a:gd name="T66" fmla="*/ 171 w 193"/>
                <a:gd name="T67" fmla="*/ 61 h 83"/>
                <a:gd name="T68" fmla="*/ 179 w 193"/>
                <a:gd name="T69" fmla="*/ 61 h 83"/>
                <a:gd name="T70" fmla="*/ 186 w 193"/>
                <a:gd name="T71" fmla="*/ 58 h 83"/>
                <a:gd name="T72" fmla="*/ 190 w 193"/>
                <a:gd name="T73" fmla="*/ 53 h 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3"/>
                <a:gd name="T113" fmla="*/ 193 w 193"/>
                <a:gd name="T114" fmla="*/ 83 h 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3">
                  <a:moveTo>
                    <a:pt x="190" y="53"/>
                  </a:moveTo>
                  <a:lnTo>
                    <a:pt x="192" y="57"/>
                  </a:lnTo>
                  <a:lnTo>
                    <a:pt x="190" y="60"/>
                  </a:lnTo>
                  <a:lnTo>
                    <a:pt x="189" y="62"/>
                  </a:lnTo>
                  <a:lnTo>
                    <a:pt x="187" y="65"/>
                  </a:lnTo>
                  <a:lnTo>
                    <a:pt x="184" y="68"/>
                  </a:lnTo>
                  <a:lnTo>
                    <a:pt x="178" y="71"/>
                  </a:lnTo>
                  <a:lnTo>
                    <a:pt x="176" y="74"/>
                  </a:lnTo>
                  <a:lnTo>
                    <a:pt x="170" y="76"/>
                  </a:lnTo>
                  <a:lnTo>
                    <a:pt x="164" y="78"/>
                  </a:lnTo>
                  <a:lnTo>
                    <a:pt x="159" y="79"/>
                  </a:lnTo>
                  <a:lnTo>
                    <a:pt x="154" y="81"/>
                  </a:lnTo>
                  <a:lnTo>
                    <a:pt x="150" y="81"/>
                  </a:lnTo>
                  <a:lnTo>
                    <a:pt x="146" y="82"/>
                  </a:lnTo>
                  <a:lnTo>
                    <a:pt x="142" y="80"/>
                  </a:lnTo>
                  <a:lnTo>
                    <a:pt x="138" y="80"/>
                  </a:lnTo>
                  <a:lnTo>
                    <a:pt x="134" y="79"/>
                  </a:lnTo>
                  <a:lnTo>
                    <a:pt x="130" y="77"/>
                  </a:lnTo>
                  <a:lnTo>
                    <a:pt x="126" y="74"/>
                  </a:lnTo>
                  <a:lnTo>
                    <a:pt x="121" y="71"/>
                  </a:lnTo>
                  <a:lnTo>
                    <a:pt x="92" y="51"/>
                  </a:lnTo>
                  <a:lnTo>
                    <a:pt x="65" y="32"/>
                  </a:lnTo>
                  <a:lnTo>
                    <a:pt x="60" y="29"/>
                  </a:lnTo>
                  <a:lnTo>
                    <a:pt x="55" y="27"/>
                  </a:lnTo>
                  <a:lnTo>
                    <a:pt x="50" y="24"/>
                  </a:lnTo>
                  <a:lnTo>
                    <a:pt x="45" y="22"/>
                  </a:lnTo>
                  <a:lnTo>
                    <a:pt x="41" y="20"/>
                  </a:lnTo>
                  <a:lnTo>
                    <a:pt x="36" y="19"/>
                  </a:lnTo>
                  <a:lnTo>
                    <a:pt x="31" y="19"/>
                  </a:lnTo>
                  <a:lnTo>
                    <a:pt x="28" y="19"/>
                  </a:lnTo>
                  <a:lnTo>
                    <a:pt x="24" y="19"/>
                  </a:lnTo>
                  <a:lnTo>
                    <a:pt x="20" y="20"/>
                  </a:lnTo>
                  <a:lnTo>
                    <a:pt x="16" y="21"/>
                  </a:lnTo>
                  <a:lnTo>
                    <a:pt x="11" y="22"/>
                  </a:lnTo>
                  <a:lnTo>
                    <a:pt x="8" y="23"/>
                  </a:lnTo>
                  <a:lnTo>
                    <a:pt x="5" y="24"/>
                  </a:lnTo>
                  <a:lnTo>
                    <a:pt x="2" y="27"/>
                  </a:lnTo>
                  <a:lnTo>
                    <a:pt x="0" y="28"/>
                  </a:lnTo>
                  <a:lnTo>
                    <a:pt x="1" y="26"/>
                  </a:lnTo>
                  <a:lnTo>
                    <a:pt x="2" y="24"/>
                  </a:lnTo>
                  <a:lnTo>
                    <a:pt x="2" y="22"/>
                  </a:lnTo>
                  <a:lnTo>
                    <a:pt x="4" y="20"/>
                  </a:lnTo>
                  <a:lnTo>
                    <a:pt x="7" y="19"/>
                  </a:lnTo>
                  <a:lnTo>
                    <a:pt x="9" y="17"/>
                  </a:lnTo>
                  <a:lnTo>
                    <a:pt x="13" y="15"/>
                  </a:lnTo>
                  <a:lnTo>
                    <a:pt x="19" y="11"/>
                  </a:lnTo>
                  <a:lnTo>
                    <a:pt x="27" y="8"/>
                  </a:lnTo>
                  <a:lnTo>
                    <a:pt x="34" y="5"/>
                  </a:lnTo>
                  <a:lnTo>
                    <a:pt x="41" y="3"/>
                  </a:lnTo>
                  <a:lnTo>
                    <a:pt x="46" y="1"/>
                  </a:lnTo>
                  <a:lnTo>
                    <a:pt x="50" y="0"/>
                  </a:lnTo>
                  <a:lnTo>
                    <a:pt x="55" y="0"/>
                  </a:lnTo>
                  <a:lnTo>
                    <a:pt x="59" y="0"/>
                  </a:lnTo>
                  <a:lnTo>
                    <a:pt x="62" y="0"/>
                  </a:lnTo>
                  <a:lnTo>
                    <a:pt x="66" y="1"/>
                  </a:lnTo>
                  <a:lnTo>
                    <a:pt x="71" y="3"/>
                  </a:lnTo>
                  <a:lnTo>
                    <a:pt x="75" y="5"/>
                  </a:lnTo>
                  <a:lnTo>
                    <a:pt x="80" y="8"/>
                  </a:lnTo>
                  <a:lnTo>
                    <a:pt x="85" y="12"/>
                  </a:lnTo>
                  <a:lnTo>
                    <a:pt x="113" y="31"/>
                  </a:lnTo>
                  <a:lnTo>
                    <a:pt x="137" y="48"/>
                  </a:lnTo>
                  <a:lnTo>
                    <a:pt x="144" y="52"/>
                  </a:lnTo>
                  <a:lnTo>
                    <a:pt x="148" y="54"/>
                  </a:lnTo>
                  <a:lnTo>
                    <a:pt x="153" y="56"/>
                  </a:lnTo>
                  <a:lnTo>
                    <a:pt x="157" y="58"/>
                  </a:lnTo>
                  <a:lnTo>
                    <a:pt x="162" y="60"/>
                  </a:lnTo>
                  <a:lnTo>
                    <a:pt x="166" y="60"/>
                  </a:lnTo>
                  <a:lnTo>
                    <a:pt x="171" y="61"/>
                  </a:lnTo>
                  <a:lnTo>
                    <a:pt x="175" y="61"/>
                  </a:lnTo>
                  <a:lnTo>
                    <a:pt x="179" y="61"/>
                  </a:lnTo>
                  <a:lnTo>
                    <a:pt x="183" y="59"/>
                  </a:lnTo>
                  <a:lnTo>
                    <a:pt x="186" y="58"/>
                  </a:lnTo>
                  <a:lnTo>
                    <a:pt x="189" y="56"/>
                  </a:lnTo>
                  <a:lnTo>
                    <a:pt x="190" y="53"/>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15" name="Freeform 134"/>
            <p:cNvSpPr>
              <a:spLocks/>
            </p:cNvSpPr>
            <p:nvPr/>
          </p:nvSpPr>
          <p:spPr bwMode="auto">
            <a:xfrm>
              <a:off x="3230" y="1943"/>
              <a:ext cx="194" cy="87"/>
            </a:xfrm>
            <a:custGeom>
              <a:avLst/>
              <a:gdLst>
                <a:gd name="T0" fmla="*/ 191 w 194"/>
                <a:gd name="T1" fmla="*/ 60 h 87"/>
                <a:gd name="T2" fmla="*/ 187 w 194"/>
                <a:gd name="T3" fmla="*/ 66 h 87"/>
                <a:gd name="T4" fmla="*/ 181 w 194"/>
                <a:gd name="T5" fmla="*/ 72 h 87"/>
                <a:gd name="T6" fmla="*/ 174 w 194"/>
                <a:gd name="T7" fmla="*/ 77 h 87"/>
                <a:gd name="T8" fmla="*/ 163 w 194"/>
                <a:gd name="T9" fmla="*/ 83 h 87"/>
                <a:gd name="T10" fmla="*/ 154 w 194"/>
                <a:gd name="T11" fmla="*/ 85 h 87"/>
                <a:gd name="T12" fmla="*/ 146 w 194"/>
                <a:gd name="T13" fmla="*/ 86 h 87"/>
                <a:gd name="T14" fmla="*/ 138 w 194"/>
                <a:gd name="T15" fmla="*/ 84 h 87"/>
                <a:gd name="T16" fmla="*/ 130 w 194"/>
                <a:gd name="T17" fmla="*/ 81 h 87"/>
                <a:gd name="T18" fmla="*/ 119 w 194"/>
                <a:gd name="T19" fmla="*/ 74 h 87"/>
                <a:gd name="T20" fmla="*/ 65 w 194"/>
                <a:gd name="T21" fmla="*/ 35 h 87"/>
                <a:gd name="T22" fmla="*/ 55 w 194"/>
                <a:gd name="T23" fmla="*/ 28 h 87"/>
                <a:gd name="T24" fmla="*/ 46 w 194"/>
                <a:gd name="T25" fmla="*/ 24 h 87"/>
                <a:gd name="T26" fmla="*/ 37 w 194"/>
                <a:gd name="T27" fmla="*/ 21 h 87"/>
                <a:gd name="T28" fmla="*/ 29 w 194"/>
                <a:gd name="T29" fmla="*/ 21 h 87"/>
                <a:gd name="T30" fmla="*/ 21 w 194"/>
                <a:gd name="T31" fmla="*/ 21 h 87"/>
                <a:gd name="T32" fmla="*/ 12 w 194"/>
                <a:gd name="T33" fmla="*/ 24 h 87"/>
                <a:gd name="T34" fmla="*/ 5 w 194"/>
                <a:gd name="T35" fmla="*/ 27 h 87"/>
                <a:gd name="T36" fmla="*/ 0 w 194"/>
                <a:gd name="T37" fmla="*/ 30 h 87"/>
                <a:gd name="T38" fmla="*/ 1 w 194"/>
                <a:gd name="T39" fmla="*/ 26 h 87"/>
                <a:gd name="T40" fmla="*/ 5 w 194"/>
                <a:gd name="T41" fmla="*/ 22 h 87"/>
                <a:gd name="T42" fmla="*/ 9 w 194"/>
                <a:gd name="T43" fmla="*/ 18 h 87"/>
                <a:gd name="T44" fmla="*/ 21 w 194"/>
                <a:gd name="T45" fmla="*/ 13 h 87"/>
                <a:gd name="T46" fmla="*/ 35 w 194"/>
                <a:gd name="T47" fmla="*/ 6 h 87"/>
                <a:gd name="T48" fmla="*/ 47 w 194"/>
                <a:gd name="T49" fmla="*/ 1 h 87"/>
                <a:gd name="T50" fmla="*/ 55 w 194"/>
                <a:gd name="T51" fmla="*/ 0 h 87"/>
                <a:gd name="T52" fmla="*/ 63 w 194"/>
                <a:gd name="T53" fmla="*/ 1 h 87"/>
                <a:gd name="T54" fmla="*/ 71 w 194"/>
                <a:gd name="T55" fmla="*/ 3 h 87"/>
                <a:gd name="T56" fmla="*/ 80 w 194"/>
                <a:gd name="T57" fmla="*/ 9 h 87"/>
                <a:gd name="T58" fmla="*/ 113 w 194"/>
                <a:gd name="T59" fmla="*/ 32 h 87"/>
                <a:gd name="T60" fmla="*/ 143 w 194"/>
                <a:gd name="T61" fmla="*/ 55 h 87"/>
                <a:gd name="T62" fmla="*/ 153 w 194"/>
                <a:gd name="T63" fmla="*/ 60 h 87"/>
                <a:gd name="T64" fmla="*/ 161 w 194"/>
                <a:gd name="T65" fmla="*/ 63 h 87"/>
                <a:gd name="T66" fmla="*/ 170 w 194"/>
                <a:gd name="T67" fmla="*/ 64 h 87"/>
                <a:gd name="T68" fmla="*/ 178 w 194"/>
                <a:gd name="T69" fmla="*/ 64 h 87"/>
                <a:gd name="T70" fmla="*/ 186 w 194"/>
                <a:gd name="T71" fmla="*/ 61 h 87"/>
                <a:gd name="T72" fmla="*/ 193 w 194"/>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4"/>
                <a:gd name="T112" fmla="*/ 0 h 87"/>
                <a:gd name="T113" fmla="*/ 194 w 194"/>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4" h="87">
                  <a:moveTo>
                    <a:pt x="193" y="57"/>
                  </a:moveTo>
                  <a:lnTo>
                    <a:pt x="191" y="60"/>
                  </a:lnTo>
                  <a:lnTo>
                    <a:pt x="189" y="63"/>
                  </a:lnTo>
                  <a:lnTo>
                    <a:pt x="187" y="66"/>
                  </a:lnTo>
                  <a:lnTo>
                    <a:pt x="184" y="69"/>
                  </a:lnTo>
                  <a:lnTo>
                    <a:pt x="181" y="72"/>
                  </a:lnTo>
                  <a:lnTo>
                    <a:pt x="178" y="74"/>
                  </a:lnTo>
                  <a:lnTo>
                    <a:pt x="174" y="77"/>
                  </a:lnTo>
                  <a:lnTo>
                    <a:pt x="168" y="80"/>
                  </a:lnTo>
                  <a:lnTo>
                    <a:pt x="163" y="83"/>
                  </a:lnTo>
                  <a:lnTo>
                    <a:pt x="158" y="84"/>
                  </a:lnTo>
                  <a:lnTo>
                    <a:pt x="154" y="85"/>
                  </a:lnTo>
                  <a:lnTo>
                    <a:pt x="150" y="85"/>
                  </a:lnTo>
                  <a:lnTo>
                    <a:pt x="146" y="86"/>
                  </a:lnTo>
                  <a:lnTo>
                    <a:pt x="142" y="85"/>
                  </a:lnTo>
                  <a:lnTo>
                    <a:pt x="138" y="84"/>
                  </a:lnTo>
                  <a:lnTo>
                    <a:pt x="134" y="83"/>
                  </a:lnTo>
                  <a:lnTo>
                    <a:pt x="130" y="81"/>
                  </a:lnTo>
                  <a:lnTo>
                    <a:pt x="124" y="79"/>
                  </a:lnTo>
                  <a:lnTo>
                    <a:pt x="119" y="74"/>
                  </a:lnTo>
                  <a:lnTo>
                    <a:pt x="93" y="55"/>
                  </a:lnTo>
                  <a:lnTo>
                    <a:pt x="65" y="35"/>
                  </a:lnTo>
                  <a:lnTo>
                    <a:pt x="60" y="31"/>
                  </a:lnTo>
                  <a:lnTo>
                    <a:pt x="55" y="28"/>
                  </a:lnTo>
                  <a:lnTo>
                    <a:pt x="51" y="26"/>
                  </a:lnTo>
                  <a:lnTo>
                    <a:pt x="46"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8" y="9"/>
                  </a:lnTo>
                  <a:lnTo>
                    <a:pt x="35" y="6"/>
                  </a:lnTo>
                  <a:lnTo>
                    <a:pt x="42" y="3"/>
                  </a:lnTo>
                  <a:lnTo>
                    <a:pt x="47" y="1"/>
                  </a:lnTo>
                  <a:lnTo>
                    <a:pt x="51" y="0"/>
                  </a:lnTo>
                  <a:lnTo>
                    <a:pt x="55" y="0"/>
                  </a:lnTo>
                  <a:lnTo>
                    <a:pt x="59" y="0"/>
                  </a:lnTo>
                  <a:lnTo>
                    <a:pt x="63" y="1"/>
                  </a:lnTo>
                  <a:lnTo>
                    <a:pt x="66" y="2"/>
                  </a:lnTo>
                  <a:lnTo>
                    <a:pt x="71" y="3"/>
                  </a:lnTo>
                  <a:lnTo>
                    <a:pt x="76" y="6"/>
                  </a:lnTo>
                  <a:lnTo>
                    <a:pt x="80" y="9"/>
                  </a:lnTo>
                  <a:lnTo>
                    <a:pt x="86" y="12"/>
                  </a:lnTo>
                  <a:lnTo>
                    <a:pt x="113" y="32"/>
                  </a:lnTo>
                  <a:lnTo>
                    <a:pt x="137" y="50"/>
                  </a:lnTo>
                  <a:lnTo>
                    <a:pt x="143" y="55"/>
                  </a:lnTo>
                  <a:lnTo>
                    <a:pt x="148" y="58"/>
                  </a:lnTo>
                  <a:lnTo>
                    <a:pt x="153" y="60"/>
                  </a:lnTo>
                  <a:lnTo>
                    <a:pt x="157" y="61"/>
                  </a:lnTo>
                  <a:lnTo>
                    <a:pt x="161" y="63"/>
                  </a:lnTo>
                  <a:lnTo>
                    <a:pt x="166" y="64"/>
                  </a:lnTo>
                  <a:lnTo>
                    <a:pt x="170" y="64"/>
                  </a:lnTo>
                  <a:lnTo>
                    <a:pt x="175" y="64"/>
                  </a:lnTo>
                  <a:lnTo>
                    <a:pt x="178" y="64"/>
                  </a:lnTo>
                  <a:lnTo>
                    <a:pt x="182" y="62"/>
                  </a:lnTo>
                  <a:lnTo>
                    <a:pt x="186" y="61"/>
                  </a:lnTo>
                  <a:lnTo>
                    <a:pt x="188" y="59"/>
                  </a:lnTo>
                  <a:lnTo>
                    <a:pt x="193" y="57"/>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16" name="Freeform 135"/>
            <p:cNvSpPr>
              <a:spLocks/>
            </p:cNvSpPr>
            <p:nvPr/>
          </p:nvSpPr>
          <p:spPr bwMode="auto">
            <a:xfrm>
              <a:off x="3679" y="1724"/>
              <a:ext cx="193" cy="81"/>
            </a:xfrm>
            <a:custGeom>
              <a:avLst/>
              <a:gdLst>
                <a:gd name="T0" fmla="*/ 192 w 193"/>
                <a:gd name="T1" fmla="*/ 56 h 81"/>
                <a:gd name="T2" fmla="*/ 189 w 193"/>
                <a:gd name="T3" fmla="*/ 61 h 81"/>
                <a:gd name="T4" fmla="*/ 184 w 193"/>
                <a:gd name="T5" fmla="*/ 66 h 81"/>
                <a:gd name="T6" fmla="*/ 176 w 193"/>
                <a:gd name="T7" fmla="*/ 72 h 81"/>
                <a:gd name="T8" fmla="*/ 164 w 193"/>
                <a:gd name="T9" fmla="*/ 76 h 81"/>
                <a:gd name="T10" fmla="*/ 154 w 193"/>
                <a:gd name="T11" fmla="*/ 79 h 81"/>
                <a:gd name="T12" fmla="*/ 146 w 193"/>
                <a:gd name="T13" fmla="*/ 80 h 81"/>
                <a:gd name="T14" fmla="*/ 138 w 193"/>
                <a:gd name="T15" fmla="*/ 78 h 81"/>
                <a:gd name="T16" fmla="*/ 130 w 193"/>
                <a:gd name="T17" fmla="*/ 75 h 81"/>
                <a:gd name="T18" fmla="*/ 121 w 193"/>
                <a:gd name="T19" fmla="*/ 69 h 81"/>
                <a:gd name="T20" fmla="*/ 65 w 193"/>
                <a:gd name="T21" fmla="*/ 31 h 81"/>
                <a:gd name="T22" fmla="*/ 55 w 193"/>
                <a:gd name="T23" fmla="*/ 26 h 81"/>
                <a:gd name="T24" fmla="*/ 45 w 193"/>
                <a:gd name="T25" fmla="*/ 21 h 81"/>
                <a:gd name="T26" fmla="*/ 36 w 193"/>
                <a:gd name="T27" fmla="*/ 19 h 81"/>
                <a:gd name="T28" fmla="*/ 28 w 193"/>
                <a:gd name="T29" fmla="*/ 18 h 81"/>
                <a:gd name="T30" fmla="*/ 20 w 193"/>
                <a:gd name="T31" fmla="*/ 19 h 81"/>
                <a:gd name="T32" fmla="*/ 11 w 193"/>
                <a:gd name="T33" fmla="*/ 22 h 81"/>
                <a:gd name="T34" fmla="*/ 5 w 193"/>
                <a:gd name="T35" fmla="*/ 24 h 81"/>
                <a:gd name="T36" fmla="*/ 0 w 193"/>
                <a:gd name="T37" fmla="*/ 27 h 81"/>
                <a:gd name="T38" fmla="*/ 2 w 193"/>
                <a:gd name="T39" fmla="*/ 23 h 81"/>
                <a:gd name="T40" fmla="*/ 4 w 193"/>
                <a:gd name="T41" fmla="*/ 20 h 81"/>
                <a:gd name="T42" fmla="*/ 9 w 193"/>
                <a:gd name="T43" fmla="*/ 16 h 81"/>
                <a:gd name="T44" fmla="*/ 19 w 193"/>
                <a:gd name="T45" fmla="*/ 11 h 81"/>
                <a:gd name="T46" fmla="*/ 34 w 193"/>
                <a:gd name="T47" fmla="*/ 5 h 81"/>
                <a:gd name="T48" fmla="*/ 46 w 193"/>
                <a:gd name="T49" fmla="*/ 1 h 81"/>
                <a:gd name="T50" fmla="*/ 55 w 193"/>
                <a:gd name="T51" fmla="*/ 0 h 81"/>
                <a:gd name="T52" fmla="*/ 62 w 193"/>
                <a:gd name="T53" fmla="*/ 0 h 81"/>
                <a:gd name="T54" fmla="*/ 71 w 193"/>
                <a:gd name="T55" fmla="*/ 3 h 81"/>
                <a:gd name="T56" fmla="*/ 80 w 193"/>
                <a:gd name="T57" fmla="*/ 8 h 81"/>
                <a:gd name="T58" fmla="*/ 113 w 193"/>
                <a:gd name="T59" fmla="*/ 30 h 81"/>
                <a:gd name="T60" fmla="*/ 144 w 193"/>
                <a:gd name="T61" fmla="*/ 50 h 81"/>
                <a:gd name="T62" fmla="*/ 153 w 193"/>
                <a:gd name="T63" fmla="*/ 55 h 81"/>
                <a:gd name="T64" fmla="*/ 162 w 193"/>
                <a:gd name="T65" fmla="*/ 58 h 81"/>
                <a:gd name="T66" fmla="*/ 171 w 193"/>
                <a:gd name="T67" fmla="*/ 59 h 81"/>
                <a:gd name="T68" fmla="*/ 179 w 193"/>
                <a:gd name="T69" fmla="*/ 59 h 81"/>
                <a:gd name="T70" fmla="*/ 186 w 193"/>
                <a:gd name="T71" fmla="*/ 57 h 81"/>
                <a:gd name="T72" fmla="*/ 190 w 193"/>
                <a:gd name="T73" fmla="*/ 52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1"/>
                <a:gd name="T113" fmla="*/ 193 w 193"/>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1">
                  <a:moveTo>
                    <a:pt x="190" y="52"/>
                  </a:moveTo>
                  <a:lnTo>
                    <a:pt x="192" y="56"/>
                  </a:lnTo>
                  <a:lnTo>
                    <a:pt x="190" y="58"/>
                  </a:lnTo>
                  <a:lnTo>
                    <a:pt x="189" y="61"/>
                  </a:lnTo>
                  <a:lnTo>
                    <a:pt x="187" y="63"/>
                  </a:lnTo>
                  <a:lnTo>
                    <a:pt x="184" y="66"/>
                  </a:lnTo>
                  <a:lnTo>
                    <a:pt x="178" y="69"/>
                  </a:lnTo>
                  <a:lnTo>
                    <a:pt x="176" y="72"/>
                  </a:lnTo>
                  <a:lnTo>
                    <a:pt x="170" y="74"/>
                  </a:lnTo>
                  <a:lnTo>
                    <a:pt x="164" y="76"/>
                  </a:lnTo>
                  <a:lnTo>
                    <a:pt x="159" y="77"/>
                  </a:lnTo>
                  <a:lnTo>
                    <a:pt x="154" y="79"/>
                  </a:lnTo>
                  <a:lnTo>
                    <a:pt x="150" y="79"/>
                  </a:lnTo>
                  <a:lnTo>
                    <a:pt x="146" y="80"/>
                  </a:lnTo>
                  <a:lnTo>
                    <a:pt x="142" y="78"/>
                  </a:lnTo>
                  <a:lnTo>
                    <a:pt x="138" y="78"/>
                  </a:lnTo>
                  <a:lnTo>
                    <a:pt x="134" y="77"/>
                  </a:lnTo>
                  <a:lnTo>
                    <a:pt x="130" y="75"/>
                  </a:lnTo>
                  <a:lnTo>
                    <a:pt x="126" y="72"/>
                  </a:lnTo>
                  <a:lnTo>
                    <a:pt x="121" y="69"/>
                  </a:lnTo>
                  <a:lnTo>
                    <a:pt x="92" y="50"/>
                  </a:lnTo>
                  <a:lnTo>
                    <a:pt x="65" y="31"/>
                  </a:lnTo>
                  <a:lnTo>
                    <a:pt x="60" y="28"/>
                  </a:lnTo>
                  <a:lnTo>
                    <a:pt x="55" y="26"/>
                  </a:lnTo>
                  <a:lnTo>
                    <a:pt x="50" y="24"/>
                  </a:lnTo>
                  <a:lnTo>
                    <a:pt x="45" y="21"/>
                  </a:lnTo>
                  <a:lnTo>
                    <a:pt x="41" y="20"/>
                  </a:lnTo>
                  <a:lnTo>
                    <a:pt x="36" y="19"/>
                  </a:lnTo>
                  <a:lnTo>
                    <a:pt x="31" y="18"/>
                  </a:lnTo>
                  <a:lnTo>
                    <a:pt x="28" y="18"/>
                  </a:lnTo>
                  <a:lnTo>
                    <a:pt x="24" y="18"/>
                  </a:lnTo>
                  <a:lnTo>
                    <a:pt x="20" y="19"/>
                  </a:lnTo>
                  <a:lnTo>
                    <a:pt x="16" y="21"/>
                  </a:lnTo>
                  <a:lnTo>
                    <a:pt x="11" y="22"/>
                  </a:lnTo>
                  <a:lnTo>
                    <a:pt x="8" y="23"/>
                  </a:lnTo>
                  <a:lnTo>
                    <a:pt x="5" y="24"/>
                  </a:lnTo>
                  <a:lnTo>
                    <a:pt x="2" y="26"/>
                  </a:lnTo>
                  <a:lnTo>
                    <a:pt x="0" y="27"/>
                  </a:lnTo>
                  <a:lnTo>
                    <a:pt x="1" y="25"/>
                  </a:lnTo>
                  <a:lnTo>
                    <a:pt x="2" y="23"/>
                  </a:lnTo>
                  <a:lnTo>
                    <a:pt x="2" y="22"/>
                  </a:lnTo>
                  <a:lnTo>
                    <a:pt x="4" y="20"/>
                  </a:lnTo>
                  <a:lnTo>
                    <a:pt x="7" y="18"/>
                  </a:lnTo>
                  <a:lnTo>
                    <a:pt x="9" y="16"/>
                  </a:lnTo>
                  <a:lnTo>
                    <a:pt x="13" y="14"/>
                  </a:lnTo>
                  <a:lnTo>
                    <a:pt x="19" y="11"/>
                  </a:lnTo>
                  <a:lnTo>
                    <a:pt x="27" y="8"/>
                  </a:lnTo>
                  <a:lnTo>
                    <a:pt x="34" y="5"/>
                  </a:lnTo>
                  <a:lnTo>
                    <a:pt x="41" y="3"/>
                  </a:lnTo>
                  <a:lnTo>
                    <a:pt x="46" y="1"/>
                  </a:lnTo>
                  <a:lnTo>
                    <a:pt x="50" y="0"/>
                  </a:lnTo>
                  <a:lnTo>
                    <a:pt x="55" y="0"/>
                  </a:lnTo>
                  <a:lnTo>
                    <a:pt x="59" y="0"/>
                  </a:lnTo>
                  <a:lnTo>
                    <a:pt x="62" y="0"/>
                  </a:lnTo>
                  <a:lnTo>
                    <a:pt x="66" y="1"/>
                  </a:lnTo>
                  <a:lnTo>
                    <a:pt x="71" y="3"/>
                  </a:lnTo>
                  <a:lnTo>
                    <a:pt x="75" y="5"/>
                  </a:lnTo>
                  <a:lnTo>
                    <a:pt x="80" y="8"/>
                  </a:lnTo>
                  <a:lnTo>
                    <a:pt x="85" y="12"/>
                  </a:lnTo>
                  <a:lnTo>
                    <a:pt x="113" y="30"/>
                  </a:lnTo>
                  <a:lnTo>
                    <a:pt x="137" y="46"/>
                  </a:lnTo>
                  <a:lnTo>
                    <a:pt x="144" y="50"/>
                  </a:lnTo>
                  <a:lnTo>
                    <a:pt x="148" y="53"/>
                  </a:lnTo>
                  <a:lnTo>
                    <a:pt x="153" y="55"/>
                  </a:lnTo>
                  <a:lnTo>
                    <a:pt x="157" y="57"/>
                  </a:lnTo>
                  <a:lnTo>
                    <a:pt x="162" y="58"/>
                  </a:lnTo>
                  <a:lnTo>
                    <a:pt x="166" y="59"/>
                  </a:lnTo>
                  <a:lnTo>
                    <a:pt x="171" y="59"/>
                  </a:lnTo>
                  <a:lnTo>
                    <a:pt x="175" y="59"/>
                  </a:lnTo>
                  <a:lnTo>
                    <a:pt x="179" y="59"/>
                  </a:lnTo>
                  <a:lnTo>
                    <a:pt x="183" y="58"/>
                  </a:lnTo>
                  <a:lnTo>
                    <a:pt x="186" y="57"/>
                  </a:lnTo>
                  <a:lnTo>
                    <a:pt x="189" y="55"/>
                  </a:lnTo>
                  <a:lnTo>
                    <a:pt x="190" y="52"/>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17" name="Freeform 136"/>
            <p:cNvSpPr>
              <a:spLocks/>
            </p:cNvSpPr>
            <p:nvPr/>
          </p:nvSpPr>
          <p:spPr bwMode="auto">
            <a:xfrm>
              <a:off x="3527" y="1803"/>
              <a:ext cx="196" cy="80"/>
            </a:xfrm>
            <a:custGeom>
              <a:avLst/>
              <a:gdLst>
                <a:gd name="T0" fmla="*/ 193 w 196"/>
                <a:gd name="T1" fmla="*/ 55 h 80"/>
                <a:gd name="T2" fmla="*/ 189 w 196"/>
                <a:gd name="T3" fmla="*/ 60 h 80"/>
                <a:gd name="T4" fmla="*/ 183 w 196"/>
                <a:gd name="T5" fmla="*/ 66 h 80"/>
                <a:gd name="T6" fmla="*/ 176 w 196"/>
                <a:gd name="T7" fmla="*/ 71 h 80"/>
                <a:gd name="T8" fmla="*/ 165 w 196"/>
                <a:gd name="T9" fmla="*/ 76 h 80"/>
                <a:gd name="T10" fmla="*/ 156 w 196"/>
                <a:gd name="T11" fmla="*/ 78 h 80"/>
                <a:gd name="T12" fmla="*/ 147 w 196"/>
                <a:gd name="T13" fmla="*/ 79 h 80"/>
                <a:gd name="T14" fmla="*/ 139 w 196"/>
                <a:gd name="T15" fmla="*/ 77 h 80"/>
                <a:gd name="T16" fmla="*/ 131 w 196"/>
                <a:gd name="T17" fmla="*/ 75 h 80"/>
                <a:gd name="T18" fmla="*/ 121 w 196"/>
                <a:gd name="T19" fmla="*/ 68 h 80"/>
                <a:gd name="T20" fmla="*/ 66 w 196"/>
                <a:gd name="T21" fmla="*/ 32 h 80"/>
                <a:gd name="T22" fmla="*/ 56 w 196"/>
                <a:gd name="T23" fmla="*/ 26 h 80"/>
                <a:gd name="T24" fmla="*/ 47 w 196"/>
                <a:gd name="T25" fmla="*/ 22 h 80"/>
                <a:gd name="T26" fmla="*/ 37 w 196"/>
                <a:gd name="T27" fmla="*/ 19 h 80"/>
                <a:gd name="T28" fmla="*/ 29 w 196"/>
                <a:gd name="T29" fmla="*/ 19 h 80"/>
                <a:gd name="T30" fmla="*/ 21 w 196"/>
                <a:gd name="T31" fmla="*/ 19 h 80"/>
                <a:gd name="T32" fmla="*/ 12 w 196"/>
                <a:gd name="T33" fmla="*/ 22 h 80"/>
                <a:gd name="T34" fmla="*/ 5 w 196"/>
                <a:gd name="T35" fmla="*/ 25 h 80"/>
                <a:gd name="T36" fmla="*/ 0 w 196"/>
                <a:gd name="T37" fmla="*/ 27 h 80"/>
                <a:gd name="T38" fmla="*/ 1 w 196"/>
                <a:gd name="T39" fmla="*/ 24 h 80"/>
                <a:gd name="T40" fmla="*/ 5 w 196"/>
                <a:gd name="T41" fmla="*/ 20 h 80"/>
                <a:gd name="T42" fmla="*/ 9 w 196"/>
                <a:gd name="T43" fmla="*/ 17 h 80"/>
                <a:gd name="T44" fmla="*/ 21 w 196"/>
                <a:gd name="T45" fmla="*/ 12 h 80"/>
                <a:gd name="T46" fmla="*/ 35 w 196"/>
                <a:gd name="T47" fmla="*/ 5 h 80"/>
                <a:gd name="T48" fmla="*/ 47 w 196"/>
                <a:gd name="T49" fmla="*/ 1 h 80"/>
                <a:gd name="T50" fmla="*/ 55 w 196"/>
                <a:gd name="T51" fmla="*/ 0 h 80"/>
                <a:gd name="T52" fmla="*/ 63 w 196"/>
                <a:gd name="T53" fmla="*/ 1 h 80"/>
                <a:gd name="T54" fmla="*/ 71 w 196"/>
                <a:gd name="T55" fmla="*/ 3 h 80"/>
                <a:gd name="T56" fmla="*/ 81 w 196"/>
                <a:gd name="T57" fmla="*/ 8 h 80"/>
                <a:gd name="T58" fmla="*/ 114 w 196"/>
                <a:gd name="T59" fmla="*/ 30 h 80"/>
                <a:gd name="T60" fmla="*/ 145 w 196"/>
                <a:gd name="T61" fmla="*/ 50 h 80"/>
                <a:gd name="T62" fmla="*/ 154 w 196"/>
                <a:gd name="T63" fmla="*/ 55 h 80"/>
                <a:gd name="T64" fmla="*/ 163 w 196"/>
                <a:gd name="T65" fmla="*/ 58 h 80"/>
                <a:gd name="T66" fmla="*/ 172 w 196"/>
                <a:gd name="T67" fmla="*/ 59 h 80"/>
                <a:gd name="T68" fmla="*/ 180 w 196"/>
                <a:gd name="T69" fmla="*/ 59 h 80"/>
                <a:gd name="T70" fmla="*/ 188 w 196"/>
                <a:gd name="T71" fmla="*/ 56 h 80"/>
                <a:gd name="T72" fmla="*/ 195 w 196"/>
                <a:gd name="T73" fmla="*/ 52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0"/>
                <a:gd name="T113" fmla="*/ 196 w 196"/>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0">
                  <a:moveTo>
                    <a:pt x="195" y="52"/>
                  </a:moveTo>
                  <a:lnTo>
                    <a:pt x="193" y="55"/>
                  </a:lnTo>
                  <a:lnTo>
                    <a:pt x="191" y="58"/>
                  </a:lnTo>
                  <a:lnTo>
                    <a:pt x="189" y="60"/>
                  </a:lnTo>
                  <a:lnTo>
                    <a:pt x="186" y="63"/>
                  </a:lnTo>
                  <a:lnTo>
                    <a:pt x="183" y="66"/>
                  </a:lnTo>
                  <a:lnTo>
                    <a:pt x="180" y="68"/>
                  </a:lnTo>
                  <a:lnTo>
                    <a:pt x="176" y="71"/>
                  </a:lnTo>
                  <a:lnTo>
                    <a:pt x="170" y="74"/>
                  </a:lnTo>
                  <a:lnTo>
                    <a:pt x="165" y="76"/>
                  </a:lnTo>
                  <a:lnTo>
                    <a:pt x="160" y="77"/>
                  </a:lnTo>
                  <a:lnTo>
                    <a:pt x="156" y="78"/>
                  </a:lnTo>
                  <a:lnTo>
                    <a:pt x="152" y="78"/>
                  </a:lnTo>
                  <a:lnTo>
                    <a:pt x="147" y="79"/>
                  </a:lnTo>
                  <a:lnTo>
                    <a:pt x="144" y="78"/>
                  </a:lnTo>
                  <a:lnTo>
                    <a:pt x="139" y="77"/>
                  </a:lnTo>
                  <a:lnTo>
                    <a:pt x="136" y="76"/>
                  </a:lnTo>
                  <a:lnTo>
                    <a:pt x="131" y="75"/>
                  </a:lnTo>
                  <a:lnTo>
                    <a:pt x="126" y="72"/>
                  </a:lnTo>
                  <a:lnTo>
                    <a:pt x="121" y="68"/>
                  </a:lnTo>
                  <a:lnTo>
                    <a:pt x="94" y="50"/>
                  </a:lnTo>
                  <a:lnTo>
                    <a:pt x="66" y="32"/>
                  </a:lnTo>
                  <a:lnTo>
                    <a:pt x="60" y="29"/>
                  </a:lnTo>
                  <a:lnTo>
                    <a:pt x="56" y="26"/>
                  </a:lnTo>
                  <a:lnTo>
                    <a:pt x="51" y="24"/>
                  </a:lnTo>
                  <a:lnTo>
                    <a:pt x="47" y="22"/>
                  </a:lnTo>
                  <a:lnTo>
                    <a:pt x="41" y="20"/>
                  </a:lnTo>
                  <a:lnTo>
                    <a:pt x="37" y="19"/>
                  </a:lnTo>
                  <a:lnTo>
                    <a:pt x="33" y="18"/>
                  </a:lnTo>
                  <a:lnTo>
                    <a:pt x="29" y="19"/>
                  </a:lnTo>
                  <a:lnTo>
                    <a:pt x="24" y="19"/>
                  </a:lnTo>
                  <a:lnTo>
                    <a:pt x="21" y="19"/>
                  </a:lnTo>
                  <a:lnTo>
                    <a:pt x="17" y="21"/>
                  </a:lnTo>
                  <a:lnTo>
                    <a:pt x="12" y="22"/>
                  </a:lnTo>
                  <a:lnTo>
                    <a:pt x="9" y="23"/>
                  </a:lnTo>
                  <a:lnTo>
                    <a:pt x="5" y="25"/>
                  </a:lnTo>
                  <a:lnTo>
                    <a:pt x="3" y="26"/>
                  </a:lnTo>
                  <a:lnTo>
                    <a:pt x="0" y="27"/>
                  </a:lnTo>
                  <a:lnTo>
                    <a:pt x="1" y="26"/>
                  </a:lnTo>
                  <a:lnTo>
                    <a:pt x="1" y="24"/>
                  </a:lnTo>
                  <a:lnTo>
                    <a:pt x="3" y="22"/>
                  </a:lnTo>
                  <a:lnTo>
                    <a:pt x="5" y="20"/>
                  </a:lnTo>
                  <a:lnTo>
                    <a:pt x="7" y="18"/>
                  </a:lnTo>
                  <a:lnTo>
                    <a:pt x="9" y="17"/>
                  </a:lnTo>
                  <a:lnTo>
                    <a:pt x="14" y="15"/>
                  </a:lnTo>
                  <a:lnTo>
                    <a:pt x="21" y="12"/>
                  </a:lnTo>
                  <a:lnTo>
                    <a:pt x="28" y="8"/>
                  </a:lnTo>
                  <a:lnTo>
                    <a:pt x="35" y="5"/>
                  </a:lnTo>
                  <a:lnTo>
                    <a:pt x="42" y="3"/>
                  </a:lnTo>
                  <a:lnTo>
                    <a:pt x="47" y="1"/>
                  </a:lnTo>
                  <a:lnTo>
                    <a:pt x="51" y="0"/>
                  </a:lnTo>
                  <a:lnTo>
                    <a:pt x="55" y="0"/>
                  </a:lnTo>
                  <a:lnTo>
                    <a:pt x="60" y="0"/>
                  </a:lnTo>
                  <a:lnTo>
                    <a:pt x="63" y="1"/>
                  </a:lnTo>
                  <a:lnTo>
                    <a:pt x="67" y="2"/>
                  </a:lnTo>
                  <a:lnTo>
                    <a:pt x="71" y="3"/>
                  </a:lnTo>
                  <a:lnTo>
                    <a:pt x="76" y="6"/>
                  </a:lnTo>
                  <a:lnTo>
                    <a:pt x="81" y="8"/>
                  </a:lnTo>
                  <a:lnTo>
                    <a:pt x="87" y="11"/>
                  </a:lnTo>
                  <a:lnTo>
                    <a:pt x="114" y="30"/>
                  </a:lnTo>
                  <a:lnTo>
                    <a:pt x="138" y="46"/>
                  </a:lnTo>
                  <a:lnTo>
                    <a:pt x="145" y="50"/>
                  </a:lnTo>
                  <a:lnTo>
                    <a:pt x="150" y="53"/>
                  </a:lnTo>
                  <a:lnTo>
                    <a:pt x="154" y="55"/>
                  </a:lnTo>
                  <a:lnTo>
                    <a:pt x="159" y="56"/>
                  </a:lnTo>
                  <a:lnTo>
                    <a:pt x="163" y="58"/>
                  </a:lnTo>
                  <a:lnTo>
                    <a:pt x="168" y="59"/>
                  </a:lnTo>
                  <a:lnTo>
                    <a:pt x="172" y="59"/>
                  </a:lnTo>
                  <a:lnTo>
                    <a:pt x="177" y="59"/>
                  </a:lnTo>
                  <a:lnTo>
                    <a:pt x="180" y="59"/>
                  </a:lnTo>
                  <a:lnTo>
                    <a:pt x="184" y="57"/>
                  </a:lnTo>
                  <a:lnTo>
                    <a:pt x="188" y="56"/>
                  </a:lnTo>
                  <a:lnTo>
                    <a:pt x="190" y="54"/>
                  </a:lnTo>
                  <a:lnTo>
                    <a:pt x="195" y="52"/>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18" name="Freeform 137"/>
            <p:cNvSpPr>
              <a:spLocks/>
            </p:cNvSpPr>
            <p:nvPr/>
          </p:nvSpPr>
          <p:spPr bwMode="auto">
            <a:xfrm>
              <a:off x="3978" y="1575"/>
              <a:ext cx="192" cy="86"/>
            </a:xfrm>
            <a:custGeom>
              <a:avLst/>
              <a:gdLst>
                <a:gd name="T0" fmla="*/ 191 w 192"/>
                <a:gd name="T1" fmla="*/ 59 h 86"/>
                <a:gd name="T2" fmla="*/ 188 w 192"/>
                <a:gd name="T3" fmla="*/ 65 h 86"/>
                <a:gd name="T4" fmla="*/ 183 w 192"/>
                <a:gd name="T5" fmla="*/ 70 h 86"/>
                <a:gd name="T6" fmla="*/ 175 w 192"/>
                <a:gd name="T7" fmla="*/ 76 h 86"/>
                <a:gd name="T8" fmla="*/ 163 w 192"/>
                <a:gd name="T9" fmla="*/ 81 h 86"/>
                <a:gd name="T10" fmla="*/ 153 w 192"/>
                <a:gd name="T11" fmla="*/ 84 h 86"/>
                <a:gd name="T12" fmla="*/ 145 w 192"/>
                <a:gd name="T13" fmla="*/ 85 h 86"/>
                <a:gd name="T14" fmla="*/ 138 w 192"/>
                <a:gd name="T15" fmla="*/ 83 h 86"/>
                <a:gd name="T16" fmla="*/ 130 w 192"/>
                <a:gd name="T17" fmla="*/ 80 h 86"/>
                <a:gd name="T18" fmla="*/ 120 w 192"/>
                <a:gd name="T19" fmla="*/ 73 h 86"/>
                <a:gd name="T20" fmla="*/ 65 w 192"/>
                <a:gd name="T21" fmla="*/ 33 h 86"/>
                <a:gd name="T22" fmla="*/ 54 w 192"/>
                <a:gd name="T23" fmla="*/ 28 h 86"/>
                <a:gd name="T24" fmla="*/ 45 w 192"/>
                <a:gd name="T25" fmla="*/ 23 h 86"/>
                <a:gd name="T26" fmla="*/ 36 w 192"/>
                <a:gd name="T27" fmla="*/ 20 h 86"/>
                <a:gd name="T28" fmla="*/ 28 w 192"/>
                <a:gd name="T29" fmla="*/ 19 h 86"/>
                <a:gd name="T30" fmla="*/ 20 w 192"/>
                <a:gd name="T31" fmla="*/ 20 h 86"/>
                <a:gd name="T32" fmla="*/ 11 w 192"/>
                <a:gd name="T33" fmla="*/ 23 h 86"/>
                <a:gd name="T34" fmla="*/ 5 w 192"/>
                <a:gd name="T35" fmla="*/ 25 h 86"/>
                <a:gd name="T36" fmla="*/ 0 w 192"/>
                <a:gd name="T37" fmla="*/ 29 h 86"/>
                <a:gd name="T38" fmla="*/ 2 w 192"/>
                <a:gd name="T39" fmla="*/ 25 h 86"/>
                <a:gd name="T40" fmla="*/ 4 w 192"/>
                <a:gd name="T41" fmla="*/ 21 h 86"/>
                <a:gd name="T42" fmla="*/ 9 w 192"/>
                <a:gd name="T43" fmla="*/ 18 h 86"/>
                <a:gd name="T44" fmla="*/ 19 w 192"/>
                <a:gd name="T45" fmla="*/ 12 h 86"/>
                <a:gd name="T46" fmla="*/ 34 w 192"/>
                <a:gd name="T47" fmla="*/ 6 h 86"/>
                <a:gd name="T48" fmla="*/ 45 w 192"/>
                <a:gd name="T49" fmla="*/ 1 h 86"/>
                <a:gd name="T50" fmla="*/ 54 w 192"/>
                <a:gd name="T51" fmla="*/ 0 h 86"/>
                <a:gd name="T52" fmla="*/ 62 w 192"/>
                <a:gd name="T53" fmla="*/ 0 h 86"/>
                <a:gd name="T54" fmla="*/ 71 w 192"/>
                <a:gd name="T55" fmla="*/ 3 h 86"/>
                <a:gd name="T56" fmla="*/ 80 w 192"/>
                <a:gd name="T57" fmla="*/ 9 h 86"/>
                <a:gd name="T58" fmla="*/ 113 w 192"/>
                <a:gd name="T59" fmla="*/ 32 h 86"/>
                <a:gd name="T60" fmla="*/ 143 w 192"/>
                <a:gd name="T61" fmla="*/ 54 h 86"/>
                <a:gd name="T62" fmla="*/ 152 w 192"/>
                <a:gd name="T63" fmla="*/ 58 h 86"/>
                <a:gd name="T64" fmla="*/ 161 w 192"/>
                <a:gd name="T65" fmla="*/ 62 h 86"/>
                <a:gd name="T66" fmla="*/ 170 w 192"/>
                <a:gd name="T67" fmla="*/ 63 h 86"/>
                <a:gd name="T68" fmla="*/ 178 w 192"/>
                <a:gd name="T69" fmla="*/ 63 h 86"/>
                <a:gd name="T70" fmla="*/ 185 w 192"/>
                <a:gd name="T71" fmla="*/ 60 h 86"/>
                <a:gd name="T72" fmla="*/ 189 w 192"/>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6"/>
                <a:gd name="T113" fmla="*/ 192 w 192"/>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6">
                  <a:moveTo>
                    <a:pt x="189" y="55"/>
                  </a:moveTo>
                  <a:lnTo>
                    <a:pt x="191" y="59"/>
                  </a:lnTo>
                  <a:lnTo>
                    <a:pt x="189" y="62"/>
                  </a:lnTo>
                  <a:lnTo>
                    <a:pt x="188" y="65"/>
                  </a:lnTo>
                  <a:lnTo>
                    <a:pt x="186" y="67"/>
                  </a:lnTo>
                  <a:lnTo>
                    <a:pt x="183" y="70"/>
                  </a:lnTo>
                  <a:lnTo>
                    <a:pt x="177" y="74"/>
                  </a:lnTo>
                  <a:lnTo>
                    <a:pt x="175" y="76"/>
                  </a:lnTo>
                  <a:lnTo>
                    <a:pt x="169" y="78"/>
                  </a:lnTo>
                  <a:lnTo>
                    <a:pt x="163" y="81"/>
                  </a:lnTo>
                  <a:lnTo>
                    <a:pt x="158" y="82"/>
                  </a:lnTo>
                  <a:lnTo>
                    <a:pt x="153" y="84"/>
                  </a:lnTo>
                  <a:lnTo>
                    <a:pt x="150" y="84"/>
                  </a:lnTo>
                  <a:lnTo>
                    <a:pt x="145" y="85"/>
                  </a:lnTo>
                  <a:lnTo>
                    <a:pt x="142" y="83"/>
                  </a:lnTo>
                  <a:lnTo>
                    <a:pt x="138" y="83"/>
                  </a:lnTo>
                  <a:lnTo>
                    <a:pt x="133" y="82"/>
                  </a:lnTo>
                  <a:lnTo>
                    <a:pt x="130" y="80"/>
                  </a:lnTo>
                  <a:lnTo>
                    <a:pt x="125" y="77"/>
                  </a:lnTo>
                  <a:lnTo>
                    <a:pt x="120" y="73"/>
                  </a:lnTo>
                  <a:lnTo>
                    <a:pt x="92" y="53"/>
                  </a:lnTo>
                  <a:lnTo>
                    <a:pt x="65" y="33"/>
                  </a:lnTo>
                  <a:lnTo>
                    <a:pt x="59" y="30"/>
                  </a:lnTo>
                  <a:lnTo>
                    <a:pt x="54"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5" y="1"/>
                  </a:lnTo>
                  <a:lnTo>
                    <a:pt x="50" y="0"/>
                  </a:lnTo>
                  <a:lnTo>
                    <a:pt x="54" y="0"/>
                  </a:lnTo>
                  <a:lnTo>
                    <a:pt x="58" y="0"/>
                  </a:lnTo>
                  <a:lnTo>
                    <a:pt x="62" y="0"/>
                  </a:lnTo>
                  <a:lnTo>
                    <a:pt x="66" y="1"/>
                  </a:lnTo>
                  <a:lnTo>
                    <a:pt x="71" y="3"/>
                  </a:lnTo>
                  <a:lnTo>
                    <a:pt x="75" y="6"/>
                  </a:lnTo>
                  <a:lnTo>
                    <a:pt x="80" y="9"/>
                  </a:lnTo>
                  <a:lnTo>
                    <a:pt x="85" y="12"/>
                  </a:lnTo>
                  <a:lnTo>
                    <a:pt x="113" y="32"/>
                  </a:lnTo>
                  <a:lnTo>
                    <a:pt x="136" y="49"/>
                  </a:lnTo>
                  <a:lnTo>
                    <a:pt x="143" y="54"/>
                  </a:lnTo>
                  <a:lnTo>
                    <a:pt x="148" y="56"/>
                  </a:lnTo>
                  <a:lnTo>
                    <a:pt x="152" y="58"/>
                  </a:lnTo>
                  <a:lnTo>
                    <a:pt x="156" y="60"/>
                  </a:lnTo>
                  <a:lnTo>
                    <a:pt x="161" y="62"/>
                  </a:lnTo>
                  <a:lnTo>
                    <a:pt x="165" y="63"/>
                  </a:lnTo>
                  <a:lnTo>
                    <a:pt x="170" y="63"/>
                  </a:lnTo>
                  <a:lnTo>
                    <a:pt x="174" y="63"/>
                  </a:lnTo>
                  <a:lnTo>
                    <a:pt x="178" y="63"/>
                  </a:lnTo>
                  <a:lnTo>
                    <a:pt x="182" y="61"/>
                  </a:lnTo>
                  <a:lnTo>
                    <a:pt x="185" y="60"/>
                  </a:lnTo>
                  <a:lnTo>
                    <a:pt x="188" y="58"/>
                  </a:lnTo>
                  <a:lnTo>
                    <a:pt x="189" y="55"/>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19" name="Freeform 138"/>
            <p:cNvSpPr>
              <a:spLocks/>
            </p:cNvSpPr>
            <p:nvPr/>
          </p:nvSpPr>
          <p:spPr bwMode="auto">
            <a:xfrm>
              <a:off x="3825" y="1650"/>
              <a:ext cx="197" cy="86"/>
            </a:xfrm>
            <a:custGeom>
              <a:avLst/>
              <a:gdLst>
                <a:gd name="T0" fmla="*/ 194 w 197"/>
                <a:gd name="T1" fmla="*/ 59 h 86"/>
                <a:gd name="T2" fmla="*/ 190 w 197"/>
                <a:gd name="T3" fmla="*/ 65 h 86"/>
                <a:gd name="T4" fmla="*/ 184 w 197"/>
                <a:gd name="T5" fmla="*/ 71 h 86"/>
                <a:gd name="T6" fmla="*/ 177 w 197"/>
                <a:gd name="T7" fmla="*/ 76 h 86"/>
                <a:gd name="T8" fmla="*/ 165 w 197"/>
                <a:gd name="T9" fmla="*/ 82 h 86"/>
                <a:gd name="T10" fmla="*/ 157 w 197"/>
                <a:gd name="T11" fmla="*/ 84 h 86"/>
                <a:gd name="T12" fmla="*/ 148 w 197"/>
                <a:gd name="T13" fmla="*/ 85 h 86"/>
                <a:gd name="T14" fmla="*/ 140 w 197"/>
                <a:gd name="T15" fmla="*/ 83 h 86"/>
                <a:gd name="T16" fmla="*/ 132 w 197"/>
                <a:gd name="T17" fmla="*/ 80 h 86"/>
                <a:gd name="T18" fmla="*/ 121 w 197"/>
                <a:gd name="T19" fmla="*/ 74 h 86"/>
                <a:gd name="T20" fmla="*/ 66 w 197"/>
                <a:gd name="T21" fmla="*/ 34 h 86"/>
                <a:gd name="T22" fmla="*/ 56 w 197"/>
                <a:gd name="T23" fmla="*/ 28 h 86"/>
                <a:gd name="T24" fmla="*/ 47 w 197"/>
                <a:gd name="T25" fmla="*/ 24 h 86"/>
                <a:gd name="T26" fmla="*/ 37 w 197"/>
                <a:gd name="T27" fmla="*/ 20 h 86"/>
                <a:gd name="T28" fmla="*/ 29 w 197"/>
                <a:gd name="T29" fmla="*/ 20 h 86"/>
                <a:gd name="T30" fmla="*/ 21 w 197"/>
                <a:gd name="T31" fmla="*/ 21 h 86"/>
                <a:gd name="T32" fmla="*/ 12 w 197"/>
                <a:gd name="T33" fmla="*/ 24 h 86"/>
                <a:gd name="T34" fmla="*/ 5 w 197"/>
                <a:gd name="T35" fmla="*/ 27 h 86"/>
                <a:gd name="T36" fmla="*/ 0 w 197"/>
                <a:gd name="T37" fmla="*/ 29 h 86"/>
                <a:gd name="T38" fmla="*/ 1 w 197"/>
                <a:gd name="T39" fmla="*/ 26 h 86"/>
                <a:gd name="T40" fmla="*/ 5 w 197"/>
                <a:gd name="T41" fmla="*/ 21 h 86"/>
                <a:gd name="T42" fmla="*/ 9 w 197"/>
                <a:gd name="T43" fmla="*/ 18 h 86"/>
                <a:gd name="T44" fmla="*/ 21 w 197"/>
                <a:gd name="T45" fmla="*/ 13 h 86"/>
                <a:gd name="T46" fmla="*/ 35 w 197"/>
                <a:gd name="T47" fmla="*/ 6 h 86"/>
                <a:gd name="T48" fmla="*/ 47 w 197"/>
                <a:gd name="T49" fmla="*/ 1 h 86"/>
                <a:gd name="T50" fmla="*/ 56 w 197"/>
                <a:gd name="T51" fmla="*/ 0 h 86"/>
                <a:gd name="T52" fmla="*/ 64 w 197"/>
                <a:gd name="T53" fmla="*/ 1 h 86"/>
                <a:gd name="T54" fmla="*/ 72 w 197"/>
                <a:gd name="T55" fmla="*/ 3 h 86"/>
                <a:gd name="T56" fmla="*/ 81 w 197"/>
                <a:gd name="T57" fmla="*/ 9 h 86"/>
                <a:gd name="T58" fmla="*/ 115 w 197"/>
                <a:gd name="T59" fmla="*/ 32 h 86"/>
                <a:gd name="T60" fmla="*/ 146 w 197"/>
                <a:gd name="T61" fmla="*/ 54 h 86"/>
                <a:gd name="T62" fmla="*/ 155 w 197"/>
                <a:gd name="T63" fmla="*/ 59 h 86"/>
                <a:gd name="T64" fmla="*/ 164 w 197"/>
                <a:gd name="T65" fmla="*/ 63 h 86"/>
                <a:gd name="T66" fmla="*/ 173 w 197"/>
                <a:gd name="T67" fmla="*/ 64 h 86"/>
                <a:gd name="T68" fmla="*/ 181 w 197"/>
                <a:gd name="T69" fmla="*/ 63 h 86"/>
                <a:gd name="T70" fmla="*/ 189 w 197"/>
                <a:gd name="T71" fmla="*/ 60 h 86"/>
                <a:gd name="T72" fmla="*/ 196 w 197"/>
                <a:gd name="T73" fmla="*/ 56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6"/>
                <a:gd name="T113" fmla="*/ 197 w 197"/>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6">
                  <a:moveTo>
                    <a:pt x="196" y="56"/>
                  </a:moveTo>
                  <a:lnTo>
                    <a:pt x="194" y="59"/>
                  </a:lnTo>
                  <a:lnTo>
                    <a:pt x="192" y="62"/>
                  </a:lnTo>
                  <a:lnTo>
                    <a:pt x="190" y="65"/>
                  </a:lnTo>
                  <a:lnTo>
                    <a:pt x="187" y="68"/>
                  </a:lnTo>
                  <a:lnTo>
                    <a:pt x="184" y="71"/>
                  </a:lnTo>
                  <a:lnTo>
                    <a:pt x="181" y="74"/>
                  </a:lnTo>
                  <a:lnTo>
                    <a:pt x="177" y="76"/>
                  </a:lnTo>
                  <a:lnTo>
                    <a:pt x="171" y="79"/>
                  </a:lnTo>
                  <a:lnTo>
                    <a:pt x="165" y="82"/>
                  </a:lnTo>
                  <a:lnTo>
                    <a:pt x="161" y="83"/>
                  </a:lnTo>
                  <a:lnTo>
                    <a:pt x="157" y="84"/>
                  </a:lnTo>
                  <a:lnTo>
                    <a:pt x="153" y="84"/>
                  </a:lnTo>
                  <a:lnTo>
                    <a:pt x="148" y="85"/>
                  </a:lnTo>
                  <a:lnTo>
                    <a:pt x="145" y="84"/>
                  </a:lnTo>
                  <a:lnTo>
                    <a:pt x="140" y="83"/>
                  </a:lnTo>
                  <a:lnTo>
                    <a:pt x="136" y="82"/>
                  </a:lnTo>
                  <a:lnTo>
                    <a:pt x="132" y="80"/>
                  </a:lnTo>
                  <a:lnTo>
                    <a:pt x="126" y="78"/>
                  </a:lnTo>
                  <a:lnTo>
                    <a:pt x="121" y="74"/>
                  </a:lnTo>
                  <a:lnTo>
                    <a:pt x="94" y="54"/>
                  </a:lnTo>
                  <a:lnTo>
                    <a:pt x="66" y="34"/>
                  </a:lnTo>
                  <a:lnTo>
                    <a:pt x="61" y="31"/>
                  </a:lnTo>
                  <a:lnTo>
                    <a:pt x="56" y="28"/>
                  </a:lnTo>
                  <a:lnTo>
                    <a:pt x="51" y="26"/>
                  </a:lnTo>
                  <a:lnTo>
                    <a:pt x="47" y="24"/>
                  </a:lnTo>
                  <a:lnTo>
                    <a:pt x="41" y="21"/>
                  </a:lnTo>
                  <a:lnTo>
                    <a:pt x="37" y="20"/>
                  </a:lnTo>
                  <a:lnTo>
                    <a:pt x="33" y="20"/>
                  </a:lnTo>
                  <a:lnTo>
                    <a:pt x="29" y="20"/>
                  </a:lnTo>
                  <a:lnTo>
                    <a:pt x="24" y="20"/>
                  </a:lnTo>
                  <a:lnTo>
                    <a:pt x="21" y="21"/>
                  </a:lnTo>
                  <a:lnTo>
                    <a:pt x="17" y="22"/>
                  </a:lnTo>
                  <a:lnTo>
                    <a:pt x="12" y="24"/>
                  </a:lnTo>
                  <a:lnTo>
                    <a:pt x="9" y="25"/>
                  </a:lnTo>
                  <a:lnTo>
                    <a:pt x="5" y="27"/>
                  </a:lnTo>
                  <a:lnTo>
                    <a:pt x="3" y="28"/>
                  </a:lnTo>
                  <a:lnTo>
                    <a:pt x="0" y="29"/>
                  </a:lnTo>
                  <a:lnTo>
                    <a:pt x="1" y="28"/>
                  </a:lnTo>
                  <a:lnTo>
                    <a:pt x="1" y="26"/>
                  </a:lnTo>
                  <a:lnTo>
                    <a:pt x="3" y="24"/>
                  </a:lnTo>
                  <a:lnTo>
                    <a:pt x="5" y="21"/>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4"/>
                  </a:lnTo>
                  <a:lnTo>
                    <a:pt x="151" y="57"/>
                  </a:lnTo>
                  <a:lnTo>
                    <a:pt x="155" y="59"/>
                  </a:lnTo>
                  <a:lnTo>
                    <a:pt x="159" y="61"/>
                  </a:lnTo>
                  <a:lnTo>
                    <a:pt x="164" y="63"/>
                  </a:lnTo>
                  <a:lnTo>
                    <a:pt x="169" y="63"/>
                  </a:lnTo>
                  <a:lnTo>
                    <a:pt x="173" y="64"/>
                  </a:lnTo>
                  <a:lnTo>
                    <a:pt x="178" y="63"/>
                  </a:lnTo>
                  <a:lnTo>
                    <a:pt x="181" y="63"/>
                  </a:lnTo>
                  <a:lnTo>
                    <a:pt x="185" y="61"/>
                  </a:lnTo>
                  <a:lnTo>
                    <a:pt x="189" y="60"/>
                  </a:lnTo>
                  <a:lnTo>
                    <a:pt x="191" y="58"/>
                  </a:lnTo>
                  <a:lnTo>
                    <a:pt x="196" y="56"/>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20" name="Freeform 139"/>
            <p:cNvSpPr>
              <a:spLocks/>
            </p:cNvSpPr>
            <p:nvPr/>
          </p:nvSpPr>
          <p:spPr bwMode="auto">
            <a:xfrm>
              <a:off x="4278" y="1428"/>
              <a:ext cx="193" cy="86"/>
            </a:xfrm>
            <a:custGeom>
              <a:avLst/>
              <a:gdLst>
                <a:gd name="T0" fmla="*/ 192 w 193"/>
                <a:gd name="T1" fmla="*/ 59 h 86"/>
                <a:gd name="T2" fmla="*/ 189 w 193"/>
                <a:gd name="T3" fmla="*/ 65 h 86"/>
                <a:gd name="T4" fmla="*/ 184 w 193"/>
                <a:gd name="T5" fmla="*/ 70 h 86"/>
                <a:gd name="T6" fmla="*/ 176 w 193"/>
                <a:gd name="T7" fmla="*/ 76 h 86"/>
                <a:gd name="T8" fmla="*/ 164 w 193"/>
                <a:gd name="T9" fmla="*/ 81 h 86"/>
                <a:gd name="T10" fmla="*/ 154 w 193"/>
                <a:gd name="T11" fmla="*/ 84 h 86"/>
                <a:gd name="T12" fmla="*/ 146 w 193"/>
                <a:gd name="T13" fmla="*/ 85 h 86"/>
                <a:gd name="T14" fmla="*/ 138 w 193"/>
                <a:gd name="T15" fmla="*/ 83 h 86"/>
                <a:gd name="T16" fmla="*/ 130 w 193"/>
                <a:gd name="T17" fmla="*/ 80 h 86"/>
                <a:gd name="T18" fmla="*/ 121 w 193"/>
                <a:gd name="T19" fmla="*/ 73 h 86"/>
                <a:gd name="T20" fmla="*/ 65 w 193"/>
                <a:gd name="T21" fmla="*/ 33 h 86"/>
                <a:gd name="T22" fmla="*/ 55 w 193"/>
                <a:gd name="T23" fmla="*/ 28 h 86"/>
                <a:gd name="T24" fmla="*/ 45 w 193"/>
                <a:gd name="T25" fmla="*/ 23 h 86"/>
                <a:gd name="T26" fmla="*/ 36 w 193"/>
                <a:gd name="T27" fmla="*/ 20 h 86"/>
                <a:gd name="T28" fmla="*/ 28 w 193"/>
                <a:gd name="T29" fmla="*/ 19 h 86"/>
                <a:gd name="T30" fmla="*/ 20 w 193"/>
                <a:gd name="T31" fmla="*/ 20 h 86"/>
                <a:gd name="T32" fmla="*/ 11 w 193"/>
                <a:gd name="T33" fmla="*/ 23 h 86"/>
                <a:gd name="T34" fmla="*/ 5 w 193"/>
                <a:gd name="T35" fmla="*/ 25 h 86"/>
                <a:gd name="T36" fmla="*/ 0 w 193"/>
                <a:gd name="T37" fmla="*/ 29 h 86"/>
                <a:gd name="T38" fmla="*/ 2 w 193"/>
                <a:gd name="T39" fmla="*/ 25 h 86"/>
                <a:gd name="T40" fmla="*/ 4 w 193"/>
                <a:gd name="T41" fmla="*/ 21 h 86"/>
                <a:gd name="T42" fmla="*/ 9 w 193"/>
                <a:gd name="T43" fmla="*/ 18 h 86"/>
                <a:gd name="T44" fmla="*/ 19 w 193"/>
                <a:gd name="T45" fmla="*/ 12 h 86"/>
                <a:gd name="T46" fmla="*/ 34 w 193"/>
                <a:gd name="T47" fmla="*/ 6 h 86"/>
                <a:gd name="T48" fmla="*/ 46 w 193"/>
                <a:gd name="T49" fmla="*/ 1 h 86"/>
                <a:gd name="T50" fmla="*/ 55 w 193"/>
                <a:gd name="T51" fmla="*/ 0 h 86"/>
                <a:gd name="T52" fmla="*/ 62 w 193"/>
                <a:gd name="T53" fmla="*/ 0 h 86"/>
                <a:gd name="T54" fmla="*/ 71 w 193"/>
                <a:gd name="T55" fmla="*/ 3 h 86"/>
                <a:gd name="T56" fmla="*/ 80 w 193"/>
                <a:gd name="T57" fmla="*/ 9 h 86"/>
                <a:gd name="T58" fmla="*/ 113 w 193"/>
                <a:gd name="T59" fmla="*/ 32 h 86"/>
                <a:gd name="T60" fmla="*/ 144 w 193"/>
                <a:gd name="T61" fmla="*/ 54 h 86"/>
                <a:gd name="T62" fmla="*/ 153 w 193"/>
                <a:gd name="T63" fmla="*/ 58 h 86"/>
                <a:gd name="T64" fmla="*/ 162 w 193"/>
                <a:gd name="T65" fmla="*/ 62 h 86"/>
                <a:gd name="T66" fmla="*/ 171 w 193"/>
                <a:gd name="T67" fmla="*/ 63 h 86"/>
                <a:gd name="T68" fmla="*/ 179 w 193"/>
                <a:gd name="T69" fmla="*/ 63 h 86"/>
                <a:gd name="T70" fmla="*/ 186 w 193"/>
                <a:gd name="T71" fmla="*/ 60 h 86"/>
                <a:gd name="T72" fmla="*/ 190 w 193"/>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6"/>
                <a:gd name="T113" fmla="*/ 193 w 193"/>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6">
                  <a:moveTo>
                    <a:pt x="190" y="55"/>
                  </a:moveTo>
                  <a:lnTo>
                    <a:pt x="192" y="59"/>
                  </a:lnTo>
                  <a:lnTo>
                    <a:pt x="190" y="62"/>
                  </a:lnTo>
                  <a:lnTo>
                    <a:pt x="189" y="65"/>
                  </a:lnTo>
                  <a:lnTo>
                    <a:pt x="187" y="67"/>
                  </a:lnTo>
                  <a:lnTo>
                    <a:pt x="184" y="70"/>
                  </a:lnTo>
                  <a:lnTo>
                    <a:pt x="178" y="74"/>
                  </a:lnTo>
                  <a:lnTo>
                    <a:pt x="176" y="76"/>
                  </a:lnTo>
                  <a:lnTo>
                    <a:pt x="170" y="78"/>
                  </a:lnTo>
                  <a:lnTo>
                    <a:pt x="164" y="81"/>
                  </a:lnTo>
                  <a:lnTo>
                    <a:pt x="159" y="82"/>
                  </a:lnTo>
                  <a:lnTo>
                    <a:pt x="154" y="84"/>
                  </a:lnTo>
                  <a:lnTo>
                    <a:pt x="150" y="84"/>
                  </a:lnTo>
                  <a:lnTo>
                    <a:pt x="146" y="85"/>
                  </a:lnTo>
                  <a:lnTo>
                    <a:pt x="142" y="83"/>
                  </a:lnTo>
                  <a:lnTo>
                    <a:pt x="138" y="83"/>
                  </a:lnTo>
                  <a:lnTo>
                    <a:pt x="134" y="82"/>
                  </a:lnTo>
                  <a:lnTo>
                    <a:pt x="130" y="80"/>
                  </a:lnTo>
                  <a:lnTo>
                    <a:pt x="126" y="77"/>
                  </a:lnTo>
                  <a:lnTo>
                    <a:pt x="121" y="73"/>
                  </a:lnTo>
                  <a:lnTo>
                    <a:pt x="92" y="53"/>
                  </a:lnTo>
                  <a:lnTo>
                    <a:pt x="65" y="33"/>
                  </a:lnTo>
                  <a:lnTo>
                    <a:pt x="60" y="30"/>
                  </a:lnTo>
                  <a:lnTo>
                    <a:pt x="55"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6" y="1"/>
                  </a:lnTo>
                  <a:lnTo>
                    <a:pt x="50" y="0"/>
                  </a:lnTo>
                  <a:lnTo>
                    <a:pt x="55" y="0"/>
                  </a:lnTo>
                  <a:lnTo>
                    <a:pt x="59" y="0"/>
                  </a:lnTo>
                  <a:lnTo>
                    <a:pt x="62" y="0"/>
                  </a:lnTo>
                  <a:lnTo>
                    <a:pt x="66" y="1"/>
                  </a:lnTo>
                  <a:lnTo>
                    <a:pt x="71" y="3"/>
                  </a:lnTo>
                  <a:lnTo>
                    <a:pt x="75" y="6"/>
                  </a:lnTo>
                  <a:lnTo>
                    <a:pt x="80" y="9"/>
                  </a:lnTo>
                  <a:lnTo>
                    <a:pt x="85" y="12"/>
                  </a:lnTo>
                  <a:lnTo>
                    <a:pt x="113" y="32"/>
                  </a:lnTo>
                  <a:lnTo>
                    <a:pt x="137" y="49"/>
                  </a:lnTo>
                  <a:lnTo>
                    <a:pt x="144" y="54"/>
                  </a:lnTo>
                  <a:lnTo>
                    <a:pt x="148" y="56"/>
                  </a:lnTo>
                  <a:lnTo>
                    <a:pt x="153" y="58"/>
                  </a:lnTo>
                  <a:lnTo>
                    <a:pt x="157" y="60"/>
                  </a:lnTo>
                  <a:lnTo>
                    <a:pt x="162" y="62"/>
                  </a:lnTo>
                  <a:lnTo>
                    <a:pt x="166" y="63"/>
                  </a:lnTo>
                  <a:lnTo>
                    <a:pt x="171" y="63"/>
                  </a:lnTo>
                  <a:lnTo>
                    <a:pt x="175" y="63"/>
                  </a:lnTo>
                  <a:lnTo>
                    <a:pt x="179" y="63"/>
                  </a:lnTo>
                  <a:lnTo>
                    <a:pt x="183" y="61"/>
                  </a:lnTo>
                  <a:lnTo>
                    <a:pt x="186" y="60"/>
                  </a:lnTo>
                  <a:lnTo>
                    <a:pt x="189" y="58"/>
                  </a:lnTo>
                  <a:lnTo>
                    <a:pt x="190" y="55"/>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21" name="Freeform 140"/>
            <p:cNvSpPr>
              <a:spLocks/>
            </p:cNvSpPr>
            <p:nvPr/>
          </p:nvSpPr>
          <p:spPr bwMode="auto">
            <a:xfrm>
              <a:off x="4125" y="1503"/>
              <a:ext cx="197" cy="87"/>
            </a:xfrm>
            <a:custGeom>
              <a:avLst/>
              <a:gdLst>
                <a:gd name="T0" fmla="*/ 194 w 197"/>
                <a:gd name="T1" fmla="*/ 60 h 87"/>
                <a:gd name="T2" fmla="*/ 190 w 197"/>
                <a:gd name="T3" fmla="*/ 66 h 87"/>
                <a:gd name="T4" fmla="*/ 184 w 197"/>
                <a:gd name="T5" fmla="*/ 72 h 87"/>
                <a:gd name="T6" fmla="*/ 177 w 197"/>
                <a:gd name="T7" fmla="*/ 77 h 87"/>
                <a:gd name="T8" fmla="*/ 165 w 197"/>
                <a:gd name="T9" fmla="*/ 83 h 87"/>
                <a:gd name="T10" fmla="*/ 157 w 197"/>
                <a:gd name="T11" fmla="*/ 85 h 87"/>
                <a:gd name="T12" fmla="*/ 148 w 197"/>
                <a:gd name="T13" fmla="*/ 86 h 87"/>
                <a:gd name="T14" fmla="*/ 140 w 197"/>
                <a:gd name="T15" fmla="*/ 84 h 87"/>
                <a:gd name="T16" fmla="*/ 132 w 197"/>
                <a:gd name="T17" fmla="*/ 81 h 87"/>
                <a:gd name="T18" fmla="*/ 121 w 197"/>
                <a:gd name="T19" fmla="*/ 74 h 87"/>
                <a:gd name="T20" fmla="*/ 66 w 197"/>
                <a:gd name="T21" fmla="*/ 35 h 87"/>
                <a:gd name="T22" fmla="*/ 56 w 197"/>
                <a:gd name="T23" fmla="*/ 28 h 87"/>
                <a:gd name="T24" fmla="*/ 47 w 197"/>
                <a:gd name="T25" fmla="*/ 24 h 87"/>
                <a:gd name="T26" fmla="*/ 37 w 197"/>
                <a:gd name="T27" fmla="*/ 21 h 87"/>
                <a:gd name="T28" fmla="*/ 29 w 197"/>
                <a:gd name="T29" fmla="*/ 21 h 87"/>
                <a:gd name="T30" fmla="*/ 21 w 197"/>
                <a:gd name="T31" fmla="*/ 21 h 87"/>
                <a:gd name="T32" fmla="*/ 12 w 197"/>
                <a:gd name="T33" fmla="*/ 24 h 87"/>
                <a:gd name="T34" fmla="*/ 5 w 197"/>
                <a:gd name="T35" fmla="*/ 27 h 87"/>
                <a:gd name="T36" fmla="*/ 0 w 197"/>
                <a:gd name="T37" fmla="*/ 30 h 87"/>
                <a:gd name="T38" fmla="*/ 1 w 197"/>
                <a:gd name="T39" fmla="*/ 26 h 87"/>
                <a:gd name="T40" fmla="*/ 5 w 197"/>
                <a:gd name="T41" fmla="*/ 22 h 87"/>
                <a:gd name="T42" fmla="*/ 9 w 197"/>
                <a:gd name="T43" fmla="*/ 18 h 87"/>
                <a:gd name="T44" fmla="*/ 21 w 197"/>
                <a:gd name="T45" fmla="*/ 13 h 87"/>
                <a:gd name="T46" fmla="*/ 35 w 197"/>
                <a:gd name="T47" fmla="*/ 6 h 87"/>
                <a:gd name="T48" fmla="*/ 47 w 197"/>
                <a:gd name="T49" fmla="*/ 1 h 87"/>
                <a:gd name="T50" fmla="*/ 56 w 197"/>
                <a:gd name="T51" fmla="*/ 0 h 87"/>
                <a:gd name="T52" fmla="*/ 64 w 197"/>
                <a:gd name="T53" fmla="*/ 1 h 87"/>
                <a:gd name="T54" fmla="*/ 72 w 197"/>
                <a:gd name="T55" fmla="*/ 3 h 87"/>
                <a:gd name="T56" fmla="*/ 81 w 197"/>
                <a:gd name="T57" fmla="*/ 9 h 87"/>
                <a:gd name="T58" fmla="*/ 115 w 197"/>
                <a:gd name="T59" fmla="*/ 32 h 87"/>
                <a:gd name="T60" fmla="*/ 146 w 197"/>
                <a:gd name="T61" fmla="*/ 55 h 87"/>
                <a:gd name="T62" fmla="*/ 155 w 197"/>
                <a:gd name="T63" fmla="*/ 60 h 87"/>
                <a:gd name="T64" fmla="*/ 164 w 197"/>
                <a:gd name="T65" fmla="*/ 63 h 87"/>
                <a:gd name="T66" fmla="*/ 173 w 197"/>
                <a:gd name="T67" fmla="*/ 64 h 87"/>
                <a:gd name="T68" fmla="*/ 181 w 197"/>
                <a:gd name="T69" fmla="*/ 64 h 87"/>
                <a:gd name="T70" fmla="*/ 189 w 197"/>
                <a:gd name="T71" fmla="*/ 61 h 87"/>
                <a:gd name="T72" fmla="*/ 196 w 197"/>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7"/>
                <a:gd name="T113" fmla="*/ 197 w 19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7">
                  <a:moveTo>
                    <a:pt x="196" y="57"/>
                  </a:moveTo>
                  <a:lnTo>
                    <a:pt x="194" y="60"/>
                  </a:lnTo>
                  <a:lnTo>
                    <a:pt x="192" y="63"/>
                  </a:lnTo>
                  <a:lnTo>
                    <a:pt x="190" y="66"/>
                  </a:lnTo>
                  <a:lnTo>
                    <a:pt x="187" y="69"/>
                  </a:lnTo>
                  <a:lnTo>
                    <a:pt x="184" y="72"/>
                  </a:lnTo>
                  <a:lnTo>
                    <a:pt x="181" y="74"/>
                  </a:lnTo>
                  <a:lnTo>
                    <a:pt x="177" y="77"/>
                  </a:lnTo>
                  <a:lnTo>
                    <a:pt x="171" y="80"/>
                  </a:lnTo>
                  <a:lnTo>
                    <a:pt x="165" y="83"/>
                  </a:lnTo>
                  <a:lnTo>
                    <a:pt x="161" y="84"/>
                  </a:lnTo>
                  <a:lnTo>
                    <a:pt x="157" y="85"/>
                  </a:lnTo>
                  <a:lnTo>
                    <a:pt x="153" y="85"/>
                  </a:lnTo>
                  <a:lnTo>
                    <a:pt x="148" y="86"/>
                  </a:lnTo>
                  <a:lnTo>
                    <a:pt x="145" y="85"/>
                  </a:lnTo>
                  <a:lnTo>
                    <a:pt x="140" y="84"/>
                  </a:lnTo>
                  <a:lnTo>
                    <a:pt x="136" y="83"/>
                  </a:lnTo>
                  <a:lnTo>
                    <a:pt x="132" y="81"/>
                  </a:lnTo>
                  <a:lnTo>
                    <a:pt x="126" y="79"/>
                  </a:lnTo>
                  <a:lnTo>
                    <a:pt x="121" y="74"/>
                  </a:lnTo>
                  <a:lnTo>
                    <a:pt x="94" y="55"/>
                  </a:lnTo>
                  <a:lnTo>
                    <a:pt x="66" y="35"/>
                  </a:lnTo>
                  <a:lnTo>
                    <a:pt x="61" y="31"/>
                  </a:lnTo>
                  <a:lnTo>
                    <a:pt x="56" y="28"/>
                  </a:lnTo>
                  <a:lnTo>
                    <a:pt x="51" y="26"/>
                  </a:lnTo>
                  <a:lnTo>
                    <a:pt x="47"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5"/>
                  </a:lnTo>
                  <a:lnTo>
                    <a:pt x="151" y="58"/>
                  </a:lnTo>
                  <a:lnTo>
                    <a:pt x="155" y="60"/>
                  </a:lnTo>
                  <a:lnTo>
                    <a:pt x="159" y="61"/>
                  </a:lnTo>
                  <a:lnTo>
                    <a:pt x="164" y="63"/>
                  </a:lnTo>
                  <a:lnTo>
                    <a:pt x="169" y="64"/>
                  </a:lnTo>
                  <a:lnTo>
                    <a:pt x="173" y="64"/>
                  </a:lnTo>
                  <a:lnTo>
                    <a:pt x="178" y="64"/>
                  </a:lnTo>
                  <a:lnTo>
                    <a:pt x="181" y="64"/>
                  </a:lnTo>
                  <a:lnTo>
                    <a:pt x="185" y="62"/>
                  </a:lnTo>
                  <a:lnTo>
                    <a:pt x="189" y="61"/>
                  </a:lnTo>
                  <a:lnTo>
                    <a:pt x="191" y="59"/>
                  </a:lnTo>
                  <a:lnTo>
                    <a:pt x="196" y="57"/>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22" name="Freeform 141"/>
            <p:cNvSpPr>
              <a:spLocks/>
            </p:cNvSpPr>
            <p:nvPr/>
          </p:nvSpPr>
          <p:spPr bwMode="auto">
            <a:xfrm>
              <a:off x="4575" y="1284"/>
              <a:ext cx="195" cy="82"/>
            </a:xfrm>
            <a:custGeom>
              <a:avLst/>
              <a:gdLst>
                <a:gd name="T0" fmla="*/ 194 w 195"/>
                <a:gd name="T1" fmla="*/ 57 h 82"/>
                <a:gd name="T2" fmla="*/ 191 w 195"/>
                <a:gd name="T3" fmla="*/ 61 h 82"/>
                <a:gd name="T4" fmla="*/ 186 w 195"/>
                <a:gd name="T5" fmla="*/ 67 h 82"/>
                <a:gd name="T6" fmla="*/ 178 w 195"/>
                <a:gd name="T7" fmla="*/ 73 h 82"/>
                <a:gd name="T8" fmla="*/ 165 w 195"/>
                <a:gd name="T9" fmla="*/ 77 h 82"/>
                <a:gd name="T10" fmla="*/ 156 w 195"/>
                <a:gd name="T11" fmla="*/ 80 h 82"/>
                <a:gd name="T12" fmla="*/ 147 w 195"/>
                <a:gd name="T13" fmla="*/ 81 h 82"/>
                <a:gd name="T14" fmla="*/ 140 w 195"/>
                <a:gd name="T15" fmla="*/ 79 h 82"/>
                <a:gd name="T16" fmla="*/ 132 w 195"/>
                <a:gd name="T17" fmla="*/ 76 h 82"/>
                <a:gd name="T18" fmla="*/ 122 w 195"/>
                <a:gd name="T19" fmla="*/ 70 h 82"/>
                <a:gd name="T20" fmla="*/ 66 w 195"/>
                <a:gd name="T21" fmla="*/ 32 h 82"/>
                <a:gd name="T22" fmla="*/ 55 w 195"/>
                <a:gd name="T23" fmla="*/ 26 h 82"/>
                <a:gd name="T24" fmla="*/ 46 w 195"/>
                <a:gd name="T25" fmla="*/ 22 h 82"/>
                <a:gd name="T26" fmla="*/ 36 w 195"/>
                <a:gd name="T27" fmla="*/ 19 h 82"/>
                <a:gd name="T28" fmla="*/ 29 w 195"/>
                <a:gd name="T29" fmla="*/ 19 h 82"/>
                <a:gd name="T30" fmla="*/ 20 w 195"/>
                <a:gd name="T31" fmla="*/ 19 h 82"/>
                <a:gd name="T32" fmla="*/ 11 w 195"/>
                <a:gd name="T33" fmla="*/ 22 h 82"/>
                <a:gd name="T34" fmla="*/ 5 w 195"/>
                <a:gd name="T35" fmla="*/ 24 h 82"/>
                <a:gd name="T36" fmla="*/ 0 w 195"/>
                <a:gd name="T37" fmla="*/ 28 h 82"/>
                <a:gd name="T38" fmla="*/ 2 w 195"/>
                <a:gd name="T39" fmla="*/ 23 h 82"/>
                <a:gd name="T40" fmla="*/ 4 w 195"/>
                <a:gd name="T41" fmla="*/ 20 h 82"/>
                <a:gd name="T42" fmla="*/ 9 w 195"/>
                <a:gd name="T43" fmla="*/ 17 h 82"/>
                <a:gd name="T44" fmla="*/ 19 w 195"/>
                <a:gd name="T45" fmla="*/ 11 h 82"/>
                <a:gd name="T46" fmla="*/ 34 w 195"/>
                <a:gd name="T47" fmla="*/ 5 h 82"/>
                <a:gd name="T48" fmla="*/ 46 w 195"/>
                <a:gd name="T49" fmla="*/ 1 h 82"/>
                <a:gd name="T50" fmla="*/ 55 w 195"/>
                <a:gd name="T51" fmla="*/ 0 h 82"/>
                <a:gd name="T52" fmla="*/ 63 w 195"/>
                <a:gd name="T53" fmla="*/ 0 h 82"/>
                <a:gd name="T54" fmla="*/ 72 w 195"/>
                <a:gd name="T55" fmla="*/ 3 h 82"/>
                <a:gd name="T56" fmla="*/ 81 w 195"/>
                <a:gd name="T57" fmla="*/ 8 h 82"/>
                <a:gd name="T58" fmla="*/ 115 w 195"/>
                <a:gd name="T59" fmla="*/ 31 h 82"/>
                <a:gd name="T60" fmla="*/ 145 w 195"/>
                <a:gd name="T61" fmla="*/ 51 h 82"/>
                <a:gd name="T62" fmla="*/ 155 w 195"/>
                <a:gd name="T63" fmla="*/ 56 h 82"/>
                <a:gd name="T64" fmla="*/ 164 w 195"/>
                <a:gd name="T65" fmla="*/ 59 h 82"/>
                <a:gd name="T66" fmla="*/ 173 w 195"/>
                <a:gd name="T67" fmla="*/ 60 h 82"/>
                <a:gd name="T68" fmla="*/ 181 w 195"/>
                <a:gd name="T69" fmla="*/ 60 h 82"/>
                <a:gd name="T70" fmla="*/ 188 w 195"/>
                <a:gd name="T71" fmla="*/ 57 h 82"/>
                <a:gd name="T72" fmla="*/ 192 w 195"/>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2"/>
                <a:gd name="T113" fmla="*/ 195 w 195"/>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2">
                  <a:moveTo>
                    <a:pt x="192" y="52"/>
                  </a:moveTo>
                  <a:lnTo>
                    <a:pt x="194" y="57"/>
                  </a:lnTo>
                  <a:lnTo>
                    <a:pt x="192" y="59"/>
                  </a:lnTo>
                  <a:lnTo>
                    <a:pt x="191" y="61"/>
                  </a:lnTo>
                  <a:lnTo>
                    <a:pt x="189" y="64"/>
                  </a:lnTo>
                  <a:lnTo>
                    <a:pt x="186" y="67"/>
                  </a:lnTo>
                  <a:lnTo>
                    <a:pt x="180" y="70"/>
                  </a:lnTo>
                  <a:lnTo>
                    <a:pt x="178" y="73"/>
                  </a:lnTo>
                  <a:lnTo>
                    <a:pt x="171" y="75"/>
                  </a:lnTo>
                  <a:lnTo>
                    <a:pt x="165" y="77"/>
                  </a:lnTo>
                  <a:lnTo>
                    <a:pt x="161" y="78"/>
                  </a:lnTo>
                  <a:lnTo>
                    <a:pt x="156" y="80"/>
                  </a:lnTo>
                  <a:lnTo>
                    <a:pt x="152" y="80"/>
                  </a:lnTo>
                  <a:lnTo>
                    <a:pt x="147" y="81"/>
                  </a:lnTo>
                  <a:lnTo>
                    <a:pt x="144" y="79"/>
                  </a:lnTo>
                  <a:lnTo>
                    <a:pt x="140" y="79"/>
                  </a:lnTo>
                  <a:lnTo>
                    <a:pt x="135" y="78"/>
                  </a:lnTo>
                  <a:lnTo>
                    <a:pt x="132" y="76"/>
                  </a:lnTo>
                  <a:lnTo>
                    <a:pt x="127" y="73"/>
                  </a:lnTo>
                  <a:lnTo>
                    <a:pt x="122" y="70"/>
                  </a:lnTo>
                  <a:lnTo>
                    <a:pt x="93" y="51"/>
                  </a:lnTo>
                  <a:lnTo>
                    <a:pt x="66" y="32"/>
                  </a:lnTo>
                  <a:lnTo>
                    <a:pt x="60" y="28"/>
                  </a:lnTo>
                  <a:lnTo>
                    <a:pt x="55" y="26"/>
                  </a:lnTo>
                  <a:lnTo>
                    <a:pt x="51" y="24"/>
                  </a:lnTo>
                  <a:lnTo>
                    <a:pt x="46" y="22"/>
                  </a:lnTo>
                  <a:lnTo>
                    <a:pt x="41" y="20"/>
                  </a:lnTo>
                  <a:lnTo>
                    <a:pt x="36" y="19"/>
                  </a:lnTo>
                  <a:lnTo>
                    <a:pt x="32" y="19"/>
                  </a:lnTo>
                  <a:lnTo>
                    <a:pt x="29" y="19"/>
                  </a:lnTo>
                  <a:lnTo>
                    <a:pt x="25"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8" y="8"/>
                  </a:lnTo>
                  <a:lnTo>
                    <a:pt x="34" y="5"/>
                  </a:lnTo>
                  <a:lnTo>
                    <a:pt x="41" y="3"/>
                  </a:lnTo>
                  <a:lnTo>
                    <a:pt x="46" y="1"/>
                  </a:lnTo>
                  <a:lnTo>
                    <a:pt x="51" y="0"/>
                  </a:lnTo>
                  <a:lnTo>
                    <a:pt x="55" y="0"/>
                  </a:lnTo>
                  <a:lnTo>
                    <a:pt x="59" y="0"/>
                  </a:lnTo>
                  <a:lnTo>
                    <a:pt x="63" y="0"/>
                  </a:lnTo>
                  <a:lnTo>
                    <a:pt x="67" y="1"/>
                  </a:lnTo>
                  <a:lnTo>
                    <a:pt x="72" y="3"/>
                  </a:lnTo>
                  <a:lnTo>
                    <a:pt x="76" y="5"/>
                  </a:lnTo>
                  <a:lnTo>
                    <a:pt x="81" y="8"/>
                  </a:lnTo>
                  <a:lnTo>
                    <a:pt x="86" y="12"/>
                  </a:lnTo>
                  <a:lnTo>
                    <a:pt x="115" y="31"/>
                  </a:lnTo>
                  <a:lnTo>
                    <a:pt x="138" y="47"/>
                  </a:lnTo>
                  <a:lnTo>
                    <a:pt x="145" y="51"/>
                  </a:lnTo>
                  <a:lnTo>
                    <a:pt x="150" y="54"/>
                  </a:lnTo>
                  <a:lnTo>
                    <a:pt x="155" y="56"/>
                  </a:lnTo>
                  <a:lnTo>
                    <a:pt x="159" y="57"/>
                  </a:lnTo>
                  <a:lnTo>
                    <a:pt x="164" y="59"/>
                  </a:lnTo>
                  <a:lnTo>
                    <a:pt x="168" y="60"/>
                  </a:lnTo>
                  <a:lnTo>
                    <a:pt x="173" y="60"/>
                  </a:lnTo>
                  <a:lnTo>
                    <a:pt x="177" y="60"/>
                  </a:lnTo>
                  <a:lnTo>
                    <a:pt x="181" y="60"/>
                  </a:lnTo>
                  <a:lnTo>
                    <a:pt x="185" y="58"/>
                  </a:lnTo>
                  <a:lnTo>
                    <a:pt x="188" y="57"/>
                  </a:lnTo>
                  <a:lnTo>
                    <a:pt x="191" y="56"/>
                  </a:lnTo>
                  <a:lnTo>
                    <a:pt x="192" y="52"/>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23" name="Freeform 142"/>
            <p:cNvSpPr>
              <a:spLocks/>
            </p:cNvSpPr>
            <p:nvPr/>
          </p:nvSpPr>
          <p:spPr bwMode="auto">
            <a:xfrm>
              <a:off x="4423" y="1358"/>
              <a:ext cx="195" cy="83"/>
            </a:xfrm>
            <a:custGeom>
              <a:avLst/>
              <a:gdLst>
                <a:gd name="T0" fmla="*/ 192 w 195"/>
                <a:gd name="T1" fmla="*/ 57 h 83"/>
                <a:gd name="T2" fmla="*/ 188 w 195"/>
                <a:gd name="T3" fmla="*/ 63 h 83"/>
                <a:gd name="T4" fmla="*/ 182 w 195"/>
                <a:gd name="T5" fmla="*/ 69 h 83"/>
                <a:gd name="T6" fmla="*/ 175 w 195"/>
                <a:gd name="T7" fmla="*/ 74 h 83"/>
                <a:gd name="T8" fmla="*/ 164 w 195"/>
                <a:gd name="T9" fmla="*/ 79 h 83"/>
                <a:gd name="T10" fmla="*/ 155 w 195"/>
                <a:gd name="T11" fmla="*/ 81 h 83"/>
                <a:gd name="T12" fmla="*/ 147 w 195"/>
                <a:gd name="T13" fmla="*/ 82 h 83"/>
                <a:gd name="T14" fmla="*/ 139 w 195"/>
                <a:gd name="T15" fmla="*/ 80 h 83"/>
                <a:gd name="T16" fmla="*/ 131 w 195"/>
                <a:gd name="T17" fmla="*/ 77 h 83"/>
                <a:gd name="T18" fmla="*/ 120 w 195"/>
                <a:gd name="T19" fmla="*/ 71 h 83"/>
                <a:gd name="T20" fmla="*/ 66 w 195"/>
                <a:gd name="T21" fmla="*/ 33 h 83"/>
                <a:gd name="T22" fmla="*/ 55 w 195"/>
                <a:gd name="T23" fmla="*/ 27 h 83"/>
                <a:gd name="T24" fmla="*/ 46 w 195"/>
                <a:gd name="T25" fmla="*/ 23 h 83"/>
                <a:gd name="T26" fmla="*/ 37 w 195"/>
                <a:gd name="T27" fmla="*/ 20 h 83"/>
                <a:gd name="T28" fmla="*/ 29 w 195"/>
                <a:gd name="T29" fmla="*/ 20 h 83"/>
                <a:gd name="T30" fmla="*/ 21 w 195"/>
                <a:gd name="T31" fmla="*/ 20 h 83"/>
                <a:gd name="T32" fmla="*/ 12 w 195"/>
                <a:gd name="T33" fmla="*/ 23 h 83"/>
                <a:gd name="T34" fmla="*/ 5 w 195"/>
                <a:gd name="T35" fmla="*/ 26 h 83"/>
                <a:gd name="T36" fmla="*/ 0 w 195"/>
                <a:gd name="T37" fmla="*/ 28 h 83"/>
                <a:gd name="T38" fmla="*/ 1 w 195"/>
                <a:gd name="T39" fmla="*/ 25 h 83"/>
                <a:gd name="T40" fmla="*/ 5 w 195"/>
                <a:gd name="T41" fmla="*/ 21 h 83"/>
                <a:gd name="T42" fmla="*/ 9 w 195"/>
                <a:gd name="T43" fmla="*/ 17 h 83"/>
                <a:gd name="T44" fmla="*/ 21 w 195"/>
                <a:gd name="T45" fmla="*/ 12 h 83"/>
                <a:gd name="T46" fmla="*/ 35 w 195"/>
                <a:gd name="T47" fmla="*/ 5 h 83"/>
                <a:gd name="T48" fmla="*/ 47 w 195"/>
                <a:gd name="T49" fmla="*/ 1 h 83"/>
                <a:gd name="T50" fmla="*/ 55 w 195"/>
                <a:gd name="T51" fmla="*/ 0 h 83"/>
                <a:gd name="T52" fmla="*/ 63 w 195"/>
                <a:gd name="T53" fmla="*/ 1 h 83"/>
                <a:gd name="T54" fmla="*/ 71 w 195"/>
                <a:gd name="T55" fmla="*/ 3 h 83"/>
                <a:gd name="T56" fmla="*/ 80 w 195"/>
                <a:gd name="T57" fmla="*/ 9 h 83"/>
                <a:gd name="T58" fmla="*/ 114 w 195"/>
                <a:gd name="T59" fmla="*/ 31 h 83"/>
                <a:gd name="T60" fmla="*/ 144 w 195"/>
                <a:gd name="T61" fmla="*/ 52 h 83"/>
                <a:gd name="T62" fmla="*/ 154 w 195"/>
                <a:gd name="T63" fmla="*/ 57 h 83"/>
                <a:gd name="T64" fmla="*/ 162 w 195"/>
                <a:gd name="T65" fmla="*/ 60 h 83"/>
                <a:gd name="T66" fmla="*/ 171 w 195"/>
                <a:gd name="T67" fmla="*/ 61 h 83"/>
                <a:gd name="T68" fmla="*/ 179 w 195"/>
                <a:gd name="T69" fmla="*/ 61 h 83"/>
                <a:gd name="T70" fmla="*/ 187 w 195"/>
                <a:gd name="T71" fmla="*/ 58 h 83"/>
                <a:gd name="T72" fmla="*/ 194 w 195"/>
                <a:gd name="T73" fmla="*/ 54 h 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3"/>
                <a:gd name="T113" fmla="*/ 195 w 195"/>
                <a:gd name="T114" fmla="*/ 83 h 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3">
                  <a:moveTo>
                    <a:pt x="194" y="54"/>
                  </a:moveTo>
                  <a:lnTo>
                    <a:pt x="192" y="57"/>
                  </a:lnTo>
                  <a:lnTo>
                    <a:pt x="190" y="60"/>
                  </a:lnTo>
                  <a:lnTo>
                    <a:pt x="188" y="63"/>
                  </a:lnTo>
                  <a:lnTo>
                    <a:pt x="185" y="65"/>
                  </a:lnTo>
                  <a:lnTo>
                    <a:pt x="182" y="69"/>
                  </a:lnTo>
                  <a:lnTo>
                    <a:pt x="179" y="71"/>
                  </a:lnTo>
                  <a:lnTo>
                    <a:pt x="175" y="74"/>
                  </a:lnTo>
                  <a:lnTo>
                    <a:pt x="169" y="76"/>
                  </a:lnTo>
                  <a:lnTo>
                    <a:pt x="164" y="79"/>
                  </a:lnTo>
                  <a:lnTo>
                    <a:pt x="159" y="80"/>
                  </a:lnTo>
                  <a:lnTo>
                    <a:pt x="155" y="81"/>
                  </a:lnTo>
                  <a:lnTo>
                    <a:pt x="151" y="81"/>
                  </a:lnTo>
                  <a:lnTo>
                    <a:pt x="147" y="82"/>
                  </a:lnTo>
                  <a:lnTo>
                    <a:pt x="143" y="81"/>
                  </a:lnTo>
                  <a:lnTo>
                    <a:pt x="139" y="80"/>
                  </a:lnTo>
                  <a:lnTo>
                    <a:pt x="135" y="79"/>
                  </a:lnTo>
                  <a:lnTo>
                    <a:pt x="131" y="77"/>
                  </a:lnTo>
                  <a:lnTo>
                    <a:pt x="125" y="75"/>
                  </a:lnTo>
                  <a:lnTo>
                    <a:pt x="120" y="71"/>
                  </a:lnTo>
                  <a:lnTo>
                    <a:pt x="93" y="52"/>
                  </a:lnTo>
                  <a:lnTo>
                    <a:pt x="66" y="33"/>
                  </a:lnTo>
                  <a:lnTo>
                    <a:pt x="60" y="30"/>
                  </a:lnTo>
                  <a:lnTo>
                    <a:pt x="55" y="27"/>
                  </a:lnTo>
                  <a:lnTo>
                    <a:pt x="51" y="25"/>
                  </a:lnTo>
                  <a:lnTo>
                    <a:pt x="46" y="23"/>
                  </a:lnTo>
                  <a:lnTo>
                    <a:pt x="41" y="21"/>
                  </a:lnTo>
                  <a:lnTo>
                    <a:pt x="37" y="20"/>
                  </a:lnTo>
                  <a:lnTo>
                    <a:pt x="33" y="19"/>
                  </a:lnTo>
                  <a:lnTo>
                    <a:pt x="29" y="20"/>
                  </a:lnTo>
                  <a:lnTo>
                    <a:pt x="24" y="20"/>
                  </a:lnTo>
                  <a:lnTo>
                    <a:pt x="21" y="20"/>
                  </a:lnTo>
                  <a:lnTo>
                    <a:pt x="17" y="21"/>
                  </a:lnTo>
                  <a:lnTo>
                    <a:pt x="12" y="23"/>
                  </a:lnTo>
                  <a:lnTo>
                    <a:pt x="9" y="24"/>
                  </a:lnTo>
                  <a:lnTo>
                    <a:pt x="5" y="26"/>
                  </a:lnTo>
                  <a:lnTo>
                    <a:pt x="3" y="27"/>
                  </a:lnTo>
                  <a:lnTo>
                    <a:pt x="0" y="28"/>
                  </a:lnTo>
                  <a:lnTo>
                    <a:pt x="1" y="27"/>
                  </a:lnTo>
                  <a:lnTo>
                    <a:pt x="1" y="25"/>
                  </a:lnTo>
                  <a:lnTo>
                    <a:pt x="3" y="23"/>
                  </a:lnTo>
                  <a:lnTo>
                    <a:pt x="5" y="21"/>
                  </a:lnTo>
                  <a:lnTo>
                    <a:pt x="7" y="19"/>
                  </a:lnTo>
                  <a:lnTo>
                    <a:pt x="9" y="17"/>
                  </a:lnTo>
                  <a:lnTo>
                    <a:pt x="14" y="15"/>
                  </a:lnTo>
                  <a:lnTo>
                    <a:pt x="21" y="12"/>
                  </a:lnTo>
                  <a:lnTo>
                    <a:pt x="28" y="9"/>
                  </a:lnTo>
                  <a:lnTo>
                    <a:pt x="35" y="5"/>
                  </a:lnTo>
                  <a:lnTo>
                    <a:pt x="42" y="3"/>
                  </a:lnTo>
                  <a:lnTo>
                    <a:pt x="47" y="1"/>
                  </a:lnTo>
                  <a:lnTo>
                    <a:pt x="51" y="0"/>
                  </a:lnTo>
                  <a:lnTo>
                    <a:pt x="55" y="0"/>
                  </a:lnTo>
                  <a:lnTo>
                    <a:pt x="59" y="0"/>
                  </a:lnTo>
                  <a:lnTo>
                    <a:pt x="63" y="1"/>
                  </a:lnTo>
                  <a:lnTo>
                    <a:pt x="67" y="2"/>
                  </a:lnTo>
                  <a:lnTo>
                    <a:pt x="71" y="3"/>
                  </a:lnTo>
                  <a:lnTo>
                    <a:pt x="76" y="6"/>
                  </a:lnTo>
                  <a:lnTo>
                    <a:pt x="80" y="9"/>
                  </a:lnTo>
                  <a:lnTo>
                    <a:pt x="86" y="12"/>
                  </a:lnTo>
                  <a:lnTo>
                    <a:pt x="114" y="31"/>
                  </a:lnTo>
                  <a:lnTo>
                    <a:pt x="138" y="48"/>
                  </a:lnTo>
                  <a:lnTo>
                    <a:pt x="144" y="52"/>
                  </a:lnTo>
                  <a:lnTo>
                    <a:pt x="149" y="55"/>
                  </a:lnTo>
                  <a:lnTo>
                    <a:pt x="154" y="57"/>
                  </a:lnTo>
                  <a:lnTo>
                    <a:pt x="158" y="59"/>
                  </a:lnTo>
                  <a:lnTo>
                    <a:pt x="162" y="60"/>
                  </a:lnTo>
                  <a:lnTo>
                    <a:pt x="167" y="61"/>
                  </a:lnTo>
                  <a:lnTo>
                    <a:pt x="171" y="61"/>
                  </a:lnTo>
                  <a:lnTo>
                    <a:pt x="176" y="61"/>
                  </a:lnTo>
                  <a:lnTo>
                    <a:pt x="179" y="61"/>
                  </a:lnTo>
                  <a:lnTo>
                    <a:pt x="183" y="59"/>
                  </a:lnTo>
                  <a:lnTo>
                    <a:pt x="187" y="58"/>
                  </a:lnTo>
                  <a:lnTo>
                    <a:pt x="189" y="56"/>
                  </a:lnTo>
                  <a:lnTo>
                    <a:pt x="194" y="54"/>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24" name="Freeform 143"/>
            <p:cNvSpPr>
              <a:spLocks/>
            </p:cNvSpPr>
            <p:nvPr/>
          </p:nvSpPr>
          <p:spPr bwMode="auto">
            <a:xfrm>
              <a:off x="5021" y="1060"/>
              <a:ext cx="196" cy="87"/>
            </a:xfrm>
            <a:custGeom>
              <a:avLst/>
              <a:gdLst>
                <a:gd name="T0" fmla="*/ 192 w 196"/>
                <a:gd name="T1" fmla="*/ 60 h 87"/>
                <a:gd name="T2" fmla="*/ 189 w 196"/>
                <a:gd name="T3" fmla="*/ 65 h 87"/>
                <a:gd name="T4" fmla="*/ 183 w 196"/>
                <a:gd name="T5" fmla="*/ 72 h 87"/>
                <a:gd name="T6" fmla="*/ 177 w 196"/>
                <a:gd name="T7" fmla="*/ 77 h 87"/>
                <a:gd name="T8" fmla="*/ 165 w 196"/>
                <a:gd name="T9" fmla="*/ 82 h 87"/>
                <a:gd name="T10" fmla="*/ 156 w 196"/>
                <a:gd name="T11" fmla="*/ 85 h 87"/>
                <a:gd name="T12" fmla="*/ 147 w 196"/>
                <a:gd name="T13" fmla="*/ 86 h 87"/>
                <a:gd name="T14" fmla="*/ 140 w 196"/>
                <a:gd name="T15" fmla="*/ 84 h 87"/>
                <a:gd name="T16" fmla="*/ 132 w 196"/>
                <a:gd name="T17" fmla="*/ 81 h 87"/>
                <a:gd name="T18" fmla="*/ 121 w 196"/>
                <a:gd name="T19" fmla="*/ 74 h 87"/>
                <a:gd name="T20" fmla="*/ 65 w 196"/>
                <a:gd name="T21" fmla="*/ 34 h 87"/>
                <a:gd name="T22" fmla="*/ 56 w 196"/>
                <a:gd name="T23" fmla="*/ 28 h 87"/>
                <a:gd name="T24" fmla="*/ 47 w 196"/>
                <a:gd name="T25" fmla="*/ 24 h 87"/>
                <a:gd name="T26" fmla="*/ 37 w 196"/>
                <a:gd name="T27" fmla="*/ 21 h 87"/>
                <a:gd name="T28" fmla="*/ 29 w 196"/>
                <a:gd name="T29" fmla="*/ 20 h 87"/>
                <a:gd name="T30" fmla="*/ 21 w 196"/>
                <a:gd name="T31" fmla="*/ 21 h 87"/>
                <a:gd name="T32" fmla="*/ 12 w 196"/>
                <a:gd name="T33" fmla="*/ 24 h 87"/>
                <a:gd name="T34" fmla="*/ 5 w 196"/>
                <a:gd name="T35" fmla="*/ 26 h 87"/>
                <a:gd name="T36" fmla="*/ 0 w 196"/>
                <a:gd name="T37" fmla="*/ 29 h 87"/>
                <a:gd name="T38" fmla="*/ 1 w 196"/>
                <a:gd name="T39" fmla="*/ 25 h 87"/>
                <a:gd name="T40" fmla="*/ 5 w 196"/>
                <a:gd name="T41" fmla="*/ 21 h 87"/>
                <a:gd name="T42" fmla="*/ 9 w 196"/>
                <a:gd name="T43" fmla="*/ 18 h 87"/>
                <a:gd name="T44" fmla="*/ 20 w 196"/>
                <a:gd name="T45" fmla="*/ 13 h 87"/>
                <a:gd name="T46" fmla="*/ 35 w 196"/>
                <a:gd name="T47" fmla="*/ 6 h 87"/>
                <a:gd name="T48" fmla="*/ 47 w 196"/>
                <a:gd name="T49" fmla="*/ 1 h 87"/>
                <a:gd name="T50" fmla="*/ 55 w 196"/>
                <a:gd name="T51" fmla="*/ 0 h 87"/>
                <a:gd name="T52" fmla="*/ 63 w 196"/>
                <a:gd name="T53" fmla="*/ 0 h 87"/>
                <a:gd name="T54" fmla="*/ 71 w 196"/>
                <a:gd name="T55" fmla="*/ 3 h 87"/>
                <a:gd name="T56" fmla="*/ 81 w 196"/>
                <a:gd name="T57" fmla="*/ 9 h 87"/>
                <a:gd name="T58" fmla="*/ 114 w 196"/>
                <a:gd name="T59" fmla="*/ 32 h 87"/>
                <a:gd name="T60" fmla="*/ 145 w 196"/>
                <a:gd name="T61" fmla="*/ 55 h 87"/>
                <a:gd name="T62" fmla="*/ 154 w 196"/>
                <a:gd name="T63" fmla="*/ 60 h 87"/>
                <a:gd name="T64" fmla="*/ 163 w 196"/>
                <a:gd name="T65" fmla="*/ 63 h 87"/>
                <a:gd name="T66" fmla="*/ 172 w 196"/>
                <a:gd name="T67" fmla="*/ 65 h 87"/>
                <a:gd name="T68" fmla="*/ 180 w 196"/>
                <a:gd name="T69" fmla="*/ 63 h 87"/>
                <a:gd name="T70" fmla="*/ 187 w 196"/>
                <a:gd name="T71" fmla="*/ 61 h 87"/>
                <a:gd name="T72" fmla="*/ 195 w 196"/>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7"/>
                <a:gd name="T113" fmla="*/ 196 w 196"/>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7">
                  <a:moveTo>
                    <a:pt x="195" y="57"/>
                  </a:moveTo>
                  <a:lnTo>
                    <a:pt x="192" y="60"/>
                  </a:lnTo>
                  <a:lnTo>
                    <a:pt x="191" y="63"/>
                  </a:lnTo>
                  <a:lnTo>
                    <a:pt x="189" y="65"/>
                  </a:lnTo>
                  <a:lnTo>
                    <a:pt x="186" y="68"/>
                  </a:lnTo>
                  <a:lnTo>
                    <a:pt x="183" y="72"/>
                  </a:lnTo>
                  <a:lnTo>
                    <a:pt x="180" y="74"/>
                  </a:lnTo>
                  <a:lnTo>
                    <a:pt x="177" y="77"/>
                  </a:lnTo>
                  <a:lnTo>
                    <a:pt x="171" y="80"/>
                  </a:lnTo>
                  <a:lnTo>
                    <a:pt x="165" y="82"/>
                  </a:lnTo>
                  <a:lnTo>
                    <a:pt x="161" y="85"/>
                  </a:lnTo>
                  <a:lnTo>
                    <a:pt x="156" y="85"/>
                  </a:lnTo>
                  <a:lnTo>
                    <a:pt x="152" y="85"/>
                  </a:lnTo>
                  <a:lnTo>
                    <a:pt x="147" y="86"/>
                  </a:lnTo>
                  <a:lnTo>
                    <a:pt x="143" y="85"/>
                  </a:lnTo>
                  <a:lnTo>
                    <a:pt x="140" y="84"/>
                  </a:lnTo>
                  <a:lnTo>
                    <a:pt x="136" y="83"/>
                  </a:lnTo>
                  <a:lnTo>
                    <a:pt x="132" y="81"/>
                  </a:lnTo>
                  <a:lnTo>
                    <a:pt x="126" y="78"/>
                  </a:lnTo>
                  <a:lnTo>
                    <a:pt x="121" y="74"/>
                  </a:lnTo>
                  <a:lnTo>
                    <a:pt x="94" y="54"/>
                  </a:lnTo>
                  <a:lnTo>
                    <a:pt x="65" y="34"/>
                  </a:lnTo>
                  <a:lnTo>
                    <a:pt x="60" y="31"/>
                  </a:lnTo>
                  <a:lnTo>
                    <a:pt x="56" y="28"/>
                  </a:lnTo>
                  <a:lnTo>
                    <a:pt x="52" y="25"/>
                  </a:lnTo>
                  <a:lnTo>
                    <a:pt x="47" y="24"/>
                  </a:lnTo>
                  <a:lnTo>
                    <a:pt x="42" y="21"/>
                  </a:lnTo>
                  <a:lnTo>
                    <a:pt x="37" y="21"/>
                  </a:lnTo>
                  <a:lnTo>
                    <a:pt x="33" y="20"/>
                  </a:lnTo>
                  <a:lnTo>
                    <a:pt x="29" y="20"/>
                  </a:lnTo>
                  <a:lnTo>
                    <a:pt x="24" y="20"/>
                  </a:lnTo>
                  <a:lnTo>
                    <a:pt x="21" y="21"/>
                  </a:lnTo>
                  <a:lnTo>
                    <a:pt x="17" y="23"/>
                  </a:lnTo>
                  <a:lnTo>
                    <a:pt x="12" y="24"/>
                  </a:lnTo>
                  <a:lnTo>
                    <a:pt x="9" y="24"/>
                  </a:lnTo>
                  <a:lnTo>
                    <a:pt x="5" y="26"/>
                  </a:lnTo>
                  <a:lnTo>
                    <a:pt x="3" y="28"/>
                  </a:lnTo>
                  <a:lnTo>
                    <a:pt x="0" y="29"/>
                  </a:lnTo>
                  <a:lnTo>
                    <a:pt x="1" y="27"/>
                  </a:lnTo>
                  <a:lnTo>
                    <a:pt x="1" y="25"/>
                  </a:lnTo>
                  <a:lnTo>
                    <a:pt x="3" y="24"/>
                  </a:lnTo>
                  <a:lnTo>
                    <a:pt x="5" y="21"/>
                  </a:lnTo>
                  <a:lnTo>
                    <a:pt x="7" y="20"/>
                  </a:lnTo>
                  <a:lnTo>
                    <a:pt x="9" y="18"/>
                  </a:lnTo>
                  <a:lnTo>
                    <a:pt x="14" y="16"/>
                  </a:lnTo>
                  <a:lnTo>
                    <a:pt x="20" y="13"/>
                  </a:lnTo>
                  <a:lnTo>
                    <a:pt x="29" y="9"/>
                  </a:lnTo>
                  <a:lnTo>
                    <a:pt x="35" y="6"/>
                  </a:lnTo>
                  <a:lnTo>
                    <a:pt x="43" y="3"/>
                  </a:lnTo>
                  <a:lnTo>
                    <a:pt x="47" y="1"/>
                  </a:lnTo>
                  <a:lnTo>
                    <a:pt x="51" y="1"/>
                  </a:lnTo>
                  <a:lnTo>
                    <a:pt x="55" y="0"/>
                  </a:lnTo>
                  <a:lnTo>
                    <a:pt x="59" y="0"/>
                  </a:lnTo>
                  <a:lnTo>
                    <a:pt x="63" y="0"/>
                  </a:lnTo>
                  <a:lnTo>
                    <a:pt x="67" y="2"/>
                  </a:lnTo>
                  <a:lnTo>
                    <a:pt x="71" y="3"/>
                  </a:lnTo>
                  <a:lnTo>
                    <a:pt x="76" y="6"/>
                  </a:lnTo>
                  <a:lnTo>
                    <a:pt x="81" y="9"/>
                  </a:lnTo>
                  <a:lnTo>
                    <a:pt x="87" y="12"/>
                  </a:lnTo>
                  <a:lnTo>
                    <a:pt x="114" y="32"/>
                  </a:lnTo>
                  <a:lnTo>
                    <a:pt x="139" y="50"/>
                  </a:lnTo>
                  <a:lnTo>
                    <a:pt x="145" y="55"/>
                  </a:lnTo>
                  <a:lnTo>
                    <a:pt x="150" y="57"/>
                  </a:lnTo>
                  <a:lnTo>
                    <a:pt x="154" y="60"/>
                  </a:lnTo>
                  <a:lnTo>
                    <a:pt x="159" y="61"/>
                  </a:lnTo>
                  <a:lnTo>
                    <a:pt x="163" y="63"/>
                  </a:lnTo>
                  <a:lnTo>
                    <a:pt x="168" y="64"/>
                  </a:lnTo>
                  <a:lnTo>
                    <a:pt x="172" y="65"/>
                  </a:lnTo>
                  <a:lnTo>
                    <a:pt x="176" y="64"/>
                  </a:lnTo>
                  <a:lnTo>
                    <a:pt x="180" y="63"/>
                  </a:lnTo>
                  <a:lnTo>
                    <a:pt x="185" y="62"/>
                  </a:lnTo>
                  <a:lnTo>
                    <a:pt x="187" y="61"/>
                  </a:lnTo>
                  <a:lnTo>
                    <a:pt x="191" y="59"/>
                  </a:lnTo>
                  <a:lnTo>
                    <a:pt x="195" y="57"/>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25" name="Freeform 144"/>
            <p:cNvSpPr>
              <a:spLocks/>
            </p:cNvSpPr>
            <p:nvPr/>
          </p:nvSpPr>
          <p:spPr bwMode="auto">
            <a:xfrm>
              <a:off x="4874" y="1136"/>
              <a:ext cx="192" cy="82"/>
            </a:xfrm>
            <a:custGeom>
              <a:avLst/>
              <a:gdLst>
                <a:gd name="T0" fmla="*/ 191 w 192"/>
                <a:gd name="T1" fmla="*/ 57 h 82"/>
                <a:gd name="T2" fmla="*/ 188 w 192"/>
                <a:gd name="T3" fmla="*/ 61 h 82"/>
                <a:gd name="T4" fmla="*/ 183 w 192"/>
                <a:gd name="T5" fmla="*/ 67 h 82"/>
                <a:gd name="T6" fmla="*/ 175 w 192"/>
                <a:gd name="T7" fmla="*/ 73 h 82"/>
                <a:gd name="T8" fmla="*/ 163 w 192"/>
                <a:gd name="T9" fmla="*/ 77 h 82"/>
                <a:gd name="T10" fmla="*/ 153 w 192"/>
                <a:gd name="T11" fmla="*/ 80 h 82"/>
                <a:gd name="T12" fmla="*/ 145 w 192"/>
                <a:gd name="T13" fmla="*/ 81 h 82"/>
                <a:gd name="T14" fmla="*/ 138 w 192"/>
                <a:gd name="T15" fmla="*/ 79 h 82"/>
                <a:gd name="T16" fmla="*/ 130 w 192"/>
                <a:gd name="T17" fmla="*/ 76 h 82"/>
                <a:gd name="T18" fmla="*/ 120 w 192"/>
                <a:gd name="T19" fmla="*/ 70 h 82"/>
                <a:gd name="T20" fmla="*/ 65 w 192"/>
                <a:gd name="T21" fmla="*/ 32 h 82"/>
                <a:gd name="T22" fmla="*/ 54 w 192"/>
                <a:gd name="T23" fmla="*/ 26 h 82"/>
                <a:gd name="T24" fmla="*/ 45 w 192"/>
                <a:gd name="T25" fmla="*/ 22 h 82"/>
                <a:gd name="T26" fmla="*/ 36 w 192"/>
                <a:gd name="T27" fmla="*/ 19 h 82"/>
                <a:gd name="T28" fmla="*/ 28 w 192"/>
                <a:gd name="T29" fmla="*/ 19 h 82"/>
                <a:gd name="T30" fmla="*/ 20 w 192"/>
                <a:gd name="T31" fmla="*/ 19 h 82"/>
                <a:gd name="T32" fmla="*/ 11 w 192"/>
                <a:gd name="T33" fmla="*/ 22 h 82"/>
                <a:gd name="T34" fmla="*/ 5 w 192"/>
                <a:gd name="T35" fmla="*/ 24 h 82"/>
                <a:gd name="T36" fmla="*/ 0 w 192"/>
                <a:gd name="T37" fmla="*/ 28 h 82"/>
                <a:gd name="T38" fmla="*/ 2 w 192"/>
                <a:gd name="T39" fmla="*/ 23 h 82"/>
                <a:gd name="T40" fmla="*/ 4 w 192"/>
                <a:gd name="T41" fmla="*/ 20 h 82"/>
                <a:gd name="T42" fmla="*/ 9 w 192"/>
                <a:gd name="T43" fmla="*/ 17 h 82"/>
                <a:gd name="T44" fmla="*/ 19 w 192"/>
                <a:gd name="T45" fmla="*/ 11 h 82"/>
                <a:gd name="T46" fmla="*/ 34 w 192"/>
                <a:gd name="T47" fmla="*/ 5 h 82"/>
                <a:gd name="T48" fmla="*/ 45 w 192"/>
                <a:gd name="T49" fmla="*/ 1 h 82"/>
                <a:gd name="T50" fmla="*/ 54 w 192"/>
                <a:gd name="T51" fmla="*/ 0 h 82"/>
                <a:gd name="T52" fmla="*/ 62 w 192"/>
                <a:gd name="T53" fmla="*/ 0 h 82"/>
                <a:gd name="T54" fmla="*/ 71 w 192"/>
                <a:gd name="T55" fmla="*/ 3 h 82"/>
                <a:gd name="T56" fmla="*/ 80 w 192"/>
                <a:gd name="T57" fmla="*/ 8 h 82"/>
                <a:gd name="T58" fmla="*/ 113 w 192"/>
                <a:gd name="T59" fmla="*/ 31 h 82"/>
                <a:gd name="T60" fmla="*/ 143 w 192"/>
                <a:gd name="T61" fmla="*/ 51 h 82"/>
                <a:gd name="T62" fmla="*/ 152 w 192"/>
                <a:gd name="T63" fmla="*/ 56 h 82"/>
                <a:gd name="T64" fmla="*/ 161 w 192"/>
                <a:gd name="T65" fmla="*/ 59 h 82"/>
                <a:gd name="T66" fmla="*/ 170 w 192"/>
                <a:gd name="T67" fmla="*/ 60 h 82"/>
                <a:gd name="T68" fmla="*/ 178 w 192"/>
                <a:gd name="T69" fmla="*/ 60 h 82"/>
                <a:gd name="T70" fmla="*/ 185 w 192"/>
                <a:gd name="T71" fmla="*/ 57 h 82"/>
                <a:gd name="T72" fmla="*/ 189 w 192"/>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2"/>
                <a:gd name="T113" fmla="*/ 192 w 192"/>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2">
                  <a:moveTo>
                    <a:pt x="189" y="52"/>
                  </a:moveTo>
                  <a:lnTo>
                    <a:pt x="191" y="57"/>
                  </a:lnTo>
                  <a:lnTo>
                    <a:pt x="189" y="59"/>
                  </a:lnTo>
                  <a:lnTo>
                    <a:pt x="188" y="61"/>
                  </a:lnTo>
                  <a:lnTo>
                    <a:pt x="186" y="64"/>
                  </a:lnTo>
                  <a:lnTo>
                    <a:pt x="183" y="67"/>
                  </a:lnTo>
                  <a:lnTo>
                    <a:pt x="177" y="70"/>
                  </a:lnTo>
                  <a:lnTo>
                    <a:pt x="175" y="73"/>
                  </a:lnTo>
                  <a:lnTo>
                    <a:pt x="169" y="75"/>
                  </a:lnTo>
                  <a:lnTo>
                    <a:pt x="163" y="77"/>
                  </a:lnTo>
                  <a:lnTo>
                    <a:pt x="158" y="78"/>
                  </a:lnTo>
                  <a:lnTo>
                    <a:pt x="153" y="80"/>
                  </a:lnTo>
                  <a:lnTo>
                    <a:pt x="150" y="80"/>
                  </a:lnTo>
                  <a:lnTo>
                    <a:pt x="145" y="81"/>
                  </a:lnTo>
                  <a:lnTo>
                    <a:pt x="142" y="79"/>
                  </a:lnTo>
                  <a:lnTo>
                    <a:pt x="138" y="79"/>
                  </a:lnTo>
                  <a:lnTo>
                    <a:pt x="133" y="78"/>
                  </a:lnTo>
                  <a:lnTo>
                    <a:pt x="130" y="76"/>
                  </a:lnTo>
                  <a:lnTo>
                    <a:pt x="125" y="73"/>
                  </a:lnTo>
                  <a:lnTo>
                    <a:pt x="120" y="70"/>
                  </a:lnTo>
                  <a:lnTo>
                    <a:pt x="92" y="51"/>
                  </a:lnTo>
                  <a:lnTo>
                    <a:pt x="65" y="32"/>
                  </a:lnTo>
                  <a:lnTo>
                    <a:pt x="59" y="28"/>
                  </a:lnTo>
                  <a:lnTo>
                    <a:pt x="54" y="26"/>
                  </a:lnTo>
                  <a:lnTo>
                    <a:pt x="50" y="24"/>
                  </a:lnTo>
                  <a:lnTo>
                    <a:pt x="45" y="22"/>
                  </a:lnTo>
                  <a:lnTo>
                    <a:pt x="41" y="20"/>
                  </a:lnTo>
                  <a:lnTo>
                    <a:pt x="36" y="19"/>
                  </a:lnTo>
                  <a:lnTo>
                    <a:pt x="31" y="19"/>
                  </a:lnTo>
                  <a:lnTo>
                    <a:pt x="28" y="19"/>
                  </a:lnTo>
                  <a:lnTo>
                    <a:pt x="24"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1"/>
                  </a:lnTo>
                  <a:lnTo>
                    <a:pt x="136" y="47"/>
                  </a:lnTo>
                  <a:lnTo>
                    <a:pt x="143" y="51"/>
                  </a:lnTo>
                  <a:lnTo>
                    <a:pt x="148" y="54"/>
                  </a:lnTo>
                  <a:lnTo>
                    <a:pt x="152" y="56"/>
                  </a:lnTo>
                  <a:lnTo>
                    <a:pt x="156" y="57"/>
                  </a:lnTo>
                  <a:lnTo>
                    <a:pt x="161" y="59"/>
                  </a:lnTo>
                  <a:lnTo>
                    <a:pt x="165" y="60"/>
                  </a:lnTo>
                  <a:lnTo>
                    <a:pt x="170" y="60"/>
                  </a:lnTo>
                  <a:lnTo>
                    <a:pt x="174" y="60"/>
                  </a:lnTo>
                  <a:lnTo>
                    <a:pt x="178" y="60"/>
                  </a:lnTo>
                  <a:lnTo>
                    <a:pt x="182" y="58"/>
                  </a:lnTo>
                  <a:lnTo>
                    <a:pt x="185" y="57"/>
                  </a:lnTo>
                  <a:lnTo>
                    <a:pt x="188" y="56"/>
                  </a:lnTo>
                  <a:lnTo>
                    <a:pt x="189" y="52"/>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13726" name="Freeform 145"/>
            <p:cNvSpPr>
              <a:spLocks/>
            </p:cNvSpPr>
            <p:nvPr/>
          </p:nvSpPr>
          <p:spPr bwMode="auto">
            <a:xfrm>
              <a:off x="4724" y="1210"/>
              <a:ext cx="193" cy="84"/>
            </a:xfrm>
            <a:custGeom>
              <a:avLst/>
              <a:gdLst>
                <a:gd name="T0" fmla="*/ 190 w 193"/>
                <a:gd name="T1" fmla="*/ 58 h 84"/>
                <a:gd name="T2" fmla="*/ 187 w 193"/>
                <a:gd name="T3" fmla="*/ 63 h 84"/>
                <a:gd name="T4" fmla="*/ 181 w 193"/>
                <a:gd name="T5" fmla="*/ 70 h 84"/>
                <a:gd name="T6" fmla="*/ 174 w 193"/>
                <a:gd name="T7" fmla="*/ 75 h 84"/>
                <a:gd name="T8" fmla="*/ 162 w 193"/>
                <a:gd name="T9" fmla="*/ 80 h 84"/>
                <a:gd name="T10" fmla="*/ 154 w 193"/>
                <a:gd name="T11" fmla="*/ 82 h 84"/>
                <a:gd name="T12" fmla="*/ 145 w 193"/>
                <a:gd name="T13" fmla="*/ 83 h 84"/>
                <a:gd name="T14" fmla="*/ 137 w 193"/>
                <a:gd name="T15" fmla="*/ 81 h 84"/>
                <a:gd name="T16" fmla="*/ 129 w 193"/>
                <a:gd name="T17" fmla="*/ 78 h 84"/>
                <a:gd name="T18" fmla="*/ 119 w 193"/>
                <a:gd name="T19" fmla="*/ 72 h 84"/>
                <a:gd name="T20" fmla="*/ 65 w 193"/>
                <a:gd name="T21" fmla="*/ 33 h 84"/>
                <a:gd name="T22" fmla="*/ 55 w 193"/>
                <a:gd name="T23" fmla="*/ 27 h 84"/>
                <a:gd name="T24" fmla="*/ 46 w 193"/>
                <a:gd name="T25" fmla="*/ 23 h 84"/>
                <a:gd name="T26" fmla="*/ 36 w 193"/>
                <a:gd name="T27" fmla="*/ 20 h 84"/>
                <a:gd name="T28" fmla="*/ 28 w 193"/>
                <a:gd name="T29" fmla="*/ 20 h 84"/>
                <a:gd name="T30" fmla="*/ 21 w 193"/>
                <a:gd name="T31" fmla="*/ 20 h 84"/>
                <a:gd name="T32" fmla="*/ 11 w 193"/>
                <a:gd name="T33" fmla="*/ 23 h 84"/>
                <a:gd name="T34" fmla="*/ 5 w 193"/>
                <a:gd name="T35" fmla="*/ 26 h 84"/>
                <a:gd name="T36" fmla="*/ 0 w 193"/>
                <a:gd name="T37" fmla="*/ 29 h 84"/>
                <a:gd name="T38" fmla="*/ 1 w 193"/>
                <a:gd name="T39" fmla="*/ 25 h 84"/>
                <a:gd name="T40" fmla="*/ 5 w 193"/>
                <a:gd name="T41" fmla="*/ 21 h 84"/>
                <a:gd name="T42" fmla="*/ 9 w 193"/>
                <a:gd name="T43" fmla="*/ 18 h 84"/>
                <a:gd name="T44" fmla="*/ 20 w 193"/>
                <a:gd name="T45" fmla="*/ 12 h 84"/>
                <a:gd name="T46" fmla="*/ 34 w 193"/>
                <a:gd name="T47" fmla="*/ 6 h 84"/>
                <a:gd name="T48" fmla="*/ 46 w 193"/>
                <a:gd name="T49" fmla="*/ 1 h 84"/>
                <a:gd name="T50" fmla="*/ 54 w 193"/>
                <a:gd name="T51" fmla="*/ 0 h 84"/>
                <a:gd name="T52" fmla="*/ 62 w 193"/>
                <a:gd name="T53" fmla="*/ 1 h 84"/>
                <a:gd name="T54" fmla="*/ 70 w 193"/>
                <a:gd name="T55" fmla="*/ 3 h 84"/>
                <a:gd name="T56" fmla="*/ 79 w 193"/>
                <a:gd name="T57" fmla="*/ 9 h 84"/>
                <a:gd name="T58" fmla="*/ 113 w 193"/>
                <a:gd name="T59" fmla="*/ 31 h 84"/>
                <a:gd name="T60" fmla="*/ 143 w 193"/>
                <a:gd name="T61" fmla="*/ 53 h 84"/>
                <a:gd name="T62" fmla="*/ 152 w 193"/>
                <a:gd name="T63" fmla="*/ 58 h 84"/>
                <a:gd name="T64" fmla="*/ 161 w 193"/>
                <a:gd name="T65" fmla="*/ 61 h 84"/>
                <a:gd name="T66" fmla="*/ 170 w 193"/>
                <a:gd name="T67" fmla="*/ 62 h 84"/>
                <a:gd name="T68" fmla="*/ 178 w 193"/>
                <a:gd name="T69" fmla="*/ 62 h 84"/>
                <a:gd name="T70" fmla="*/ 185 w 193"/>
                <a:gd name="T71" fmla="*/ 59 h 84"/>
                <a:gd name="T72" fmla="*/ 192 w 193"/>
                <a:gd name="T73" fmla="*/ 55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4"/>
                <a:gd name="T113" fmla="*/ 193 w 193"/>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4">
                  <a:moveTo>
                    <a:pt x="192" y="55"/>
                  </a:moveTo>
                  <a:lnTo>
                    <a:pt x="190" y="58"/>
                  </a:lnTo>
                  <a:lnTo>
                    <a:pt x="189" y="61"/>
                  </a:lnTo>
                  <a:lnTo>
                    <a:pt x="187" y="63"/>
                  </a:lnTo>
                  <a:lnTo>
                    <a:pt x="184" y="66"/>
                  </a:lnTo>
                  <a:lnTo>
                    <a:pt x="181" y="70"/>
                  </a:lnTo>
                  <a:lnTo>
                    <a:pt x="177" y="72"/>
                  </a:lnTo>
                  <a:lnTo>
                    <a:pt x="174" y="75"/>
                  </a:lnTo>
                  <a:lnTo>
                    <a:pt x="168" y="77"/>
                  </a:lnTo>
                  <a:lnTo>
                    <a:pt x="162" y="80"/>
                  </a:lnTo>
                  <a:lnTo>
                    <a:pt x="158" y="81"/>
                  </a:lnTo>
                  <a:lnTo>
                    <a:pt x="154" y="82"/>
                  </a:lnTo>
                  <a:lnTo>
                    <a:pt x="150" y="82"/>
                  </a:lnTo>
                  <a:lnTo>
                    <a:pt x="145" y="83"/>
                  </a:lnTo>
                  <a:lnTo>
                    <a:pt x="142" y="82"/>
                  </a:lnTo>
                  <a:lnTo>
                    <a:pt x="137" y="81"/>
                  </a:lnTo>
                  <a:lnTo>
                    <a:pt x="134" y="80"/>
                  </a:lnTo>
                  <a:lnTo>
                    <a:pt x="129" y="78"/>
                  </a:lnTo>
                  <a:lnTo>
                    <a:pt x="124" y="76"/>
                  </a:lnTo>
                  <a:lnTo>
                    <a:pt x="119" y="72"/>
                  </a:lnTo>
                  <a:lnTo>
                    <a:pt x="92" y="53"/>
                  </a:lnTo>
                  <a:lnTo>
                    <a:pt x="65" y="33"/>
                  </a:lnTo>
                  <a:lnTo>
                    <a:pt x="59" y="30"/>
                  </a:lnTo>
                  <a:lnTo>
                    <a:pt x="55" y="27"/>
                  </a:lnTo>
                  <a:lnTo>
                    <a:pt x="50" y="25"/>
                  </a:lnTo>
                  <a:lnTo>
                    <a:pt x="46" y="23"/>
                  </a:lnTo>
                  <a:lnTo>
                    <a:pt x="40" y="21"/>
                  </a:lnTo>
                  <a:lnTo>
                    <a:pt x="36" y="20"/>
                  </a:lnTo>
                  <a:lnTo>
                    <a:pt x="32" y="19"/>
                  </a:lnTo>
                  <a:lnTo>
                    <a:pt x="28" y="20"/>
                  </a:lnTo>
                  <a:lnTo>
                    <a:pt x="24" y="20"/>
                  </a:lnTo>
                  <a:lnTo>
                    <a:pt x="21" y="20"/>
                  </a:lnTo>
                  <a:lnTo>
                    <a:pt x="16" y="22"/>
                  </a:lnTo>
                  <a:lnTo>
                    <a:pt x="11" y="23"/>
                  </a:lnTo>
                  <a:lnTo>
                    <a:pt x="8" y="24"/>
                  </a:lnTo>
                  <a:lnTo>
                    <a:pt x="5" y="26"/>
                  </a:lnTo>
                  <a:lnTo>
                    <a:pt x="2" y="27"/>
                  </a:lnTo>
                  <a:lnTo>
                    <a:pt x="0" y="29"/>
                  </a:lnTo>
                  <a:lnTo>
                    <a:pt x="0" y="27"/>
                  </a:lnTo>
                  <a:lnTo>
                    <a:pt x="1" y="25"/>
                  </a:lnTo>
                  <a:lnTo>
                    <a:pt x="3" y="23"/>
                  </a:lnTo>
                  <a:lnTo>
                    <a:pt x="5" y="21"/>
                  </a:lnTo>
                  <a:lnTo>
                    <a:pt x="6" y="19"/>
                  </a:lnTo>
                  <a:lnTo>
                    <a:pt x="9" y="18"/>
                  </a:lnTo>
                  <a:lnTo>
                    <a:pt x="14" y="15"/>
                  </a:lnTo>
                  <a:lnTo>
                    <a:pt x="20" y="12"/>
                  </a:lnTo>
                  <a:lnTo>
                    <a:pt x="28" y="9"/>
                  </a:lnTo>
                  <a:lnTo>
                    <a:pt x="34" y="6"/>
                  </a:lnTo>
                  <a:lnTo>
                    <a:pt x="41" y="3"/>
                  </a:lnTo>
                  <a:lnTo>
                    <a:pt x="46" y="1"/>
                  </a:lnTo>
                  <a:lnTo>
                    <a:pt x="50" y="0"/>
                  </a:lnTo>
                  <a:lnTo>
                    <a:pt x="54" y="0"/>
                  </a:lnTo>
                  <a:lnTo>
                    <a:pt x="59" y="0"/>
                  </a:lnTo>
                  <a:lnTo>
                    <a:pt x="62" y="1"/>
                  </a:lnTo>
                  <a:lnTo>
                    <a:pt x="66" y="2"/>
                  </a:lnTo>
                  <a:lnTo>
                    <a:pt x="70" y="3"/>
                  </a:lnTo>
                  <a:lnTo>
                    <a:pt x="75" y="6"/>
                  </a:lnTo>
                  <a:lnTo>
                    <a:pt x="79" y="9"/>
                  </a:lnTo>
                  <a:lnTo>
                    <a:pt x="85" y="12"/>
                  </a:lnTo>
                  <a:lnTo>
                    <a:pt x="113" y="31"/>
                  </a:lnTo>
                  <a:lnTo>
                    <a:pt x="136" y="49"/>
                  </a:lnTo>
                  <a:lnTo>
                    <a:pt x="143" y="53"/>
                  </a:lnTo>
                  <a:lnTo>
                    <a:pt x="148" y="56"/>
                  </a:lnTo>
                  <a:lnTo>
                    <a:pt x="152" y="58"/>
                  </a:lnTo>
                  <a:lnTo>
                    <a:pt x="156" y="59"/>
                  </a:lnTo>
                  <a:lnTo>
                    <a:pt x="161" y="61"/>
                  </a:lnTo>
                  <a:lnTo>
                    <a:pt x="166" y="62"/>
                  </a:lnTo>
                  <a:lnTo>
                    <a:pt x="170" y="62"/>
                  </a:lnTo>
                  <a:lnTo>
                    <a:pt x="174" y="62"/>
                  </a:lnTo>
                  <a:lnTo>
                    <a:pt x="178" y="62"/>
                  </a:lnTo>
                  <a:lnTo>
                    <a:pt x="182" y="60"/>
                  </a:lnTo>
                  <a:lnTo>
                    <a:pt x="185" y="59"/>
                  </a:lnTo>
                  <a:lnTo>
                    <a:pt x="188" y="57"/>
                  </a:lnTo>
                  <a:lnTo>
                    <a:pt x="192" y="55"/>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grpSp>
      <p:grpSp>
        <p:nvGrpSpPr>
          <p:cNvPr id="128" name="Group 4"/>
          <p:cNvGrpSpPr>
            <a:grpSpLocks/>
          </p:cNvGrpSpPr>
          <p:nvPr/>
        </p:nvGrpSpPr>
        <p:grpSpPr bwMode="auto">
          <a:xfrm>
            <a:off x="6153064" y="731953"/>
            <a:ext cx="682625" cy="690563"/>
            <a:chOff x="5138" y="768"/>
            <a:chExt cx="430" cy="435"/>
          </a:xfrm>
        </p:grpSpPr>
        <p:sp>
          <p:nvSpPr>
            <p:cNvPr id="129" name="Freeform 5"/>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30" name="Freeform 6"/>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31" name="Freeform 7"/>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32" name="Freeform 8"/>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a typeface="MS PGothic" pitchFamily="34" charset="-128"/>
                <a:cs typeface="+mn-cs"/>
              </a:endParaRPr>
            </a:p>
          </p:txBody>
        </p:sp>
        <p:sp>
          <p:nvSpPr>
            <p:cNvPr id="133" name="Freeform 9"/>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a typeface="MS PGothic" pitchFamily="34" charset="-128"/>
                <a:cs typeface="+mn-cs"/>
              </a:endParaRPr>
            </a:p>
          </p:txBody>
        </p:sp>
        <p:sp>
          <p:nvSpPr>
            <p:cNvPr id="134" name="Line 10"/>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35" name="Line 11"/>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grpSp>
      <p:grpSp>
        <p:nvGrpSpPr>
          <p:cNvPr id="136" name="Group 18"/>
          <p:cNvGrpSpPr>
            <a:grpSpLocks/>
          </p:cNvGrpSpPr>
          <p:nvPr/>
        </p:nvGrpSpPr>
        <p:grpSpPr bwMode="auto">
          <a:xfrm rot="188043">
            <a:off x="1878798" y="1252263"/>
            <a:ext cx="4660900" cy="3194050"/>
            <a:chOff x="1430" y="1060"/>
            <a:chExt cx="3787" cy="1857"/>
          </a:xfrm>
        </p:grpSpPr>
        <p:sp>
          <p:nvSpPr>
            <p:cNvPr id="137" name="Freeform 19"/>
            <p:cNvSpPr>
              <a:spLocks/>
            </p:cNvSpPr>
            <p:nvPr/>
          </p:nvSpPr>
          <p:spPr bwMode="auto">
            <a:xfrm>
              <a:off x="1732" y="2696"/>
              <a:ext cx="51" cy="123"/>
            </a:xfrm>
            <a:custGeom>
              <a:avLst/>
              <a:gdLst>
                <a:gd name="T0" fmla="*/ 37 w 51"/>
                <a:gd name="T1" fmla="*/ 45 h 123"/>
                <a:gd name="T2" fmla="*/ 35 w 51"/>
                <a:gd name="T3" fmla="*/ 37 h 123"/>
                <a:gd name="T4" fmla="*/ 34 w 51"/>
                <a:gd name="T5" fmla="*/ 29 h 123"/>
                <a:gd name="T6" fmla="*/ 36 w 51"/>
                <a:gd name="T7" fmla="*/ 22 h 123"/>
                <a:gd name="T8" fmla="*/ 36 w 51"/>
                <a:gd name="T9" fmla="*/ 17 h 123"/>
                <a:gd name="T10" fmla="*/ 38 w 51"/>
                <a:gd name="T11" fmla="*/ 13 h 123"/>
                <a:gd name="T12" fmla="*/ 42 w 51"/>
                <a:gd name="T13" fmla="*/ 9 h 123"/>
                <a:gd name="T14" fmla="*/ 45 w 51"/>
                <a:gd name="T15" fmla="*/ 6 h 123"/>
                <a:gd name="T16" fmla="*/ 50 w 51"/>
                <a:gd name="T17" fmla="*/ 3 h 123"/>
                <a:gd name="T18" fmla="*/ 45 w 51"/>
                <a:gd name="T19" fmla="*/ 1 h 123"/>
                <a:gd name="T20" fmla="*/ 41 w 51"/>
                <a:gd name="T21" fmla="*/ 0 h 123"/>
                <a:gd name="T22" fmla="*/ 33 w 51"/>
                <a:gd name="T23" fmla="*/ 0 h 123"/>
                <a:gd name="T24" fmla="*/ 28 w 51"/>
                <a:gd name="T25" fmla="*/ 0 h 123"/>
                <a:gd name="T26" fmla="*/ 23 w 51"/>
                <a:gd name="T27" fmla="*/ 1 h 123"/>
                <a:gd name="T28" fmla="*/ 18 w 51"/>
                <a:gd name="T29" fmla="*/ 3 h 123"/>
                <a:gd name="T30" fmla="*/ 13 w 51"/>
                <a:gd name="T31" fmla="*/ 4 h 123"/>
                <a:gd name="T32" fmla="*/ 7 w 51"/>
                <a:gd name="T33" fmla="*/ 6 h 123"/>
                <a:gd name="T34" fmla="*/ 4 w 51"/>
                <a:gd name="T35" fmla="*/ 8 h 123"/>
                <a:gd name="T36" fmla="*/ 1 w 51"/>
                <a:gd name="T37" fmla="*/ 11 h 123"/>
                <a:gd name="T38" fmla="*/ 0 w 51"/>
                <a:gd name="T39" fmla="*/ 15 h 123"/>
                <a:gd name="T40" fmla="*/ 0 w 51"/>
                <a:gd name="T41" fmla="*/ 19 h 123"/>
                <a:gd name="T42" fmla="*/ 0 w 51"/>
                <a:gd name="T43" fmla="*/ 22 h 123"/>
                <a:gd name="T44" fmla="*/ 4 w 51"/>
                <a:gd name="T45" fmla="*/ 63 h 123"/>
                <a:gd name="T46" fmla="*/ 10 w 51"/>
                <a:gd name="T47" fmla="*/ 99 h 123"/>
                <a:gd name="T48" fmla="*/ 11 w 51"/>
                <a:gd name="T49" fmla="*/ 103 h 123"/>
                <a:gd name="T50" fmla="*/ 11 w 51"/>
                <a:gd name="T51" fmla="*/ 106 h 123"/>
                <a:gd name="T52" fmla="*/ 10 w 51"/>
                <a:gd name="T53" fmla="*/ 108 h 123"/>
                <a:gd name="T54" fmla="*/ 7 w 51"/>
                <a:gd name="T55" fmla="*/ 111 h 123"/>
                <a:gd name="T56" fmla="*/ 4 w 51"/>
                <a:gd name="T57" fmla="*/ 114 h 123"/>
                <a:gd name="T58" fmla="*/ 14 w 51"/>
                <a:gd name="T59" fmla="*/ 119 h 123"/>
                <a:gd name="T60" fmla="*/ 25 w 51"/>
                <a:gd name="T61" fmla="*/ 122 h 123"/>
                <a:gd name="T62" fmla="*/ 32 w 51"/>
                <a:gd name="T63" fmla="*/ 121 h 123"/>
                <a:gd name="T64" fmla="*/ 37 w 51"/>
                <a:gd name="T65" fmla="*/ 121 h 123"/>
                <a:gd name="T66" fmla="*/ 41 w 51"/>
                <a:gd name="T67" fmla="*/ 118 h 123"/>
                <a:gd name="T68" fmla="*/ 45 w 51"/>
                <a:gd name="T69" fmla="*/ 116 h 123"/>
                <a:gd name="T70" fmla="*/ 47 w 51"/>
                <a:gd name="T71" fmla="*/ 112 h 123"/>
                <a:gd name="T72" fmla="*/ 47 w 51"/>
                <a:gd name="T73" fmla="*/ 109 h 123"/>
                <a:gd name="T74" fmla="*/ 47 w 51"/>
                <a:gd name="T75" fmla="*/ 105 h 123"/>
                <a:gd name="T76" fmla="*/ 47 w 51"/>
                <a:gd name="T77" fmla="*/ 100 h 123"/>
                <a:gd name="T78" fmla="*/ 46 w 51"/>
                <a:gd name="T79" fmla="*/ 94 h 123"/>
                <a:gd name="T80" fmla="*/ 44 w 51"/>
                <a:gd name="T81" fmla="*/ 86 h 123"/>
                <a:gd name="T82" fmla="*/ 37 w 51"/>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123"/>
                <a:gd name="T128" fmla="*/ 51 w 51"/>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123">
                  <a:moveTo>
                    <a:pt x="37" y="45"/>
                  </a:moveTo>
                  <a:lnTo>
                    <a:pt x="35" y="37"/>
                  </a:lnTo>
                  <a:lnTo>
                    <a:pt x="34" y="29"/>
                  </a:lnTo>
                  <a:lnTo>
                    <a:pt x="36" y="22"/>
                  </a:lnTo>
                  <a:lnTo>
                    <a:pt x="36" y="17"/>
                  </a:lnTo>
                  <a:lnTo>
                    <a:pt x="38" y="13"/>
                  </a:lnTo>
                  <a:lnTo>
                    <a:pt x="42" y="9"/>
                  </a:lnTo>
                  <a:lnTo>
                    <a:pt x="45" y="6"/>
                  </a:lnTo>
                  <a:lnTo>
                    <a:pt x="50" y="3"/>
                  </a:lnTo>
                  <a:lnTo>
                    <a:pt x="45" y="1"/>
                  </a:lnTo>
                  <a:lnTo>
                    <a:pt x="41" y="0"/>
                  </a:lnTo>
                  <a:lnTo>
                    <a:pt x="33" y="0"/>
                  </a:lnTo>
                  <a:lnTo>
                    <a:pt x="28" y="0"/>
                  </a:lnTo>
                  <a:lnTo>
                    <a:pt x="23" y="1"/>
                  </a:lnTo>
                  <a:lnTo>
                    <a:pt x="18" y="3"/>
                  </a:lnTo>
                  <a:lnTo>
                    <a:pt x="13" y="4"/>
                  </a:lnTo>
                  <a:lnTo>
                    <a:pt x="7" y="6"/>
                  </a:lnTo>
                  <a:lnTo>
                    <a:pt x="4" y="8"/>
                  </a:lnTo>
                  <a:lnTo>
                    <a:pt x="1" y="11"/>
                  </a:lnTo>
                  <a:lnTo>
                    <a:pt x="0" y="15"/>
                  </a:lnTo>
                  <a:lnTo>
                    <a:pt x="0" y="19"/>
                  </a:lnTo>
                  <a:lnTo>
                    <a:pt x="0" y="22"/>
                  </a:lnTo>
                  <a:lnTo>
                    <a:pt x="4" y="63"/>
                  </a:lnTo>
                  <a:lnTo>
                    <a:pt x="10" y="99"/>
                  </a:lnTo>
                  <a:lnTo>
                    <a:pt x="11" y="103"/>
                  </a:lnTo>
                  <a:lnTo>
                    <a:pt x="11" y="106"/>
                  </a:lnTo>
                  <a:lnTo>
                    <a:pt x="10" y="108"/>
                  </a:lnTo>
                  <a:lnTo>
                    <a:pt x="7" y="111"/>
                  </a:lnTo>
                  <a:lnTo>
                    <a:pt x="4" y="114"/>
                  </a:lnTo>
                  <a:lnTo>
                    <a:pt x="14" y="119"/>
                  </a:lnTo>
                  <a:lnTo>
                    <a:pt x="25" y="122"/>
                  </a:lnTo>
                  <a:lnTo>
                    <a:pt x="32" y="121"/>
                  </a:lnTo>
                  <a:lnTo>
                    <a:pt x="37" y="121"/>
                  </a:lnTo>
                  <a:lnTo>
                    <a:pt x="41" y="118"/>
                  </a:lnTo>
                  <a:lnTo>
                    <a:pt x="45" y="116"/>
                  </a:lnTo>
                  <a:lnTo>
                    <a:pt x="47" y="112"/>
                  </a:lnTo>
                  <a:lnTo>
                    <a:pt x="47" y="109"/>
                  </a:lnTo>
                  <a:lnTo>
                    <a:pt x="47" y="105"/>
                  </a:lnTo>
                  <a:lnTo>
                    <a:pt x="47" y="100"/>
                  </a:lnTo>
                  <a:lnTo>
                    <a:pt x="46" y="94"/>
                  </a:lnTo>
                  <a:lnTo>
                    <a:pt x="44" y="86"/>
                  </a:lnTo>
                  <a:lnTo>
                    <a:pt x="37"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38" name="Freeform 20"/>
            <p:cNvSpPr>
              <a:spLocks/>
            </p:cNvSpPr>
            <p:nvPr/>
          </p:nvSpPr>
          <p:spPr bwMode="auto">
            <a:xfrm>
              <a:off x="1583" y="2773"/>
              <a:ext cx="50" cy="119"/>
            </a:xfrm>
            <a:custGeom>
              <a:avLst/>
              <a:gdLst>
                <a:gd name="T0" fmla="*/ 34 w 50"/>
                <a:gd name="T1" fmla="*/ 43 h 119"/>
                <a:gd name="T2" fmla="*/ 33 w 50"/>
                <a:gd name="T3" fmla="*/ 37 h 119"/>
                <a:gd name="T4" fmla="*/ 34 w 50"/>
                <a:gd name="T5" fmla="*/ 29 h 119"/>
                <a:gd name="T6" fmla="*/ 34 w 50"/>
                <a:gd name="T7" fmla="*/ 22 h 119"/>
                <a:gd name="T8" fmla="*/ 35 w 50"/>
                <a:gd name="T9" fmla="*/ 17 h 119"/>
                <a:gd name="T10" fmla="*/ 37 w 50"/>
                <a:gd name="T11" fmla="*/ 12 h 119"/>
                <a:gd name="T12" fmla="*/ 39 w 50"/>
                <a:gd name="T13" fmla="*/ 9 h 119"/>
                <a:gd name="T14" fmla="*/ 42 w 50"/>
                <a:gd name="T15" fmla="*/ 6 h 119"/>
                <a:gd name="T16" fmla="*/ 49 w 50"/>
                <a:gd name="T17" fmla="*/ 3 h 119"/>
                <a:gd name="T18" fmla="*/ 44 w 50"/>
                <a:gd name="T19" fmla="*/ 1 h 119"/>
                <a:gd name="T20" fmla="*/ 39 w 50"/>
                <a:gd name="T21" fmla="*/ 0 h 119"/>
                <a:gd name="T22" fmla="*/ 32 w 50"/>
                <a:gd name="T23" fmla="*/ 0 h 119"/>
                <a:gd name="T24" fmla="*/ 26 w 50"/>
                <a:gd name="T25" fmla="*/ 0 h 119"/>
                <a:gd name="T26" fmla="*/ 21 w 50"/>
                <a:gd name="T27" fmla="*/ 2 h 119"/>
                <a:gd name="T28" fmla="*/ 17 w 50"/>
                <a:gd name="T29" fmla="*/ 3 h 119"/>
                <a:gd name="T30" fmla="*/ 12 w 50"/>
                <a:gd name="T31" fmla="*/ 4 h 119"/>
                <a:gd name="T32" fmla="*/ 7 w 50"/>
                <a:gd name="T33" fmla="*/ 6 h 119"/>
                <a:gd name="T34" fmla="*/ 3 w 50"/>
                <a:gd name="T35" fmla="*/ 8 h 119"/>
                <a:gd name="T36" fmla="*/ 2 w 50"/>
                <a:gd name="T37" fmla="*/ 12 h 119"/>
                <a:gd name="T38" fmla="*/ 1 w 50"/>
                <a:gd name="T39" fmla="*/ 15 h 119"/>
                <a:gd name="T40" fmla="*/ 0 w 50"/>
                <a:gd name="T41" fmla="*/ 18 h 119"/>
                <a:gd name="T42" fmla="*/ 1 w 50"/>
                <a:gd name="T43" fmla="*/ 22 h 119"/>
                <a:gd name="T44" fmla="*/ 3 w 50"/>
                <a:gd name="T45" fmla="*/ 62 h 119"/>
                <a:gd name="T46" fmla="*/ 10 w 50"/>
                <a:gd name="T47" fmla="*/ 98 h 119"/>
                <a:gd name="T48" fmla="*/ 10 w 50"/>
                <a:gd name="T49" fmla="*/ 103 h 119"/>
                <a:gd name="T50" fmla="*/ 11 w 50"/>
                <a:gd name="T51" fmla="*/ 105 h 119"/>
                <a:gd name="T52" fmla="*/ 11 w 50"/>
                <a:gd name="T53" fmla="*/ 107 h 119"/>
                <a:gd name="T54" fmla="*/ 9 w 50"/>
                <a:gd name="T55" fmla="*/ 110 h 119"/>
                <a:gd name="T56" fmla="*/ 6 w 50"/>
                <a:gd name="T57" fmla="*/ 111 h 119"/>
                <a:gd name="T58" fmla="*/ 16 w 50"/>
                <a:gd name="T59" fmla="*/ 115 h 119"/>
                <a:gd name="T60" fmla="*/ 25 w 50"/>
                <a:gd name="T61" fmla="*/ 118 h 119"/>
                <a:gd name="T62" fmla="*/ 30 w 50"/>
                <a:gd name="T63" fmla="*/ 118 h 119"/>
                <a:gd name="T64" fmla="*/ 34 w 50"/>
                <a:gd name="T65" fmla="*/ 117 h 119"/>
                <a:gd name="T66" fmla="*/ 38 w 50"/>
                <a:gd name="T67" fmla="*/ 116 h 119"/>
                <a:gd name="T68" fmla="*/ 42 w 50"/>
                <a:gd name="T69" fmla="*/ 114 h 119"/>
                <a:gd name="T70" fmla="*/ 44 w 50"/>
                <a:gd name="T71" fmla="*/ 112 h 119"/>
                <a:gd name="T72" fmla="*/ 45 w 50"/>
                <a:gd name="T73" fmla="*/ 110 h 119"/>
                <a:gd name="T74" fmla="*/ 45 w 50"/>
                <a:gd name="T75" fmla="*/ 107 h 119"/>
                <a:gd name="T76" fmla="*/ 44 w 50"/>
                <a:gd name="T77" fmla="*/ 104 h 119"/>
                <a:gd name="T78" fmla="*/ 43 w 50"/>
                <a:gd name="T79" fmla="*/ 99 h 119"/>
                <a:gd name="T80" fmla="*/ 41 w 50"/>
                <a:gd name="T81" fmla="*/ 92 h 119"/>
                <a:gd name="T82" fmla="*/ 40 w 50"/>
                <a:gd name="T83" fmla="*/ 85 h 119"/>
                <a:gd name="T84" fmla="*/ 34 w 50"/>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
                <a:gd name="T130" fmla="*/ 0 h 119"/>
                <a:gd name="T131" fmla="*/ 50 w 50"/>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 h="119">
                  <a:moveTo>
                    <a:pt x="34" y="43"/>
                  </a:moveTo>
                  <a:lnTo>
                    <a:pt x="33" y="37"/>
                  </a:lnTo>
                  <a:lnTo>
                    <a:pt x="34" y="29"/>
                  </a:lnTo>
                  <a:lnTo>
                    <a:pt x="34" y="22"/>
                  </a:lnTo>
                  <a:lnTo>
                    <a:pt x="35" y="17"/>
                  </a:lnTo>
                  <a:lnTo>
                    <a:pt x="37" y="12"/>
                  </a:lnTo>
                  <a:lnTo>
                    <a:pt x="39" y="9"/>
                  </a:lnTo>
                  <a:lnTo>
                    <a:pt x="42" y="6"/>
                  </a:lnTo>
                  <a:lnTo>
                    <a:pt x="49" y="3"/>
                  </a:lnTo>
                  <a:lnTo>
                    <a:pt x="44" y="1"/>
                  </a:lnTo>
                  <a:lnTo>
                    <a:pt x="39" y="0"/>
                  </a:lnTo>
                  <a:lnTo>
                    <a:pt x="32" y="0"/>
                  </a:lnTo>
                  <a:lnTo>
                    <a:pt x="26" y="0"/>
                  </a:lnTo>
                  <a:lnTo>
                    <a:pt x="21"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6" y="115"/>
                  </a:lnTo>
                  <a:lnTo>
                    <a:pt x="25" y="118"/>
                  </a:lnTo>
                  <a:lnTo>
                    <a:pt x="30" y="118"/>
                  </a:lnTo>
                  <a:lnTo>
                    <a:pt x="34" y="117"/>
                  </a:lnTo>
                  <a:lnTo>
                    <a:pt x="38" y="116"/>
                  </a:lnTo>
                  <a:lnTo>
                    <a:pt x="42" y="114"/>
                  </a:lnTo>
                  <a:lnTo>
                    <a:pt x="44" y="112"/>
                  </a:lnTo>
                  <a:lnTo>
                    <a:pt x="45" y="110"/>
                  </a:lnTo>
                  <a:lnTo>
                    <a:pt x="45" y="107"/>
                  </a:lnTo>
                  <a:lnTo>
                    <a:pt x="44" y="104"/>
                  </a:lnTo>
                  <a:lnTo>
                    <a:pt x="43" y="99"/>
                  </a:lnTo>
                  <a:lnTo>
                    <a:pt x="41" y="92"/>
                  </a:lnTo>
                  <a:lnTo>
                    <a:pt x="40" y="85"/>
                  </a:lnTo>
                  <a:lnTo>
                    <a:pt x="34" y="43"/>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39" name="Freeform 21"/>
            <p:cNvSpPr>
              <a:spLocks/>
            </p:cNvSpPr>
            <p:nvPr/>
          </p:nvSpPr>
          <p:spPr bwMode="auto">
            <a:xfrm>
              <a:off x="2029" y="2551"/>
              <a:ext cx="49" cy="123"/>
            </a:xfrm>
            <a:custGeom>
              <a:avLst/>
              <a:gdLst>
                <a:gd name="T0" fmla="*/ 35 w 49"/>
                <a:gd name="T1" fmla="*/ 45 h 123"/>
                <a:gd name="T2" fmla="*/ 34 w 49"/>
                <a:gd name="T3" fmla="*/ 37 h 123"/>
                <a:gd name="T4" fmla="*/ 32 w 49"/>
                <a:gd name="T5" fmla="*/ 29 h 123"/>
                <a:gd name="T6" fmla="*/ 34 w 49"/>
                <a:gd name="T7" fmla="*/ 22 h 123"/>
                <a:gd name="T8" fmla="*/ 35 w 49"/>
                <a:gd name="T9" fmla="*/ 17 h 123"/>
                <a:gd name="T10" fmla="*/ 37 w 49"/>
                <a:gd name="T11" fmla="*/ 13 h 123"/>
                <a:gd name="T12" fmla="*/ 40 w 49"/>
                <a:gd name="T13" fmla="*/ 9 h 123"/>
                <a:gd name="T14" fmla="*/ 43 w 49"/>
                <a:gd name="T15" fmla="*/ 6 h 123"/>
                <a:gd name="T16" fmla="*/ 48 w 49"/>
                <a:gd name="T17" fmla="*/ 3 h 123"/>
                <a:gd name="T18" fmla="*/ 43 w 49"/>
                <a:gd name="T19" fmla="*/ 1 h 123"/>
                <a:gd name="T20" fmla="*/ 39 w 49"/>
                <a:gd name="T21" fmla="*/ 0 h 123"/>
                <a:gd name="T22" fmla="*/ 32 w 49"/>
                <a:gd name="T23" fmla="*/ 0 h 123"/>
                <a:gd name="T24" fmla="*/ 27 w 49"/>
                <a:gd name="T25" fmla="*/ 0 h 123"/>
                <a:gd name="T26" fmla="*/ 22 w 49"/>
                <a:gd name="T27" fmla="*/ 1 h 123"/>
                <a:gd name="T28" fmla="*/ 17 w 49"/>
                <a:gd name="T29" fmla="*/ 3 h 123"/>
                <a:gd name="T30" fmla="*/ 13 w 49"/>
                <a:gd name="T31" fmla="*/ 4 h 123"/>
                <a:gd name="T32" fmla="*/ 7 w 49"/>
                <a:gd name="T33" fmla="*/ 6 h 123"/>
                <a:gd name="T34" fmla="*/ 4 w 49"/>
                <a:gd name="T35" fmla="*/ 8 h 123"/>
                <a:gd name="T36" fmla="*/ 1 w 49"/>
                <a:gd name="T37" fmla="*/ 11 h 123"/>
                <a:gd name="T38" fmla="*/ 0 w 49"/>
                <a:gd name="T39" fmla="*/ 15 h 123"/>
                <a:gd name="T40" fmla="*/ 0 w 49"/>
                <a:gd name="T41" fmla="*/ 19 h 123"/>
                <a:gd name="T42" fmla="*/ 0 w 49"/>
                <a:gd name="T43" fmla="*/ 22 h 123"/>
                <a:gd name="T44" fmla="*/ 4 w 49"/>
                <a:gd name="T45" fmla="*/ 63 h 123"/>
                <a:gd name="T46" fmla="*/ 9 w 49"/>
                <a:gd name="T47" fmla="*/ 99 h 123"/>
                <a:gd name="T48" fmla="*/ 11 w 49"/>
                <a:gd name="T49" fmla="*/ 103 h 123"/>
                <a:gd name="T50" fmla="*/ 10 w 49"/>
                <a:gd name="T51" fmla="*/ 106 h 123"/>
                <a:gd name="T52" fmla="*/ 9 w 49"/>
                <a:gd name="T53" fmla="*/ 108 h 123"/>
                <a:gd name="T54" fmla="*/ 7 w 49"/>
                <a:gd name="T55" fmla="*/ 111 h 123"/>
                <a:gd name="T56" fmla="*/ 4 w 49"/>
                <a:gd name="T57" fmla="*/ 114 h 123"/>
                <a:gd name="T58" fmla="*/ 14 w 49"/>
                <a:gd name="T59" fmla="*/ 119 h 123"/>
                <a:gd name="T60" fmla="*/ 24 w 49"/>
                <a:gd name="T61" fmla="*/ 122 h 123"/>
                <a:gd name="T62" fmla="*/ 31 w 49"/>
                <a:gd name="T63" fmla="*/ 121 h 123"/>
                <a:gd name="T64" fmla="*/ 35 w 49"/>
                <a:gd name="T65" fmla="*/ 121 h 123"/>
                <a:gd name="T66" fmla="*/ 39 w 49"/>
                <a:gd name="T67" fmla="*/ 118 h 123"/>
                <a:gd name="T68" fmla="*/ 43 w 49"/>
                <a:gd name="T69" fmla="*/ 116 h 123"/>
                <a:gd name="T70" fmla="*/ 45 w 49"/>
                <a:gd name="T71" fmla="*/ 112 h 123"/>
                <a:gd name="T72" fmla="*/ 45 w 49"/>
                <a:gd name="T73" fmla="*/ 109 h 123"/>
                <a:gd name="T74" fmla="*/ 45 w 49"/>
                <a:gd name="T75" fmla="*/ 105 h 123"/>
                <a:gd name="T76" fmla="*/ 45 w 49"/>
                <a:gd name="T77" fmla="*/ 100 h 123"/>
                <a:gd name="T78" fmla="*/ 44 w 49"/>
                <a:gd name="T79" fmla="*/ 94 h 123"/>
                <a:gd name="T80" fmla="*/ 42 w 49"/>
                <a:gd name="T81" fmla="*/ 86 h 123"/>
                <a:gd name="T82" fmla="*/ 35 w 49"/>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3"/>
                <a:gd name="T128" fmla="*/ 49 w 49"/>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3">
                  <a:moveTo>
                    <a:pt x="35" y="45"/>
                  </a:moveTo>
                  <a:lnTo>
                    <a:pt x="34" y="37"/>
                  </a:lnTo>
                  <a:lnTo>
                    <a:pt x="32" y="29"/>
                  </a:lnTo>
                  <a:lnTo>
                    <a:pt x="34" y="22"/>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4" y="122"/>
                  </a:lnTo>
                  <a:lnTo>
                    <a:pt x="31" y="121"/>
                  </a:lnTo>
                  <a:lnTo>
                    <a:pt x="35" y="121"/>
                  </a:lnTo>
                  <a:lnTo>
                    <a:pt x="39" y="118"/>
                  </a:lnTo>
                  <a:lnTo>
                    <a:pt x="43" y="116"/>
                  </a:lnTo>
                  <a:lnTo>
                    <a:pt x="45" y="112"/>
                  </a:lnTo>
                  <a:lnTo>
                    <a:pt x="45" y="109"/>
                  </a:lnTo>
                  <a:lnTo>
                    <a:pt x="45" y="105"/>
                  </a:lnTo>
                  <a:lnTo>
                    <a:pt x="45" y="100"/>
                  </a:lnTo>
                  <a:lnTo>
                    <a:pt x="44" y="94"/>
                  </a:lnTo>
                  <a:lnTo>
                    <a:pt x="42" y="86"/>
                  </a:lnTo>
                  <a:lnTo>
                    <a:pt x="35"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40" name="Freeform 22"/>
            <p:cNvSpPr>
              <a:spLocks/>
            </p:cNvSpPr>
            <p:nvPr/>
          </p:nvSpPr>
          <p:spPr bwMode="auto">
            <a:xfrm>
              <a:off x="1880" y="2622"/>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41" name="Freeform 23"/>
            <p:cNvSpPr>
              <a:spLocks/>
            </p:cNvSpPr>
            <p:nvPr/>
          </p:nvSpPr>
          <p:spPr bwMode="auto">
            <a:xfrm>
              <a:off x="2328" y="2404"/>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42" name="Freeform 24"/>
            <p:cNvSpPr>
              <a:spLocks/>
            </p:cNvSpPr>
            <p:nvPr/>
          </p:nvSpPr>
          <p:spPr bwMode="auto">
            <a:xfrm>
              <a:off x="2183" y="2478"/>
              <a:ext cx="48" cy="121"/>
            </a:xfrm>
            <a:custGeom>
              <a:avLst/>
              <a:gdLst>
                <a:gd name="T0" fmla="*/ 33 w 48"/>
                <a:gd name="T1" fmla="*/ 44 h 121"/>
                <a:gd name="T2" fmla="*/ 32 w 48"/>
                <a:gd name="T3" fmla="*/ 38 h 121"/>
                <a:gd name="T4" fmla="*/ 32 w 48"/>
                <a:gd name="T5" fmla="*/ 30 h 121"/>
                <a:gd name="T6" fmla="*/ 32 w 48"/>
                <a:gd name="T7" fmla="*/ 22 h 121"/>
                <a:gd name="T8" fmla="*/ 33 w 48"/>
                <a:gd name="T9" fmla="*/ 17 h 121"/>
                <a:gd name="T10" fmla="*/ 36 w 48"/>
                <a:gd name="T11" fmla="*/ 13 h 121"/>
                <a:gd name="T12" fmla="*/ 38 w 48"/>
                <a:gd name="T13" fmla="*/ 9 h 121"/>
                <a:gd name="T14" fmla="*/ 41 w 48"/>
                <a:gd name="T15" fmla="*/ 6 h 121"/>
                <a:gd name="T16" fmla="*/ 47 w 48"/>
                <a:gd name="T17" fmla="*/ 3 h 121"/>
                <a:gd name="T18" fmla="*/ 42 w 48"/>
                <a:gd name="T19" fmla="*/ 1 h 121"/>
                <a:gd name="T20" fmla="*/ 37 w 48"/>
                <a:gd name="T21" fmla="*/ 0 h 121"/>
                <a:gd name="T22" fmla="*/ 31 w 48"/>
                <a:gd name="T23" fmla="*/ 0 h 121"/>
                <a:gd name="T24" fmla="*/ 25 w 48"/>
                <a:gd name="T25" fmla="*/ 0 h 121"/>
                <a:gd name="T26" fmla="*/ 20 w 48"/>
                <a:gd name="T27" fmla="*/ 2 h 121"/>
                <a:gd name="T28" fmla="*/ 16 w 48"/>
                <a:gd name="T29" fmla="*/ 3 h 121"/>
                <a:gd name="T30" fmla="*/ 11 w 48"/>
                <a:gd name="T31" fmla="*/ 4 h 121"/>
                <a:gd name="T32" fmla="*/ 7 w 48"/>
                <a:gd name="T33" fmla="*/ 7 h 121"/>
                <a:gd name="T34" fmla="*/ 2 w 48"/>
                <a:gd name="T35" fmla="*/ 8 h 121"/>
                <a:gd name="T36" fmla="*/ 1 w 48"/>
                <a:gd name="T37" fmla="*/ 12 h 121"/>
                <a:gd name="T38" fmla="*/ 0 w 48"/>
                <a:gd name="T39" fmla="*/ 15 h 121"/>
                <a:gd name="T40" fmla="*/ 0 w 48"/>
                <a:gd name="T41" fmla="*/ 18 h 121"/>
                <a:gd name="T42" fmla="*/ 0 w 48"/>
                <a:gd name="T43" fmla="*/ 23 h 121"/>
                <a:gd name="T44" fmla="*/ 3 w 48"/>
                <a:gd name="T45" fmla="*/ 64 h 121"/>
                <a:gd name="T46" fmla="*/ 10 w 48"/>
                <a:gd name="T47" fmla="*/ 99 h 121"/>
                <a:gd name="T48" fmla="*/ 9 w 48"/>
                <a:gd name="T49" fmla="*/ 104 h 121"/>
                <a:gd name="T50" fmla="*/ 10 w 48"/>
                <a:gd name="T51" fmla="*/ 106 h 121"/>
                <a:gd name="T52" fmla="*/ 10 w 48"/>
                <a:gd name="T53" fmla="*/ 109 h 121"/>
                <a:gd name="T54" fmla="*/ 8 w 48"/>
                <a:gd name="T55" fmla="*/ 112 h 121"/>
                <a:gd name="T56" fmla="*/ 5 w 48"/>
                <a:gd name="T57" fmla="*/ 113 h 121"/>
                <a:gd name="T58" fmla="*/ 15 w 48"/>
                <a:gd name="T59" fmla="*/ 117 h 121"/>
                <a:gd name="T60" fmla="*/ 24 w 48"/>
                <a:gd name="T61" fmla="*/ 120 h 121"/>
                <a:gd name="T62" fmla="*/ 29 w 48"/>
                <a:gd name="T63" fmla="*/ 120 h 121"/>
                <a:gd name="T64" fmla="*/ 33 w 48"/>
                <a:gd name="T65" fmla="*/ 119 h 121"/>
                <a:gd name="T66" fmla="*/ 36 w 48"/>
                <a:gd name="T67" fmla="*/ 118 h 121"/>
                <a:gd name="T68" fmla="*/ 40 w 48"/>
                <a:gd name="T69" fmla="*/ 116 h 121"/>
                <a:gd name="T70" fmla="*/ 43 w 48"/>
                <a:gd name="T71" fmla="*/ 114 h 121"/>
                <a:gd name="T72" fmla="*/ 43 w 48"/>
                <a:gd name="T73" fmla="*/ 112 h 121"/>
                <a:gd name="T74" fmla="*/ 43 w 48"/>
                <a:gd name="T75" fmla="*/ 109 h 121"/>
                <a:gd name="T76" fmla="*/ 43 w 48"/>
                <a:gd name="T77" fmla="*/ 106 h 121"/>
                <a:gd name="T78" fmla="*/ 42 w 48"/>
                <a:gd name="T79" fmla="*/ 101 h 121"/>
                <a:gd name="T80" fmla="*/ 40 w 48"/>
                <a:gd name="T81" fmla="*/ 94 h 121"/>
                <a:gd name="T82" fmla="*/ 38 w 48"/>
                <a:gd name="T83" fmla="*/ 86 h 121"/>
                <a:gd name="T84" fmla="*/ 33 w 48"/>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
                <a:gd name="T130" fmla="*/ 0 h 121"/>
                <a:gd name="T131" fmla="*/ 48 w 48"/>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 h="121">
                  <a:moveTo>
                    <a:pt x="33" y="44"/>
                  </a:moveTo>
                  <a:lnTo>
                    <a:pt x="32" y="38"/>
                  </a:lnTo>
                  <a:lnTo>
                    <a:pt x="32" y="30"/>
                  </a:lnTo>
                  <a:lnTo>
                    <a:pt x="32" y="22"/>
                  </a:lnTo>
                  <a:lnTo>
                    <a:pt x="33" y="17"/>
                  </a:lnTo>
                  <a:lnTo>
                    <a:pt x="36" y="13"/>
                  </a:lnTo>
                  <a:lnTo>
                    <a:pt x="38" y="9"/>
                  </a:lnTo>
                  <a:lnTo>
                    <a:pt x="41" y="6"/>
                  </a:lnTo>
                  <a:lnTo>
                    <a:pt x="47" y="3"/>
                  </a:lnTo>
                  <a:lnTo>
                    <a:pt x="42" y="1"/>
                  </a:lnTo>
                  <a:lnTo>
                    <a:pt x="37" y="0"/>
                  </a:lnTo>
                  <a:lnTo>
                    <a:pt x="31" y="0"/>
                  </a:lnTo>
                  <a:lnTo>
                    <a:pt x="25" y="0"/>
                  </a:lnTo>
                  <a:lnTo>
                    <a:pt x="20" y="2"/>
                  </a:lnTo>
                  <a:lnTo>
                    <a:pt x="16" y="3"/>
                  </a:lnTo>
                  <a:lnTo>
                    <a:pt x="11" y="4"/>
                  </a:lnTo>
                  <a:lnTo>
                    <a:pt x="7" y="7"/>
                  </a:lnTo>
                  <a:lnTo>
                    <a:pt x="2" y="8"/>
                  </a:lnTo>
                  <a:lnTo>
                    <a:pt x="1" y="12"/>
                  </a:lnTo>
                  <a:lnTo>
                    <a:pt x="0" y="15"/>
                  </a:lnTo>
                  <a:lnTo>
                    <a:pt x="0" y="18"/>
                  </a:lnTo>
                  <a:lnTo>
                    <a:pt x="0" y="23"/>
                  </a:lnTo>
                  <a:lnTo>
                    <a:pt x="3" y="64"/>
                  </a:lnTo>
                  <a:lnTo>
                    <a:pt x="10" y="99"/>
                  </a:lnTo>
                  <a:lnTo>
                    <a:pt x="9" y="104"/>
                  </a:lnTo>
                  <a:lnTo>
                    <a:pt x="10" y="106"/>
                  </a:lnTo>
                  <a:lnTo>
                    <a:pt x="10" y="109"/>
                  </a:lnTo>
                  <a:lnTo>
                    <a:pt x="8" y="112"/>
                  </a:lnTo>
                  <a:lnTo>
                    <a:pt x="5" y="113"/>
                  </a:lnTo>
                  <a:lnTo>
                    <a:pt x="15" y="117"/>
                  </a:lnTo>
                  <a:lnTo>
                    <a:pt x="24" y="120"/>
                  </a:lnTo>
                  <a:lnTo>
                    <a:pt x="29" y="120"/>
                  </a:lnTo>
                  <a:lnTo>
                    <a:pt x="33" y="119"/>
                  </a:lnTo>
                  <a:lnTo>
                    <a:pt x="36" y="118"/>
                  </a:lnTo>
                  <a:lnTo>
                    <a:pt x="40" y="116"/>
                  </a:lnTo>
                  <a:lnTo>
                    <a:pt x="43" y="114"/>
                  </a:lnTo>
                  <a:lnTo>
                    <a:pt x="43" y="112"/>
                  </a:lnTo>
                  <a:lnTo>
                    <a:pt x="43" y="109"/>
                  </a:lnTo>
                  <a:lnTo>
                    <a:pt x="43" y="106"/>
                  </a:lnTo>
                  <a:lnTo>
                    <a:pt x="42" y="101"/>
                  </a:lnTo>
                  <a:lnTo>
                    <a:pt x="40" y="94"/>
                  </a:lnTo>
                  <a:lnTo>
                    <a:pt x="38" y="86"/>
                  </a:lnTo>
                  <a:lnTo>
                    <a:pt x="33" y="44"/>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43" name="Freeform 25"/>
            <p:cNvSpPr>
              <a:spLocks/>
            </p:cNvSpPr>
            <p:nvPr/>
          </p:nvSpPr>
          <p:spPr bwMode="auto">
            <a:xfrm>
              <a:off x="2628" y="2256"/>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44" name="Freeform 26"/>
            <p:cNvSpPr>
              <a:spLocks/>
            </p:cNvSpPr>
            <p:nvPr/>
          </p:nvSpPr>
          <p:spPr bwMode="auto">
            <a:xfrm>
              <a:off x="2480" y="2329"/>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45" name="Freeform 27"/>
            <p:cNvSpPr>
              <a:spLocks/>
            </p:cNvSpPr>
            <p:nvPr/>
          </p:nvSpPr>
          <p:spPr bwMode="auto">
            <a:xfrm>
              <a:off x="2929" y="2108"/>
              <a:ext cx="48" cy="123"/>
            </a:xfrm>
            <a:custGeom>
              <a:avLst/>
              <a:gdLst>
                <a:gd name="T0" fmla="*/ 35 w 48"/>
                <a:gd name="T1" fmla="*/ 45 h 123"/>
                <a:gd name="T2" fmla="*/ 33 w 48"/>
                <a:gd name="T3" fmla="*/ 37 h 123"/>
                <a:gd name="T4" fmla="*/ 32 w 48"/>
                <a:gd name="T5" fmla="*/ 29 h 123"/>
                <a:gd name="T6" fmla="*/ 34 w 48"/>
                <a:gd name="T7" fmla="*/ 22 h 123"/>
                <a:gd name="T8" fmla="*/ 34 w 48"/>
                <a:gd name="T9" fmla="*/ 17 h 123"/>
                <a:gd name="T10" fmla="*/ 36 w 48"/>
                <a:gd name="T11" fmla="*/ 13 h 123"/>
                <a:gd name="T12" fmla="*/ 39 w 48"/>
                <a:gd name="T13" fmla="*/ 9 h 123"/>
                <a:gd name="T14" fmla="*/ 43 w 48"/>
                <a:gd name="T15" fmla="*/ 6 h 123"/>
                <a:gd name="T16" fmla="*/ 47 w 48"/>
                <a:gd name="T17" fmla="*/ 3 h 123"/>
                <a:gd name="T18" fmla="*/ 43 w 48"/>
                <a:gd name="T19" fmla="*/ 1 h 123"/>
                <a:gd name="T20" fmla="*/ 39 w 48"/>
                <a:gd name="T21" fmla="*/ 0 h 123"/>
                <a:gd name="T22" fmla="*/ 31 w 48"/>
                <a:gd name="T23" fmla="*/ 0 h 123"/>
                <a:gd name="T24" fmla="*/ 26 w 48"/>
                <a:gd name="T25" fmla="*/ 0 h 123"/>
                <a:gd name="T26" fmla="*/ 21 w 48"/>
                <a:gd name="T27" fmla="*/ 1 h 123"/>
                <a:gd name="T28" fmla="*/ 17 w 48"/>
                <a:gd name="T29" fmla="*/ 3 h 123"/>
                <a:gd name="T30" fmla="*/ 12 w 48"/>
                <a:gd name="T31" fmla="*/ 4 h 123"/>
                <a:gd name="T32" fmla="*/ 7 w 48"/>
                <a:gd name="T33" fmla="*/ 6 h 123"/>
                <a:gd name="T34" fmla="*/ 3 w 48"/>
                <a:gd name="T35" fmla="*/ 8 h 123"/>
                <a:gd name="T36" fmla="*/ 1 w 48"/>
                <a:gd name="T37" fmla="*/ 11 h 123"/>
                <a:gd name="T38" fmla="*/ 0 w 48"/>
                <a:gd name="T39" fmla="*/ 15 h 123"/>
                <a:gd name="T40" fmla="*/ 0 w 48"/>
                <a:gd name="T41" fmla="*/ 19 h 123"/>
                <a:gd name="T42" fmla="*/ 0 w 48"/>
                <a:gd name="T43" fmla="*/ 22 h 123"/>
                <a:gd name="T44" fmla="*/ 3 w 48"/>
                <a:gd name="T45" fmla="*/ 63 h 123"/>
                <a:gd name="T46" fmla="*/ 9 w 48"/>
                <a:gd name="T47" fmla="*/ 99 h 123"/>
                <a:gd name="T48" fmla="*/ 10 w 48"/>
                <a:gd name="T49" fmla="*/ 103 h 123"/>
                <a:gd name="T50" fmla="*/ 10 w 48"/>
                <a:gd name="T51" fmla="*/ 106 h 123"/>
                <a:gd name="T52" fmla="*/ 9 w 48"/>
                <a:gd name="T53" fmla="*/ 108 h 123"/>
                <a:gd name="T54" fmla="*/ 7 w 48"/>
                <a:gd name="T55" fmla="*/ 111 h 123"/>
                <a:gd name="T56" fmla="*/ 3 w 48"/>
                <a:gd name="T57" fmla="*/ 114 h 123"/>
                <a:gd name="T58" fmla="*/ 13 w 48"/>
                <a:gd name="T59" fmla="*/ 119 h 123"/>
                <a:gd name="T60" fmla="*/ 24 w 48"/>
                <a:gd name="T61" fmla="*/ 122 h 123"/>
                <a:gd name="T62" fmla="*/ 30 w 48"/>
                <a:gd name="T63" fmla="*/ 121 h 123"/>
                <a:gd name="T64" fmla="*/ 35 w 48"/>
                <a:gd name="T65" fmla="*/ 121 h 123"/>
                <a:gd name="T66" fmla="*/ 38 w 48"/>
                <a:gd name="T67" fmla="*/ 118 h 123"/>
                <a:gd name="T68" fmla="*/ 42 w 48"/>
                <a:gd name="T69" fmla="*/ 116 h 123"/>
                <a:gd name="T70" fmla="*/ 44 w 48"/>
                <a:gd name="T71" fmla="*/ 112 h 123"/>
                <a:gd name="T72" fmla="*/ 45 w 48"/>
                <a:gd name="T73" fmla="*/ 109 h 123"/>
                <a:gd name="T74" fmla="*/ 45 w 48"/>
                <a:gd name="T75" fmla="*/ 105 h 123"/>
                <a:gd name="T76" fmla="*/ 44 w 48"/>
                <a:gd name="T77" fmla="*/ 100 h 123"/>
                <a:gd name="T78" fmla="*/ 44 w 48"/>
                <a:gd name="T79" fmla="*/ 94 h 123"/>
                <a:gd name="T80" fmla="*/ 42 w 48"/>
                <a:gd name="T81" fmla="*/ 86 h 123"/>
                <a:gd name="T82" fmla="*/ 35 w 48"/>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123"/>
                <a:gd name="T128" fmla="*/ 48 w 48"/>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123">
                  <a:moveTo>
                    <a:pt x="35" y="45"/>
                  </a:moveTo>
                  <a:lnTo>
                    <a:pt x="33" y="37"/>
                  </a:lnTo>
                  <a:lnTo>
                    <a:pt x="32" y="29"/>
                  </a:lnTo>
                  <a:lnTo>
                    <a:pt x="34" y="22"/>
                  </a:lnTo>
                  <a:lnTo>
                    <a:pt x="34" y="17"/>
                  </a:lnTo>
                  <a:lnTo>
                    <a:pt x="36" y="13"/>
                  </a:lnTo>
                  <a:lnTo>
                    <a:pt x="39" y="9"/>
                  </a:lnTo>
                  <a:lnTo>
                    <a:pt x="43" y="6"/>
                  </a:lnTo>
                  <a:lnTo>
                    <a:pt x="47" y="3"/>
                  </a:lnTo>
                  <a:lnTo>
                    <a:pt x="43" y="1"/>
                  </a:lnTo>
                  <a:lnTo>
                    <a:pt x="39" y="0"/>
                  </a:lnTo>
                  <a:lnTo>
                    <a:pt x="31" y="0"/>
                  </a:lnTo>
                  <a:lnTo>
                    <a:pt x="26" y="0"/>
                  </a:lnTo>
                  <a:lnTo>
                    <a:pt x="21" y="1"/>
                  </a:lnTo>
                  <a:lnTo>
                    <a:pt x="17" y="3"/>
                  </a:lnTo>
                  <a:lnTo>
                    <a:pt x="12" y="4"/>
                  </a:lnTo>
                  <a:lnTo>
                    <a:pt x="7" y="6"/>
                  </a:lnTo>
                  <a:lnTo>
                    <a:pt x="3" y="8"/>
                  </a:lnTo>
                  <a:lnTo>
                    <a:pt x="1" y="11"/>
                  </a:lnTo>
                  <a:lnTo>
                    <a:pt x="0" y="15"/>
                  </a:lnTo>
                  <a:lnTo>
                    <a:pt x="0" y="19"/>
                  </a:lnTo>
                  <a:lnTo>
                    <a:pt x="0" y="22"/>
                  </a:lnTo>
                  <a:lnTo>
                    <a:pt x="3" y="63"/>
                  </a:lnTo>
                  <a:lnTo>
                    <a:pt x="9" y="99"/>
                  </a:lnTo>
                  <a:lnTo>
                    <a:pt x="10" y="103"/>
                  </a:lnTo>
                  <a:lnTo>
                    <a:pt x="10" y="106"/>
                  </a:lnTo>
                  <a:lnTo>
                    <a:pt x="9" y="108"/>
                  </a:lnTo>
                  <a:lnTo>
                    <a:pt x="7" y="111"/>
                  </a:lnTo>
                  <a:lnTo>
                    <a:pt x="3" y="114"/>
                  </a:lnTo>
                  <a:lnTo>
                    <a:pt x="13" y="119"/>
                  </a:lnTo>
                  <a:lnTo>
                    <a:pt x="24" y="122"/>
                  </a:lnTo>
                  <a:lnTo>
                    <a:pt x="30" y="121"/>
                  </a:lnTo>
                  <a:lnTo>
                    <a:pt x="35" y="121"/>
                  </a:lnTo>
                  <a:lnTo>
                    <a:pt x="38" y="118"/>
                  </a:lnTo>
                  <a:lnTo>
                    <a:pt x="42" y="116"/>
                  </a:lnTo>
                  <a:lnTo>
                    <a:pt x="44" y="112"/>
                  </a:lnTo>
                  <a:lnTo>
                    <a:pt x="45" y="109"/>
                  </a:lnTo>
                  <a:lnTo>
                    <a:pt x="45" y="105"/>
                  </a:lnTo>
                  <a:lnTo>
                    <a:pt x="44" y="100"/>
                  </a:lnTo>
                  <a:lnTo>
                    <a:pt x="44" y="94"/>
                  </a:lnTo>
                  <a:lnTo>
                    <a:pt x="42" y="86"/>
                  </a:lnTo>
                  <a:lnTo>
                    <a:pt x="35"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46" name="Freeform 28"/>
            <p:cNvSpPr>
              <a:spLocks/>
            </p:cNvSpPr>
            <p:nvPr/>
          </p:nvSpPr>
          <p:spPr bwMode="auto">
            <a:xfrm>
              <a:off x="2777" y="2181"/>
              <a:ext cx="53" cy="120"/>
            </a:xfrm>
            <a:custGeom>
              <a:avLst/>
              <a:gdLst>
                <a:gd name="T0" fmla="*/ 36 w 53"/>
                <a:gd name="T1" fmla="*/ 44 h 120"/>
                <a:gd name="T2" fmla="*/ 35 w 53"/>
                <a:gd name="T3" fmla="*/ 37 h 120"/>
                <a:gd name="T4" fmla="*/ 36 w 53"/>
                <a:gd name="T5" fmla="*/ 29 h 120"/>
                <a:gd name="T6" fmla="*/ 36 w 53"/>
                <a:gd name="T7" fmla="*/ 22 h 120"/>
                <a:gd name="T8" fmla="*/ 37 w 53"/>
                <a:gd name="T9" fmla="*/ 17 h 120"/>
                <a:gd name="T10" fmla="*/ 40 w 53"/>
                <a:gd name="T11" fmla="*/ 13 h 120"/>
                <a:gd name="T12" fmla="*/ 42 w 53"/>
                <a:gd name="T13" fmla="*/ 9 h 120"/>
                <a:gd name="T14" fmla="*/ 45 w 53"/>
                <a:gd name="T15" fmla="*/ 6 h 120"/>
                <a:gd name="T16" fmla="*/ 52 w 53"/>
                <a:gd name="T17" fmla="*/ 3 h 120"/>
                <a:gd name="T18" fmla="*/ 47 w 53"/>
                <a:gd name="T19" fmla="*/ 1 h 120"/>
                <a:gd name="T20" fmla="*/ 41 w 53"/>
                <a:gd name="T21" fmla="*/ 0 h 120"/>
                <a:gd name="T22" fmla="*/ 34 w 53"/>
                <a:gd name="T23" fmla="*/ 0 h 120"/>
                <a:gd name="T24" fmla="*/ 28 w 53"/>
                <a:gd name="T25" fmla="*/ 0 h 120"/>
                <a:gd name="T26" fmla="*/ 23 w 53"/>
                <a:gd name="T27" fmla="*/ 2 h 120"/>
                <a:gd name="T28" fmla="*/ 18 w 53"/>
                <a:gd name="T29" fmla="*/ 3 h 120"/>
                <a:gd name="T30" fmla="*/ 12 w 53"/>
                <a:gd name="T31" fmla="*/ 4 h 120"/>
                <a:gd name="T32" fmla="*/ 8 w 53"/>
                <a:gd name="T33" fmla="*/ 7 h 120"/>
                <a:gd name="T34" fmla="*/ 3 w 53"/>
                <a:gd name="T35" fmla="*/ 8 h 120"/>
                <a:gd name="T36" fmla="*/ 2 w 53"/>
                <a:gd name="T37" fmla="*/ 12 h 120"/>
                <a:gd name="T38" fmla="*/ 1 w 53"/>
                <a:gd name="T39" fmla="*/ 15 h 120"/>
                <a:gd name="T40" fmla="*/ 0 w 53"/>
                <a:gd name="T41" fmla="*/ 18 h 120"/>
                <a:gd name="T42" fmla="*/ 1 w 53"/>
                <a:gd name="T43" fmla="*/ 22 h 120"/>
                <a:gd name="T44" fmla="*/ 3 w 53"/>
                <a:gd name="T45" fmla="*/ 63 h 120"/>
                <a:gd name="T46" fmla="*/ 11 w 53"/>
                <a:gd name="T47" fmla="*/ 98 h 120"/>
                <a:gd name="T48" fmla="*/ 10 w 53"/>
                <a:gd name="T49" fmla="*/ 104 h 120"/>
                <a:gd name="T50" fmla="*/ 11 w 53"/>
                <a:gd name="T51" fmla="*/ 105 h 120"/>
                <a:gd name="T52" fmla="*/ 11 w 53"/>
                <a:gd name="T53" fmla="*/ 108 h 120"/>
                <a:gd name="T54" fmla="*/ 9 w 53"/>
                <a:gd name="T55" fmla="*/ 111 h 120"/>
                <a:gd name="T56" fmla="*/ 6 w 53"/>
                <a:gd name="T57" fmla="*/ 112 h 120"/>
                <a:gd name="T58" fmla="*/ 17 w 53"/>
                <a:gd name="T59" fmla="*/ 116 h 120"/>
                <a:gd name="T60" fmla="*/ 27 w 53"/>
                <a:gd name="T61" fmla="*/ 119 h 120"/>
                <a:gd name="T62" fmla="*/ 32 w 53"/>
                <a:gd name="T63" fmla="*/ 119 h 120"/>
                <a:gd name="T64" fmla="*/ 36 w 53"/>
                <a:gd name="T65" fmla="*/ 118 h 120"/>
                <a:gd name="T66" fmla="*/ 40 w 53"/>
                <a:gd name="T67" fmla="*/ 117 h 120"/>
                <a:gd name="T68" fmla="*/ 45 w 53"/>
                <a:gd name="T69" fmla="*/ 115 h 120"/>
                <a:gd name="T70" fmla="*/ 47 w 53"/>
                <a:gd name="T71" fmla="*/ 113 h 120"/>
                <a:gd name="T72" fmla="*/ 48 w 53"/>
                <a:gd name="T73" fmla="*/ 111 h 120"/>
                <a:gd name="T74" fmla="*/ 48 w 53"/>
                <a:gd name="T75" fmla="*/ 108 h 120"/>
                <a:gd name="T76" fmla="*/ 47 w 53"/>
                <a:gd name="T77" fmla="*/ 105 h 120"/>
                <a:gd name="T78" fmla="*/ 46 w 53"/>
                <a:gd name="T79" fmla="*/ 100 h 120"/>
                <a:gd name="T80" fmla="*/ 44 w 53"/>
                <a:gd name="T81" fmla="*/ 93 h 120"/>
                <a:gd name="T82" fmla="*/ 42 w 53"/>
                <a:gd name="T83" fmla="*/ 85 h 120"/>
                <a:gd name="T84" fmla="*/ 36 w 53"/>
                <a:gd name="T85" fmla="*/ 44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120"/>
                <a:gd name="T131" fmla="*/ 53 w 53"/>
                <a:gd name="T132" fmla="*/ 120 h 1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120">
                  <a:moveTo>
                    <a:pt x="36" y="44"/>
                  </a:moveTo>
                  <a:lnTo>
                    <a:pt x="35" y="37"/>
                  </a:lnTo>
                  <a:lnTo>
                    <a:pt x="36" y="29"/>
                  </a:lnTo>
                  <a:lnTo>
                    <a:pt x="36" y="22"/>
                  </a:lnTo>
                  <a:lnTo>
                    <a:pt x="37" y="17"/>
                  </a:lnTo>
                  <a:lnTo>
                    <a:pt x="40" y="13"/>
                  </a:lnTo>
                  <a:lnTo>
                    <a:pt x="42" y="9"/>
                  </a:lnTo>
                  <a:lnTo>
                    <a:pt x="45" y="6"/>
                  </a:lnTo>
                  <a:lnTo>
                    <a:pt x="52" y="3"/>
                  </a:lnTo>
                  <a:lnTo>
                    <a:pt x="47" y="1"/>
                  </a:lnTo>
                  <a:lnTo>
                    <a:pt x="41" y="0"/>
                  </a:lnTo>
                  <a:lnTo>
                    <a:pt x="34" y="0"/>
                  </a:lnTo>
                  <a:lnTo>
                    <a:pt x="28" y="0"/>
                  </a:lnTo>
                  <a:lnTo>
                    <a:pt x="23" y="2"/>
                  </a:lnTo>
                  <a:lnTo>
                    <a:pt x="18" y="3"/>
                  </a:lnTo>
                  <a:lnTo>
                    <a:pt x="12" y="4"/>
                  </a:lnTo>
                  <a:lnTo>
                    <a:pt x="8" y="7"/>
                  </a:lnTo>
                  <a:lnTo>
                    <a:pt x="3" y="8"/>
                  </a:lnTo>
                  <a:lnTo>
                    <a:pt x="2" y="12"/>
                  </a:lnTo>
                  <a:lnTo>
                    <a:pt x="1" y="15"/>
                  </a:lnTo>
                  <a:lnTo>
                    <a:pt x="0" y="18"/>
                  </a:lnTo>
                  <a:lnTo>
                    <a:pt x="1" y="22"/>
                  </a:lnTo>
                  <a:lnTo>
                    <a:pt x="3" y="63"/>
                  </a:lnTo>
                  <a:lnTo>
                    <a:pt x="11" y="98"/>
                  </a:lnTo>
                  <a:lnTo>
                    <a:pt x="10" y="104"/>
                  </a:lnTo>
                  <a:lnTo>
                    <a:pt x="11" y="105"/>
                  </a:lnTo>
                  <a:lnTo>
                    <a:pt x="11" y="108"/>
                  </a:lnTo>
                  <a:lnTo>
                    <a:pt x="9" y="111"/>
                  </a:lnTo>
                  <a:lnTo>
                    <a:pt x="6" y="112"/>
                  </a:lnTo>
                  <a:lnTo>
                    <a:pt x="17" y="116"/>
                  </a:lnTo>
                  <a:lnTo>
                    <a:pt x="27" y="119"/>
                  </a:lnTo>
                  <a:lnTo>
                    <a:pt x="32" y="119"/>
                  </a:lnTo>
                  <a:lnTo>
                    <a:pt x="36" y="118"/>
                  </a:lnTo>
                  <a:lnTo>
                    <a:pt x="40" y="117"/>
                  </a:lnTo>
                  <a:lnTo>
                    <a:pt x="45" y="115"/>
                  </a:lnTo>
                  <a:lnTo>
                    <a:pt x="47" y="113"/>
                  </a:lnTo>
                  <a:lnTo>
                    <a:pt x="48" y="111"/>
                  </a:lnTo>
                  <a:lnTo>
                    <a:pt x="48" y="108"/>
                  </a:lnTo>
                  <a:lnTo>
                    <a:pt x="47" y="105"/>
                  </a:lnTo>
                  <a:lnTo>
                    <a:pt x="46" y="100"/>
                  </a:lnTo>
                  <a:lnTo>
                    <a:pt x="44" y="93"/>
                  </a:lnTo>
                  <a:lnTo>
                    <a:pt x="42" y="85"/>
                  </a:lnTo>
                  <a:lnTo>
                    <a:pt x="36" y="44"/>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47" name="Freeform 29"/>
            <p:cNvSpPr>
              <a:spLocks/>
            </p:cNvSpPr>
            <p:nvPr/>
          </p:nvSpPr>
          <p:spPr bwMode="auto">
            <a:xfrm>
              <a:off x="3227" y="1959"/>
              <a:ext cx="49" cy="124"/>
            </a:xfrm>
            <a:custGeom>
              <a:avLst/>
              <a:gdLst>
                <a:gd name="T0" fmla="*/ 35 w 49"/>
                <a:gd name="T1" fmla="*/ 46 h 124"/>
                <a:gd name="T2" fmla="*/ 34 w 49"/>
                <a:gd name="T3" fmla="*/ 38 h 124"/>
                <a:gd name="T4" fmla="*/ 32 w 49"/>
                <a:gd name="T5" fmla="*/ 30 h 124"/>
                <a:gd name="T6" fmla="*/ 34 w 49"/>
                <a:gd name="T7" fmla="*/ 23 h 124"/>
                <a:gd name="T8" fmla="*/ 35 w 49"/>
                <a:gd name="T9" fmla="*/ 17 h 124"/>
                <a:gd name="T10" fmla="*/ 37 w 49"/>
                <a:gd name="T11" fmla="*/ 13 h 124"/>
                <a:gd name="T12" fmla="*/ 40 w 49"/>
                <a:gd name="T13" fmla="*/ 9 h 124"/>
                <a:gd name="T14" fmla="*/ 43 w 49"/>
                <a:gd name="T15" fmla="*/ 6 h 124"/>
                <a:gd name="T16" fmla="*/ 48 w 49"/>
                <a:gd name="T17" fmla="*/ 3 h 124"/>
                <a:gd name="T18" fmla="*/ 43 w 49"/>
                <a:gd name="T19" fmla="*/ 1 h 124"/>
                <a:gd name="T20" fmla="*/ 39 w 49"/>
                <a:gd name="T21" fmla="*/ 0 h 124"/>
                <a:gd name="T22" fmla="*/ 32 w 49"/>
                <a:gd name="T23" fmla="*/ 0 h 124"/>
                <a:gd name="T24" fmla="*/ 27 w 49"/>
                <a:gd name="T25" fmla="*/ 0 h 124"/>
                <a:gd name="T26" fmla="*/ 22 w 49"/>
                <a:gd name="T27" fmla="*/ 1 h 124"/>
                <a:gd name="T28" fmla="*/ 17 w 49"/>
                <a:gd name="T29" fmla="*/ 3 h 124"/>
                <a:gd name="T30" fmla="*/ 13 w 49"/>
                <a:gd name="T31" fmla="*/ 4 h 124"/>
                <a:gd name="T32" fmla="*/ 7 w 49"/>
                <a:gd name="T33" fmla="*/ 6 h 124"/>
                <a:gd name="T34" fmla="*/ 4 w 49"/>
                <a:gd name="T35" fmla="*/ 8 h 124"/>
                <a:gd name="T36" fmla="*/ 1 w 49"/>
                <a:gd name="T37" fmla="*/ 11 h 124"/>
                <a:gd name="T38" fmla="*/ 0 w 49"/>
                <a:gd name="T39" fmla="*/ 16 h 124"/>
                <a:gd name="T40" fmla="*/ 0 w 49"/>
                <a:gd name="T41" fmla="*/ 19 h 124"/>
                <a:gd name="T42" fmla="*/ 0 w 49"/>
                <a:gd name="T43" fmla="*/ 22 h 124"/>
                <a:gd name="T44" fmla="*/ 4 w 49"/>
                <a:gd name="T45" fmla="*/ 64 h 124"/>
                <a:gd name="T46" fmla="*/ 9 w 49"/>
                <a:gd name="T47" fmla="*/ 99 h 124"/>
                <a:gd name="T48" fmla="*/ 11 w 49"/>
                <a:gd name="T49" fmla="*/ 104 h 124"/>
                <a:gd name="T50" fmla="*/ 10 w 49"/>
                <a:gd name="T51" fmla="*/ 106 h 124"/>
                <a:gd name="T52" fmla="*/ 9 w 49"/>
                <a:gd name="T53" fmla="*/ 109 h 124"/>
                <a:gd name="T54" fmla="*/ 7 w 49"/>
                <a:gd name="T55" fmla="*/ 112 h 124"/>
                <a:gd name="T56" fmla="*/ 4 w 49"/>
                <a:gd name="T57" fmla="*/ 115 h 124"/>
                <a:gd name="T58" fmla="*/ 14 w 49"/>
                <a:gd name="T59" fmla="*/ 120 h 124"/>
                <a:gd name="T60" fmla="*/ 24 w 49"/>
                <a:gd name="T61" fmla="*/ 123 h 124"/>
                <a:gd name="T62" fmla="*/ 31 w 49"/>
                <a:gd name="T63" fmla="*/ 122 h 124"/>
                <a:gd name="T64" fmla="*/ 35 w 49"/>
                <a:gd name="T65" fmla="*/ 122 h 124"/>
                <a:gd name="T66" fmla="*/ 39 w 49"/>
                <a:gd name="T67" fmla="*/ 119 h 124"/>
                <a:gd name="T68" fmla="*/ 43 w 49"/>
                <a:gd name="T69" fmla="*/ 117 h 124"/>
                <a:gd name="T70" fmla="*/ 45 w 49"/>
                <a:gd name="T71" fmla="*/ 113 h 124"/>
                <a:gd name="T72" fmla="*/ 45 w 49"/>
                <a:gd name="T73" fmla="*/ 110 h 124"/>
                <a:gd name="T74" fmla="*/ 45 w 49"/>
                <a:gd name="T75" fmla="*/ 106 h 124"/>
                <a:gd name="T76" fmla="*/ 45 w 49"/>
                <a:gd name="T77" fmla="*/ 101 h 124"/>
                <a:gd name="T78" fmla="*/ 44 w 49"/>
                <a:gd name="T79" fmla="*/ 95 h 124"/>
                <a:gd name="T80" fmla="*/ 42 w 49"/>
                <a:gd name="T81" fmla="*/ 86 h 124"/>
                <a:gd name="T82" fmla="*/ 35 w 49"/>
                <a:gd name="T83" fmla="*/ 46 h 1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4"/>
                <a:gd name="T128" fmla="*/ 49 w 49"/>
                <a:gd name="T129" fmla="*/ 124 h 1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4">
                  <a:moveTo>
                    <a:pt x="35" y="46"/>
                  </a:moveTo>
                  <a:lnTo>
                    <a:pt x="34" y="38"/>
                  </a:lnTo>
                  <a:lnTo>
                    <a:pt x="32" y="30"/>
                  </a:lnTo>
                  <a:lnTo>
                    <a:pt x="34" y="23"/>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6"/>
                  </a:lnTo>
                  <a:lnTo>
                    <a:pt x="0" y="19"/>
                  </a:lnTo>
                  <a:lnTo>
                    <a:pt x="0" y="22"/>
                  </a:lnTo>
                  <a:lnTo>
                    <a:pt x="4" y="64"/>
                  </a:lnTo>
                  <a:lnTo>
                    <a:pt x="9" y="99"/>
                  </a:lnTo>
                  <a:lnTo>
                    <a:pt x="11" y="104"/>
                  </a:lnTo>
                  <a:lnTo>
                    <a:pt x="10" y="106"/>
                  </a:lnTo>
                  <a:lnTo>
                    <a:pt x="9" y="109"/>
                  </a:lnTo>
                  <a:lnTo>
                    <a:pt x="7" y="112"/>
                  </a:lnTo>
                  <a:lnTo>
                    <a:pt x="4" y="115"/>
                  </a:lnTo>
                  <a:lnTo>
                    <a:pt x="14" y="120"/>
                  </a:lnTo>
                  <a:lnTo>
                    <a:pt x="24" y="123"/>
                  </a:lnTo>
                  <a:lnTo>
                    <a:pt x="31" y="122"/>
                  </a:lnTo>
                  <a:lnTo>
                    <a:pt x="35" y="122"/>
                  </a:lnTo>
                  <a:lnTo>
                    <a:pt x="39" y="119"/>
                  </a:lnTo>
                  <a:lnTo>
                    <a:pt x="43" y="117"/>
                  </a:lnTo>
                  <a:lnTo>
                    <a:pt x="45" y="113"/>
                  </a:lnTo>
                  <a:lnTo>
                    <a:pt x="45" y="110"/>
                  </a:lnTo>
                  <a:lnTo>
                    <a:pt x="45" y="106"/>
                  </a:lnTo>
                  <a:lnTo>
                    <a:pt x="45" y="101"/>
                  </a:lnTo>
                  <a:lnTo>
                    <a:pt x="44" y="95"/>
                  </a:lnTo>
                  <a:lnTo>
                    <a:pt x="42" y="86"/>
                  </a:lnTo>
                  <a:lnTo>
                    <a:pt x="35" y="46"/>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48" name="Freeform 30"/>
            <p:cNvSpPr>
              <a:spLocks/>
            </p:cNvSpPr>
            <p:nvPr/>
          </p:nvSpPr>
          <p:spPr bwMode="auto">
            <a:xfrm>
              <a:off x="3076" y="2035"/>
              <a:ext cx="51" cy="119"/>
            </a:xfrm>
            <a:custGeom>
              <a:avLst/>
              <a:gdLst>
                <a:gd name="T0" fmla="*/ 35 w 51"/>
                <a:gd name="T1" fmla="*/ 43 h 119"/>
                <a:gd name="T2" fmla="*/ 34 w 51"/>
                <a:gd name="T3" fmla="*/ 37 h 119"/>
                <a:gd name="T4" fmla="*/ 35 w 51"/>
                <a:gd name="T5" fmla="*/ 29 h 119"/>
                <a:gd name="T6" fmla="*/ 35 w 51"/>
                <a:gd name="T7" fmla="*/ 22 h 119"/>
                <a:gd name="T8" fmla="*/ 36 w 51"/>
                <a:gd name="T9" fmla="*/ 17 h 119"/>
                <a:gd name="T10" fmla="*/ 38 w 51"/>
                <a:gd name="T11" fmla="*/ 12 h 119"/>
                <a:gd name="T12" fmla="*/ 40 w 51"/>
                <a:gd name="T13" fmla="*/ 9 h 119"/>
                <a:gd name="T14" fmla="*/ 43 w 51"/>
                <a:gd name="T15" fmla="*/ 6 h 119"/>
                <a:gd name="T16" fmla="*/ 50 w 51"/>
                <a:gd name="T17" fmla="*/ 3 h 119"/>
                <a:gd name="T18" fmla="*/ 45 w 51"/>
                <a:gd name="T19" fmla="*/ 1 h 119"/>
                <a:gd name="T20" fmla="*/ 40 w 51"/>
                <a:gd name="T21" fmla="*/ 0 h 119"/>
                <a:gd name="T22" fmla="*/ 33 w 51"/>
                <a:gd name="T23" fmla="*/ 0 h 119"/>
                <a:gd name="T24" fmla="*/ 27 w 51"/>
                <a:gd name="T25" fmla="*/ 0 h 119"/>
                <a:gd name="T26" fmla="*/ 22 w 51"/>
                <a:gd name="T27" fmla="*/ 2 h 119"/>
                <a:gd name="T28" fmla="*/ 17 w 51"/>
                <a:gd name="T29" fmla="*/ 3 h 119"/>
                <a:gd name="T30" fmla="*/ 12 w 51"/>
                <a:gd name="T31" fmla="*/ 4 h 119"/>
                <a:gd name="T32" fmla="*/ 7 w 51"/>
                <a:gd name="T33" fmla="*/ 6 h 119"/>
                <a:gd name="T34" fmla="*/ 3 w 51"/>
                <a:gd name="T35" fmla="*/ 8 h 119"/>
                <a:gd name="T36" fmla="*/ 2 w 51"/>
                <a:gd name="T37" fmla="*/ 12 h 119"/>
                <a:gd name="T38" fmla="*/ 1 w 51"/>
                <a:gd name="T39" fmla="*/ 15 h 119"/>
                <a:gd name="T40" fmla="*/ 0 w 51"/>
                <a:gd name="T41" fmla="*/ 18 h 119"/>
                <a:gd name="T42" fmla="*/ 1 w 51"/>
                <a:gd name="T43" fmla="*/ 22 h 119"/>
                <a:gd name="T44" fmla="*/ 3 w 51"/>
                <a:gd name="T45" fmla="*/ 62 h 119"/>
                <a:gd name="T46" fmla="*/ 10 w 51"/>
                <a:gd name="T47" fmla="*/ 98 h 119"/>
                <a:gd name="T48" fmla="*/ 10 w 51"/>
                <a:gd name="T49" fmla="*/ 103 h 119"/>
                <a:gd name="T50" fmla="*/ 11 w 51"/>
                <a:gd name="T51" fmla="*/ 105 h 119"/>
                <a:gd name="T52" fmla="*/ 11 w 51"/>
                <a:gd name="T53" fmla="*/ 107 h 119"/>
                <a:gd name="T54" fmla="*/ 9 w 51"/>
                <a:gd name="T55" fmla="*/ 110 h 119"/>
                <a:gd name="T56" fmla="*/ 6 w 51"/>
                <a:gd name="T57" fmla="*/ 111 h 119"/>
                <a:gd name="T58" fmla="*/ 17 w 51"/>
                <a:gd name="T59" fmla="*/ 115 h 119"/>
                <a:gd name="T60" fmla="*/ 26 w 51"/>
                <a:gd name="T61" fmla="*/ 118 h 119"/>
                <a:gd name="T62" fmla="*/ 31 w 51"/>
                <a:gd name="T63" fmla="*/ 118 h 119"/>
                <a:gd name="T64" fmla="*/ 35 w 51"/>
                <a:gd name="T65" fmla="*/ 117 h 119"/>
                <a:gd name="T66" fmla="*/ 39 w 51"/>
                <a:gd name="T67" fmla="*/ 116 h 119"/>
                <a:gd name="T68" fmla="*/ 43 w 51"/>
                <a:gd name="T69" fmla="*/ 114 h 119"/>
                <a:gd name="T70" fmla="*/ 45 w 51"/>
                <a:gd name="T71" fmla="*/ 112 h 119"/>
                <a:gd name="T72" fmla="*/ 46 w 51"/>
                <a:gd name="T73" fmla="*/ 110 h 119"/>
                <a:gd name="T74" fmla="*/ 46 w 51"/>
                <a:gd name="T75" fmla="*/ 107 h 119"/>
                <a:gd name="T76" fmla="*/ 45 w 51"/>
                <a:gd name="T77" fmla="*/ 104 h 119"/>
                <a:gd name="T78" fmla="*/ 44 w 51"/>
                <a:gd name="T79" fmla="*/ 99 h 119"/>
                <a:gd name="T80" fmla="*/ 42 w 51"/>
                <a:gd name="T81" fmla="*/ 92 h 119"/>
                <a:gd name="T82" fmla="*/ 41 w 51"/>
                <a:gd name="T83" fmla="*/ 85 h 119"/>
                <a:gd name="T84" fmla="*/ 35 w 51"/>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19"/>
                <a:gd name="T131" fmla="*/ 51 w 51"/>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19">
                  <a:moveTo>
                    <a:pt x="35" y="43"/>
                  </a:moveTo>
                  <a:lnTo>
                    <a:pt x="34" y="37"/>
                  </a:lnTo>
                  <a:lnTo>
                    <a:pt x="35" y="29"/>
                  </a:lnTo>
                  <a:lnTo>
                    <a:pt x="35" y="22"/>
                  </a:lnTo>
                  <a:lnTo>
                    <a:pt x="36" y="17"/>
                  </a:lnTo>
                  <a:lnTo>
                    <a:pt x="38" y="12"/>
                  </a:lnTo>
                  <a:lnTo>
                    <a:pt x="40" y="9"/>
                  </a:lnTo>
                  <a:lnTo>
                    <a:pt x="43" y="6"/>
                  </a:lnTo>
                  <a:lnTo>
                    <a:pt x="50" y="3"/>
                  </a:lnTo>
                  <a:lnTo>
                    <a:pt x="45" y="1"/>
                  </a:lnTo>
                  <a:lnTo>
                    <a:pt x="40" y="0"/>
                  </a:lnTo>
                  <a:lnTo>
                    <a:pt x="33" y="0"/>
                  </a:lnTo>
                  <a:lnTo>
                    <a:pt x="27" y="0"/>
                  </a:lnTo>
                  <a:lnTo>
                    <a:pt x="22"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7" y="115"/>
                  </a:lnTo>
                  <a:lnTo>
                    <a:pt x="26" y="118"/>
                  </a:lnTo>
                  <a:lnTo>
                    <a:pt x="31" y="118"/>
                  </a:lnTo>
                  <a:lnTo>
                    <a:pt x="35" y="117"/>
                  </a:lnTo>
                  <a:lnTo>
                    <a:pt x="39" y="116"/>
                  </a:lnTo>
                  <a:lnTo>
                    <a:pt x="43" y="114"/>
                  </a:lnTo>
                  <a:lnTo>
                    <a:pt x="45" y="112"/>
                  </a:lnTo>
                  <a:lnTo>
                    <a:pt x="46" y="110"/>
                  </a:lnTo>
                  <a:lnTo>
                    <a:pt x="46" y="107"/>
                  </a:lnTo>
                  <a:lnTo>
                    <a:pt x="45" y="104"/>
                  </a:lnTo>
                  <a:lnTo>
                    <a:pt x="44" y="99"/>
                  </a:lnTo>
                  <a:lnTo>
                    <a:pt x="42" y="92"/>
                  </a:lnTo>
                  <a:lnTo>
                    <a:pt x="41" y="85"/>
                  </a:lnTo>
                  <a:lnTo>
                    <a:pt x="35" y="43"/>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49" name="Freeform 31"/>
            <p:cNvSpPr>
              <a:spLocks/>
            </p:cNvSpPr>
            <p:nvPr/>
          </p:nvSpPr>
          <p:spPr bwMode="auto">
            <a:xfrm>
              <a:off x="3526" y="1813"/>
              <a:ext cx="50" cy="123"/>
            </a:xfrm>
            <a:custGeom>
              <a:avLst/>
              <a:gdLst>
                <a:gd name="T0" fmla="*/ 36 w 50"/>
                <a:gd name="T1" fmla="*/ 45 h 123"/>
                <a:gd name="T2" fmla="*/ 35 w 50"/>
                <a:gd name="T3" fmla="*/ 37 h 123"/>
                <a:gd name="T4" fmla="*/ 33 w 50"/>
                <a:gd name="T5" fmla="*/ 29 h 123"/>
                <a:gd name="T6" fmla="*/ 35 w 50"/>
                <a:gd name="T7" fmla="*/ 22 h 123"/>
                <a:gd name="T8" fmla="*/ 36 w 50"/>
                <a:gd name="T9" fmla="*/ 17 h 123"/>
                <a:gd name="T10" fmla="*/ 38 w 50"/>
                <a:gd name="T11" fmla="*/ 13 h 123"/>
                <a:gd name="T12" fmla="*/ 41 w 50"/>
                <a:gd name="T13" fmla="*/ 9 h 123"/>
                <a:gd name="T14" fmla="*/ 44 w 50"/>
                <a:gd name="T15" fmla="*/ 6 h 123"/>
                <a:gd name="T16" fmla="*/ 49 w 50"/>
                <a:gd name="T17" fmla="*/ 3 h 123"/>
                <a:gd name="T18" fmla="*/ 44 w 50"/>
                <a:gd name="T19" fmla="*/ 1 h 123"/>
                <a:gd name="T20" fmla="*/ 40 w 50"/>
                <a:gd name="T21" fmla="*/ 0 h 123"/>
                <a:gd name="T22" fmla="*/ 33 w 50"/>
                <a:gd name="T23" fmla="*/ 0 h 123"/>
                <a:gd name="T24" fmla="*/ 27 w 50"/>
                <a:gd name="T25" fmla="*/ 0 h 123"/>
                <a:gd name="T26" fmla="*/ 22 w 50"/>
                <a:gd name="T27" fmla="*/ 1 h 123"/>
                <a:gd name="T28" fmla="*/ 18 w 50"/>
                <a:gd name="T29" fmla="*/ 3 h 123"/>
                <a:gd name="T30" fmla="*/ 13 w 50"/>
                <a:gd name="T31" fmla="*/ 4 h 123"/>
                <a:gd name="T32" fmla="*/ 7 w 50"/>
                <a:gd name="T33" fmla="*/ 6 h 123"/>
                <a:gd name="T34" fmla="*/ 4 w 50"/>
                <a:gd name="T35" fmla="*/ 8 h 123"/>
                <a:gd name="T36" fmla="*/ 1 w 50"/>
                <a:gd name="T37" fmla="*/ 11 h 123"/>
                <a:gd name="T38" fmla="*/ 0 w 50"/>
                <a:gd name="T39" fmla="*/ 15 h 123"/>
                <a:gd name="T40" fmla="*/ 0 w 50"/>
                <a:gd name="T41" fmla="*/ 19 h 123"/>
                <a:gd name="T42" fmla="*/ 0 w 50"/>
                <a:gd name="T43" fmla="*/ 22 h 123"/>
                <a:gd name="T44" fmla="*/ 4 w 50"/>
                <a:gd name="T45" fmla="*/ 63 h 123"/>
                <a:gd name="T46" fmla="*/ 9 w 50"/>
                <a:gd name="T47" fmla="*/ 99 h 123"/>
                <a:gd name="T48" fmla="*/ 11 w 50"/>
                <a:gd name="T49" fmla="*/ 103 h 123"/>
                <a:gd name="T50" fmla="*/ 10 w 50"/>
                <a:gd name="T51" fmla="*/ 106 h 123"/>
                <a:gd name="T52" fmla="*/ 9 w 50"/>
                <a:gd name="T53" fmla="*/ 108 h 123"/>
                <a:gd name="T54" fmla="*/ 7 w 50"/>
                <a:gd name="T55" fmla="*/ 111 h 123"/>
                <a:gd name="T56" fmla="*/ 4 w 50"/>
                <a:gd name="T57" fmla="*/ 114 h 123"/>
                <a:gd name="T58" fmla="*/ 14 w 50"/>
                <a:gd name="T59" fmla="*/ 119 h 123"/>
                <a:gd name="T60" fmla="*/ 25 w 50"/>
                <a:gd name="T61" fmla="*/ 122 h 123"/>
                <a:gd name="T62" fmla="*/ 31 w 50"/>
                <a:gd name="T63" fmla="*/ 121 h 123"/>
                <a:gd name="T64" fmla="*/ 36 w 50"/>
                <a:gd name="T65" fmla="*/ 121 h 123"/>
                <a:gd name="T66" fmla="*/ 40 w 50"/>
                <a:gd name="T67" fmla="*/ 118 h 123"/>
                <a:gd name="T68" fmla="*/ 44 w 50"/>
                <a:gd name="T69" fmla="*/ 116 h 123"/>
                <a:gd name="T70" fmla="*/ 46 w 50"/>
                <a:gd name="T71" fmla="*/ 112 h 123"/>
                <a:gd name="T72" fmla="*/ 46 w 50"/>
                <a:gd name="T73" fmla="*/ 109 h 123"/>
                <a:gd name="T74" fmla="*/ 46 w 50"/>
                <a:gd name="T75" fmla="*/ 105 h 123"/>
                <a:gd name="T76" fmla="*/ 46 w 50"/>
                <a:gd name="T77" fmla="*/ 100 h 123"/>
                <a:gd name="T78" fmla="*/ 45 w 50"/>
                <a:gd name="T79" fmla="*/ 94 h 123"/>
                <a:gd name="T80" fmla="*/ 43 w 50"/>
                <a:gd name="T81" fmla="*/ 86 h 123"/>
                <a:gd name="T82" fmla="*/ 36 w 50"/>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123"/>
                <a:gd name="T128" fmla="*/ 50 w 50"/>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123">
                  <a:moveTo>
                    <a:pt x="36" y="45"/>
                  </a:moveTo>
                  <a:lnTo>
                    <a:pt x="35" y="37"/>
                  </a:lnTo>
                  <a:lnTo>
                    <a:pt x="33" y="29"/>
                  </a:lnTo>
                  <a:lnTo>
                    <a:pt x="35" y="22"/>
                  </a:lnTo>
                  <a:lnTo>
                    <a:pt x="36" y="17"/>
                  </a:lnTo>
                  <a:lnTo>
                    <a:pt x="38" y="13"/>
                  </a:lnTo>
                  <a:lnTo>
                    <a:pt x="41" y="9"/>
                  </a:lnTo>
                  <a:lnTo>
                    <a:pt x="44" y="6"/>
                  </a:lnTo>
                  <a:lnTo>
                    <a:pt x="49" y="3"/>
                  </a:lnTo>
                  <a:lnTo>
                    <a:pt x="44" y="1"/>
                  </a:lnTo>
                  <a:lnTo>
                    <a:pt x="40" y="0"/>
                  </a:lnTo>
                  <a:lnTo>
                    <a:pt x="33" y="0"/>
                  </a:lnTo>
                  <a:lnTo>
                    <a:pt x="27" y="0"/>
                  </a:lnTo>
                  <a:lnTo>
                    <a:pt x="22" y="1"/>
                  </a:lnTo>
                  <a:lnTo>
                    <a:pt x="18"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5" y="122"/>
                  </a:lnTo>
                  <a:lnTo>
                    <a:pt x="31" y="121"/>
                  </a:lnTo>
                  <a:lnTo>
                    <a:pt x="36" y="121"/>
                  </a:lnTo>
                  <a:lnTo>
                    <a:pt x="40" y="118"/>
                  </a:lnTo>
                  <a:lnTo>
                    <a:pt x="44" y="116"/>
                  </a:lnTo>
                  <a:lnTo>
                    <a:pt x="46" y="112"/>
                  </a:lnTo>
                  <a:lnTo>
                    <a:pt x="46" y="109"/>
                  </a:lnTo>
                  <a:lnTo>
                    <a:pt x="46" y="105"/>
                  </a:lnTo>
                  <a:lnTo>
                    <a:pt x="46" y="100"/>
                  </a:lnTo>
                  <a:lnTo>
                    <a:pt x="45" y="94"/>
                  </a:lnTo>
                  <a:lnTo>
                    <a:pt x="43" y="86"/>
                  </a:lnTo>
                  <a:lnTo>
                    <a:pt x="36"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50" name="Freeform 32"/>
            <p:cNvSpPr>
              <a:spLocks/>
            </p:cNvSpPr>
            <p:nvPr/>
          </p:nvSpPr>
          <p:spPr bwMode="auto">
            <a:xfrm>
              <a:off x="3377" y="1890"/>
              <a:ext cx="49" cy="119"/>
            </a:xfrm>
            <a:custGeom>
              <a:avLst/>
              <a:gdLst>
                <a:gd name="T0" fmla="*/ 34 w 49"/>
                <a:gd name="T1" fmla="*/ 43 h 119"/>
                <a:gd name="T2" fmla="*/ 33 w 49"/>
                <a:gd name="T3" fmla="*/ 37 h 119"/>
                <a:gd name="T4" fmla="*/ 33 w 49"/>
                <a:gd name="T5" fmla="*/ 29 h 119"/>
                <a:gd name="T6" fmla="*/ 33 w 49"/>
                <a:gd name="T7" fmla="*/ 22 h 119"/>
                <a:gd name="T8" fmla="*/ 34 w 49"/>
                <a:gd name="T9" fmla="*/ 17 h 119"/>
                <a:gd name="T10" fmla="*/ 37 w 49"/>
                <a:gd name="T11" fmla="*/ 12 h 119"/>
                <a:gd name="T12" fmla="*/ 39 w 49"/>
                <a:gd name="T13" fmla="*/ 9 h 119"/>
                <a:gd name="T14" fmla="*/ 42 w 49"/>
                <a:gd name="T15" fmla="*/ 6 h 119"/>
                <a:gd name="T16" fmla="*/ 48 w 49"/>
                <a:gd name="T17" fmla="*/ 3 h 119"/>
                <a:gd name="T18" fmla="*/ 43 w 49"/>
                <a:gd name="T19" fmla="*/ 1 h 119"/>
                <a:gd name="T20" fmla="*/ 38 w 49"/>
                <a:gd name="T21" fmla="*/ 0 h 119"/>
                <a:gd name="T22" fmla="*/ 32 w 49"/>
                <a:gd name="T23" fmla="*/ 0 h 119"/>
                <a:gd name="T24" fmla="*/ 26 w 49"/>
                <a:gd name="T25" fmla="*/ 0 h 119"/>
                <a:gd name="T26" fmla="*/ 21 w 49"/>
                <a:gd name="T27" fmla="*/ 2 h 119"/>
                <a:gd name="T28" fmla="*/ 16 w 49"/>
                <a:gd name="T29" fmla="*/ 3 h 119"/>
                <a:gd name="T30" fmla="*/ 11 w 49"/>
                <a:gd name="T31" fmla="*/ 4 h 119"/>
                <a:gd name="T32" fmla="*/ 7 w 49"/>
                <a:gd name="T33" fmla="*/ 6 h 119"/>
                <a:gd name="T34" fmla="*/ 2 w 49"/>
                <a:gd name="T35" fmla="*/ 8 h 119"/>
                <a:gd name="T36" fmla="*/ 1 w 49"/>
                <a:gd name="T37" fmla="*/ 12 h 119"/>
                <a:gd name="T38" fmla="*/ 0 w 49"/>
                <a:gd name="T39" fmla="*/ 15 h 119"/>
                <a:gd name="T40" fmla="*/ 0 w 49"/>
                <a:gd name="T41" fmla="*/ 18 h 119"/>
                <a:gd name="T42" fmla="*/ 0 w 49"/>
                <a:gd name="T43" fmla="*/ 22 h 119"/>
                <a:gd name="T44" fmla="*/ 3 w 49"/>
                <a:gd name="T45" fmla="*/ 62 h 119"/>
                <a:gd name="T46" fmla="*/ 10 w 49"/>
                <a:gd name="T47" fmla="*/ 98 h 119"/>
                <a:gd name="T48" fmla="*/ 9 w 49"/>
                <a:gd name="T49" fmla="*/ 103 h 119"/>
                <a:gd name="T50" fmla="*/ 10 w 49"/>
                <a:gd name="T51" fmla="*/ 105 h 119"/>
                <a:gd name="T52" fmla="*/ 10 w 49"/>
                <a:gd name="T53" fmla="*/ 107 h 119"/>
                <a:gd name="T54" fmla="*/ 8 w 49"/>
                <a:gd name="T55" fmla="*/ 110 h 119"/>
                <a:gd name="T56" fmla="*/ 5 w 49"/>
                <a:gd name="T57" fmla="*/ 111 h 119"/>
                <a:gd name="T58" fmla="*/ 16 w 49"/>
                <a:gd name="T59" fmla="*/ 115 h 119"/>
                <a:gd name="T60" fmla="*/ 25 w 49"/>
                <a:gd name="T61" fmla="*/ 118 h 119"/>
                <a:gd name="T62" fmla="*/ 30 w 49"/>
                <a:gd name="T63" fmla="*/ 118 h 119"/>
                <a:gd name="T64" fmla="*/ 34 w 49"/>
                <a:gd name="T65" fmla="*/ 117 h 119"/>
                <a:gd name="T66" fmla="*/ 37 w 49"/>
                <a:gd name="T67" fmla="*/ 116 h 119"/>
                <a:gd name="T68" fmla="*/ 41 w 49"/>
                <a:gd name="T69" fmla="*/ 114 h 119"/>
                <a:gd name="T70" fmla="*/ 44 w 49"/>
                <a:gd name="T71" fmla="*/ 112 h 119"/>
                <a:gd name="T72" fmla="*/ 44 w 49"/>
                <a:gd name="T73" fmla="*/ 110 h 119"/>
                <a:gd name="T74" fmla="*/ 44 w 49"/>
                <a:gd name="T75" fmla="*/ 107 h 119"/>
                <a:gd name="T76" fmla="*/ 44 w 49"/>
                <a:gd name="T77" fmla="*/ 104 h 119"/>
                <a:gd name="T78" fmla="*/ 43 w 49"/>
                <a:gd name="T79" fmla="*/ 99 h 119"/>
                <a:gd name="T80" fmla="*/ 41 w 49"/>
                <a:gd name="T81" fmla="*/ 92 h 119"/>
                <a:gd name="T82" fmla="*/ 39 w 49"/>
                <a:gd name="T83" fmla="*/ 85 h 119"/>
                <a:gd name="T84" fmla="*/ 34 w 49"/>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119"/>
                <a:gd name="T131" fmla="*/ 49 w 49"/>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119">
                  <a:moveTo>
                    <a:pt x="34" y="43"/>
                  </a:moveTo>
                  <a:lnTo>
                    <a:pt x="33" y="37"/>
                  </a:lnTo>
                  <a:lnTo>
                    <a:pt x="33" y="29"/>
                  </a:lnTo>
                  <a:lnTo>
                    <a:pt x="33" y="22"/>
                  </a:lnTo>
                  <a:lnTo>
                    <a:pt x="34" y="17"/>
                  </a:lnTo>
                  <a:lnTo>
                    <a:pt x="37" y="12"/>
                  </a:lnTo>
                  <a:lnTo>
                    <a:pt x="39" y="9"/>
                  </a:lnTo>
                  <a:lnTo>
                    <a:pt x="42" y="6"/>
                  </a:lnTo>
                  <a:lnTo>
                    <a:pt x="48" y="3"/>
                  </a:lnTo>
                  <a:lnTo>
                    <a:pt x="43" y="1"/>
                  </a:lnTo>
                  <a:lnTo>
                    <a:pt x="38" y="0"/>
                  </a:lnTo>
                  <a:lnTo>
                    <a:pt x="32" y="0"/>
                  </a:lnTo>
                  <a:lnTo>
                    <a:pt x="26" y="0"/>
                  </a:lnTo>
                  <a:lnTo>
                    <a:pt x="21" y="2"/>
                  </a:lnTo>
                  <a:lnTo>
                    <a:pt x="16" y="3"/>
                  </a:lnTo>
                  <a:lnTo>
                    <a:pt x="11" y="4"/>
                  </a:lnTo>
                  <a:lnTo>
                    <a:pt x="7" y="6"/>
                  </a:lnTo>
                  <a:lnTo>
                    <a:pt x="2" y="8"/>
                  </a:lnTo>
                  <a:lnTo>
                    <a:pt x="1" y="12"/>
                  </a:lnTo>
                  <a:lnTo>
                    <a:pt x="0" y="15"/>
                  </a:lnTo>
                  <a:lnTo>
                    <a:pt x="0" y="18"/>
                  </a:lnTo>
                  <a:lnTo>
                    <a:pt x="0" y="22"/>
                  </a:lnTo>
                  <a:lnTo>
                    <a:pt x="3" y="62"/>
                  </a:lnTo>
                  <a:lnTo>
                    <a:pt x="10" y="98"/>
                  </a:lnTo>
                  <a:lnTo>
                    <a:pt x="9" y="103"/>
                  </a:lnTo>
                  <a:lnTo>
                    <a:pt x="10" y="105"/>
                  </a:lnTo>
                  <a:lnTo>
                    <a:pt x="10" y="107"/>
                  </a:lnTo>
                  <a:lnTo>
                    <a:pt x="8" y="110"/>
                  </a:lnTo>
                  <a:lnTo>
                    <a:pt x="5" y="111"/>
                  </a:lnTo>
                  <a:lnTo>
                    <a:pt x="16" y="115"/>
                  </a:lnTo>
                  <a:lnTo>
                    <a:pt x="25" y="118"/>
                  </a:lnTo>
                  <a:lnTo>
                    <a:pt x="30" y="118"/>
                  </a:lnTo>
                  <a:lnTo>
                    <a:pt x="34" y="117"/>
                  </a:lnTo>
                  <a:lnTo>
                    <a:pt x="37" y="116"/>
                  </a:lnTo>
                  <a:lnTo>
                    <a:pt x="41" y="114"/>
                  </a:lnTo>
                  <a:lnTo>
                    <a:pt x="44" y="112"/>
                  </a:lnTo>
                  <a:lnTo>
                    <a:pt x="44" y="110"/>
                  </a:lnTo>
                  <a:lnTo>
                    <a:pt x="44" y="107"/>
                  </a:lnTo>
                  <a:lnTo>
                    <a:pt x="44" y="104"/>
                  </a:lnTo>
                  <a:lnTo>
                    <a:pt x="43" y="99"/>
                  </a:lnTo>
                  <a:lnTo>
                    <a:pt x="41" y="92"/>
                  </a:lnTo>
                  <a:lnTo>
                    <a:pt x="39" y="85"/>
                  </a:lnTo>
                  <a:lnTo>
                    <a:pt x="34" y="43"/>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51" name="Freeform 33"/>
            <p:cNvSpPr>
              <a:spLocks/>
            </p:cNvSpPr>
            <p:nvPr/>
          </p:nvSpPr>
          <p:spPr bwMode="auto">
            <a:xfrm>
              <a:off x="3822" y="1668"/>
              <a:ext cx="50" cy="123"/>
            </a:xfrm>
            <a:custGeom>
              <a:avLst/>
              <a:gdLst>
                <a:gd name="T0" fmla="*/ 36 w 50"/>
                <a:gd name="T1" fmla="*/ 45 h 123"/>
                <a:gd name="T2" fmla="*/ 35 w 50"/>
                <a:gd name="T3" fmla="*/ 37 h 123"/>
                <a:gd name="T4" fmla="*/ 33 w 50"/>
                <a:gd name="T5" fmla="*/ 29 h 123"/>
                <a:gd name="T6" fmla="*/ 35 w 50"/>
                <a:gd name="T7" fmla="*/ 22 h 123"/>
                <a:gd name="T8" fmla="*/ 36 w 50"/>
                <a:gd name="T9" fmla="*/ 17 h 123"/>
                <a:gd name="T10" fmla="*/ 38 w 50"/>
                <a:gd name="T11" fmla="*/ 13 h 123"/>
                <a:gd name="T12" fmla="*/ 41 w 50"/>
                <a:gd name="T13" fmla="*/ 9 h 123"/>
                <a:gd name="T14" fmla="*/ 44 w 50"/>
                <a:gd name="T15" fmla="*/ 6 h 123"/>
                <a:gd name="T16" fmla="*/ 49 w 50"/>
                <a:gd name="T17" fmla="*/ 3 h 123"/>
                <a:gd name="T18" fmla="*/ 44 w 50"/>
                <a:gd name="T19" fmla="*/ 1 h 123"/>
                <a:gd name="T20" fmla="*/ 40 w 50"/>
                <a:gd name="T21" fmla="*/ 0 h 123"/>
                <a:gd name="T22" fmla="*/ 33 w 50"/>
                <a:gd name="T23" fmla="*/ 0 h 123"/>
                <a:gd name="T24" fmla="*/ 27 w 50"/>
                <a:gd name="T25" fmla="*/ 0 h 123"/>
                <a:gd name="T26" fmla="*/ 22 w 50"/>
                <a:gd name="T27" fmla="*/ 1 h 123"/>
                <a:gd name="T28" fmla="*/ 18 w 50"/>
                <a:gd name="T29" fmla="*/ 3 h 123"/>
                <a:gd name="T30" fmla="*/ 13 w 50"/>
                <a:gd name="T31" fmla="*/ 4 h 123"/>
                <a:gd name="T32" fmla="*/ 7 w 50"/>
                <a:gd name="T33" fmla="*/ 6 h 123"/>
                <a:gd name="T34" fmla="*/ 4 w 50"/>
                <a:gd name="T35" fmla="*/ 8 h 123"/>
                <a:gd name="T36" fmla="*/ 1 w 50"/>
                <a:gd name="T37" fmla="*/ 11 h 123"/>
                <a:gd name="T38" fmla="*/ 0 w 50"/>
                <a:gd name="T39" fmla="*/ 15 h 123"/>
                <a:gd name="T40" fmla="*/ 0 w 50"/>
                <a:gd name="T41" fmla="*/ 19 h 123"/>
                <a:gd name="T42" fmla="*/ 0 w 50"/>
                <a:gd name="T43" fmla="*/ 22 h 123"/>
                <a:gd name="T44" fmla="*/ 4 w 50"/>
                <a:gd name="T45" fmla="*/ 63 h 123"/>
                <a:gd name="T46" fmla="*/ 9 w 50"/>
                <a:gd name="T47" fmla="*/ 99 h 123"/>
                <a:gd name="T48" fmla="*/ 11 w 50"/>
                <a:gd name="T49" fmla="*/ 103 h 123"/>
                <a:gd name="T50" fmla="*/ 10 w 50"/>
                <a:gd name="T51" fmla="*/ 106 h 123"/>
                <a:gd name="T52" fmla="*/ 9 w 50"/>
                <a:gd name="T53" fmla="*/ 108 h 123"/>
                <a:gd name="T54" fmla="*/ 7 w 50"/>
                <a:gd name="T55" fmla="*/ 111 h 123"/>
                <a:gd name="T56" fmla="*/ 4 w 50"/>
                <a:gd name="T57" fmla="*/ 114 h 123"/>
                <a:gd name="T58" fmla="*/ 14 w 50"/>
                <a:gd name="T59" fmla="*/ 119 h 123"/>
                <a:gd name="T60" fmla="*/ 25 w 50"/>
                <a:gd name="T61" fmla="*/ 122 h 123"/>
                <a:gd name="T62" fmla="*/ 31 w 50"/>
                <a:gd name="T63" fmla="*/ 121 h 123"/>
                <a:gd name="T64" fmla="*/ 36 w 50"/>
                <a:gd name="T65" fmla="*/ 121 h 123"/>
                <a:gd name="T66" fmla="*/ 40 w 50"/>
                <a:gd name="T67" fmla="*/ 118 h 123"/>
                <a:gd name="T68" fmla="*/ 44 w 50"/>
                <a:gd name="T69" fmla="*/ 116 h 123"/>
                <a:gd name="T70" fmla="*/ 46 w 50"/>
                <a:gd name="T71" fmla="*/ 112 h 123"/>
                <a:gd name="T72" fmla="*/ 46 w 50"/>
                <a:gd name="T73" fmla="*/ 109 h 123"/>
                <a:gd name="T74" fmla="*/ 46 w 50"/>
                <a:gd name="T75" fmla="*/ 105 h 123"/>
                <a:gd name="T76" fmla="*/ 46 w 50"/>
                <a:gd name="T77" fmla="*/ 100 h 123"/>
                <a:gd name="T78" fmla="*/ 45 w 50"/>
                <a:gd name="T79" fmla="*/ 94 h 123"/>
                <a:gd name="T80" fmla="*/ 43 w 50"/>
                <a:gd name="T81" fmla="*/ 86 h 123"/>
                <a:gd name="T82" fmla="*/ 36 w 50"/>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123"/>
                <a:gd name="T128" fmla="*/ 50 w 50"/>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123">
                  <a:moveTo>
                    <a:pt x="36" y="45"/>
                  </a:moveTo>
                  <a:lnTo>
                    <a:pt x="35" y="37"/>
                  </a:lnTo>
                  <a:lnTo>
                    <a:pt x="33" y="29"/>
                  </a:lnTo>
                  <a:lnTo>
                    <a:pt x="35" y="22"/>
                  </a:lnTo>
                  <a:lnTo>
                    <a:pt x="36" y="17"/>
                  </a:lnTo>
                  <a:lnTo>
                    <a:pt x="38" y="13"/>
                  </a:lnTo>
                  <a:lnTo>
                    <a:pt x="41" y="9"/>
                  </a:lnTo>
                  <a:lnTo>
                    <a:pt x="44" y="6"/>
                  </a:lnTo>
                  <a:lnTo>
                    <a:pt x="49" y="3"/>
                  </a:lnTo>
                  <a:lnTo>
                    <a:pt x="44" y="1"/>
                  </a:lnTo>
                  <a:lnTo>
                    <a:pt x="40" y="0"/>
                  </a:lnTo>
                  <a:lnTo>
                    <a:pt x="33" y="0"/>
                  </a:lnTo>
                  <a:lnTo>
                    <a:pt x="27" y="0"/>
                  </a:lnTo>
                  <a:lnTo>
                    <a:pt x="22" y="1"/>
                  </a:lnTo>
                  <a:lnTo>
                    <a:pt x="18"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5" y="122"/>
                  </a:lnTo>
                  <a:lnTo>
                    <a:pt x="31" y="121"/>
                  </a:lnTo>
                  <a:lnTo>
                    <a:pt x="36" y="121"/>
                  </a:lnTo>
                  <a:lnTo>
                    <a:pt x="40" y="118"/>
                  </a:lnTo>
                  <a:lnTo>
                    <a:pt x="44" y="116"/>
                  </a:lnTo>
                  <a:lnTo>
                    <a:pt x="46" y="112"/>
                  </a:lnTo>
                  <a:lnTo>
                    <a:pt x="46" y="109"/>
                  </a:lnTo>
                  <a:lnTo>
                    <a:pt x="46" y="105"/>
                  </a:lnTo>
                  <a:lnTo>
                    <a:pt x="46" y="100"/>
                  </a:lnTo>
                  <a:lnTo>
                    <a:pt x="45" y="94"/>
                  </a:lnTo>
                  <a:lnTo>
                    <a:pt x="43" y="86"/>
                  </a:lnTo>
                  <a:lnTo>
                    <a:pt x="36"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52" name="Freeform 34"/>
            <p:cNvSpPr>
              <a:spLocks/>
            </p:cNvSpPr>
            <p:nvPr/>
          </p:nvSpPr>
          <p:spPr bwMode="auto">
            <a:xfrm>
              <a:off x="3673" y="1739"/>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53" name="Freeform 35"/>
            <p:cNvSpPr>
              <a:spLocks/>
            </p:cNvSpPr>
            <p:nvPr/>
          </p:nvSpPr>
          <p:spPr bwMode="auto">
            <a:xfrm>
              <a:off x="4122" y="1521"/>
              <a:ext cx="49" cy="122"/>
            </a:xfrm>
            <a:custGeom>
              <a:avLst/>
              <a:gdLst>
                <a:gd name="T0" fmla="*/ 35 w 49"/>
                <a:gd name="T1" fmla="*/ 45 h 122"/>
                <a:gd name="T2" fmla="*/ 34 w 49"/>
                <a:gd name="T3" fmla="*/ 37 h 122"/>
                <a:gd name="T4" fmla="*/ 32 w 49"/>
                <a:gd name="T5" fmla="*/ 29 h 122"/>
                <a:gd name="T6" fmla="*/ 34 w 49"/>
                <a:gd name="T7" fmla="*/ 22 h 122"/>
                <a:gd name="T8" fmla="*/ 35 w 49"/>
                <a:gd name="T9" fmla="*/ 17 h 122"/>
                <a:gd name="T10" fmla="*/ 37 w 49"/>
                <a:gd name="T11" fmla="*/ 13 h 122"/>
                <a:gd name="T12" fmla="*/ 40 w 49"/>
                <a:gd name="T13" fmla="*/ 9 h 122"/>
                <a:gd name="T14" fmla="*/ 43 w 49"/>
                <a:gd name="T15" fmla="*/ 6 h 122"/>
                <a:gd name="T16" fmla="*/ 48 w 49"/>
                <a:gd name="T17" fmla="*/ 3 h 122"/>
                <a:gd name="T18" fmla="*/ 43 w 49"/>
                <a:gd name="T19" fmla="*/ 1 h 122"/>
                <a:gd name="T20" fmla="*/ 39 w 49"/>
                <a:gd name="T21" fmla="*/ 0 h 122"/>
                <a:gd name="T22" fmla="*/ 32 w 49"/>
                <a:gd name="T23" fmla="*/ 0 h 122"/>
                <a:gd name="T24" fmla="*/ 27 w 49"/>
                <a:gd name="T25" fmla="*/ 0 h 122"/>
                <a:gd name="T26" fmla="*/ 22 w 49"/>
                <a:gd name="T27" fmla="*/ 1 h 122"/>
                <a:gd name="T28" fmla="*/ 17 w 49"/>
                <a:gd name="T29" fmla="*/ 3 h 122"/>
                <a:gd name="T30" fmla="*/ 13 w 49"/>
                <a:gd name="T31" fmla="*/ 4 h 122"/>
                <a:gd name="T32" fmla="*/ 7 w 49"/>
                <a:gd name="T33" fmla="*/ 6 h 122"/>
                <a:gd name="T34" fmla="*/ 4 w 49"/>
                <a:gd name="T35" fmla="*/ 8 h 122"/>
                <a:gd name="T36" fmla="*/ 1 w 49"/>
                <a:gd name="T37" fmla="*/ 11 h 122"/>
                <a:gd name="T38" fmla="*/ 0 w 49"/>
                <a:gd name="T39" fmla="*/ 15 h 122"/>
                <a:gd name="T40" fmla="*/ 0 w 49"/>
                <a:gd name="T41" fmla="*/ 19 h 122"/>
                <a:gd name="T42" fmla="*/ 0 w 49"/>
                <a:gd name="T43" fmla="*/ 22 h 122"/>
                <a:gd name="T44" fmla="*/ 4 w 49"/>
                <a:gd name="T45" fmla="*/ 63 h 122"/>
                <a:gd name="T46" fmla="*/ 9 w 49"/>
                <a:gd name="T47" fmla="*/ 98 h 122"/>
                <a:gd name="T48" fmla="*/ 11 w 49"/>
                <a:gd name="T49" fmla="*/ 102 h 122"/>
                <a:gd name="T50" fmla="*/ 10 w 49"/>
                <a:gd name="T51" fmla="*/ 105 h 122"/>
                <a:gd name="T52" fmla="*/ 9 w 49"/>
                <a:gd name="T53" fmla="*/ 107 h 122"/>
                <a:gd name="T54" fmla="*/ 7 w 49"/>
                <a:gd name="T55" fmla="*/ 110 h 122"/>
                <a:gd name="T56" fmla="*/ 4 w 49"/>
                <a:gd name="T57" fmla="*/ 113 h 122"/>
                <a:gd name="T58" fmla="*/ 14 w 49"/>
                <a:gd name="T59" fmla="*/ 118 h 122"/>
                <a:gd name="T60" fmla="*/ 24 w 49"/>
                <a:gd name="T61" fmla="*/ 121 h 122"/>
                <a:gd name="T62" fmla="*/ 31 w 49"/>
                <a:gd name="T63" fmla="*/ 120 h 122"/>
                <a:gd name="T64" fmla="*/ 35 w 49"/>
                <a:gd name="T65" fmla="*/ 120 h 122"/>
                <a:gd name="T66" fmla="*/ 39 w 49"/>
                <a:gd name="T67" fmla="*/ 117 h 122"/>
                <a:gd name="T68" fmla="*/ 43 w 49"/>
                <a:gd name="T69" fmla="*/ 115 h 122"/>
                <a:gd name="T70" fmla="*/ 45 w 49"/>
                <a:gd name="T71" fmla="*/ 111 h 122"/>
                <a:gd name="T72" fmla="*/ 45 w 49"/>
                <a:gd name="T73" fmla="*/ 108 h 122"/>
                <a:gd name="T74" fmla="*/ 45 w 49"/>
                <a:gd name="T75" fmla="*/ 104 h 122"/>
                <a:gd name="T76" fmla="*/ 45 w 49"/>
                <a:gd name="T77" fmla="*/ 100 h 122"/>
                <a:gd name="T78" fmla="*/ 44 w 49"/>
                <a:gd name="T79" fmla="*/ 94 h 122"/>
                <a:gd name="T80" fmla="*/ 42 w 49"/>
                <a:gd name="T81" fmla="*/ 85 h 122"/>
                <a:gd name="T82" fmla="*/ 35 w 49"/>
                <a:gd name="T83" fmla="*/ 45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2"/>
                <a:gd name="T128" fmla="*/ 49 w 49"/>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2">
                  <a:moveTo>
                    <a:pt x="35" y="45"/>
                  </a:moveTo>
                  <a:lnTo>
                    <a:pt x="34" y="37"/>
                  </a:lnTo>
                  <a:lnTo>
                    <a:pt x="32" y="29"/>
                  </a:lnTo>
                  <a:lnTo>
                    <a:pt x="34" y="22"/>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9"/>
                  </a:lnTo>
                  <a:lnTo>
                    <a:pt x="0" y="22"/>
                  </a:lnTo>
                  <a:lnTo>
                    <a:pt x="4" y="63"/>
                  </a:lnTo>
                  <a:lnTo>
                    <a:pt x="9" y="98"/>
                  </a:lnTo>
                  <a:lnTo>
                    <a:pt x="11" y="102"/>
                  </a:lnTo>
                  <a:lnTo>
                    <a:pt x="10" y="105"/>
                  </a:lnTo>
                  <a:lnTo>
                    <a:pt x="9" y="107"/>
                  </a:lnTo>
                  <a:lnTo>
                    <a:pt x="7" y="110"/>
                  </a:lnTo>
                  <a:lnTo>
                    <a:pt x="4" y="113"/>
                  </a:lnTo>
                  <a:lnTo>
                    <a:pt x="14" y="118"/>
                  </a:lnTo>
                  <a:lnTo>
                    <a:pt x="24" y="121"/>
                  </a:lnTo>
                  <a:lnTo>
                    <a:pt x="31" y="120"/>
                  </a:lnTo>
                  <a:lnTo>
                    <a:pt x="35" y="120"/>
                  </a:lnTo>
                  <a:lnTo>
                    <a:pt x="39" y="117"/>
                  </a:lnTo>
                  <a:lnTo>
                    <a:pt x="43" y="115"/>
                  </a:lnTo>
                  <a:lnTo>
                    <a:pt x="45" y="111"/>
                  </a:lnTo>
                  <a:lnTo>
                    <a:pt x="45" y="108"/>
                  </a:lnTo>
                  <a:lnTo>
                    <a:pt x="45" y="104"/>
                  </a:lnTo>
                  <a:lnTo>
                    <a:pt x="45" y="100"/>
                  </a:lnTo>
                  <a:lnTo>
                    <a:pt x="44" y="94"/>
                  </a:lnTo>
                  <a:lnTo>
                    <a:pt x="42" y="85"/>
                  </a:lnTo>
                  <a:lnTo>
                    <a:pt x="35"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54" name="Freeform 36"/>
            <p:cNvSpPr>
              <a:spLocks/>
            </p:cNvSpPr>
            <p:nvPr/>
          </p:nvSpPr>
          <p:spPr bwMode="auto">
            <a:xfrm>
              <a:off x="3976" y="1595"/>
              <a:ext cx="49" cy="120"/>
            </a:xfrm>
            <a:custGeom>
              <a:avLst/>
              <a:gdLst>
                <a:gd name="T0" fmla="*/ 34 w 49"/>
                <a:gd name="T1" fmla="*/ 44 h 120"/>
                <a:gd name="T2" fmla="*/ 33 w 49"/>
                <a:gd name="T3" fmla="*/ 37 h 120"/>
                <a:gd name="T4" fmla="*/ 33 w 49"/>
                <a:gd name="T5" fmla="*/ 29 h 120"/>
                <a:gd name="T6" fmla="*/ 33 w 49"/>
                <a:gd name="T7" fmla="*/ 22 h 120"/>
                <a:gd name="T8" fmla="*/ 34 w 49"/>
                <a:gd name="T9" fmla="*/ 17 h 120"/>
                <a:gd name="T10" fmla="*/ 37 w 49"/>
                <a:gd name="T11" fmla="*/ 13 h 120"/>
                <a:gd name="T12" fmla="*/ 39 w 49"/>
                <a:gd name="T13" fmla="*/ 9 h 120"/>
                <a:gd name="T14" fmla="*/ 42 w 49"/>
                <a:gd name="T15" fmla="*/ 6 h 120"/>
                <a:gd name="T16" fmla="*/ 48 w 49"/>
                <a:gd name="T17" fmla="*/ 3 h 120"/>
                <a:gd name="T18" fmla="*/ 43 w 49"/>
                <a:gd name="T19" fmla="*/ 1 h 120"/>
                <a:gd name="T20" fmla="*/ 38 w 49"/>
                <a:gd name="T21" fmla="*/ 0 h 120"/>
                <a:gd name="T22" fmla="*/ 32 w 49"/>
                <a:gd name="T23" fmla="*/ 0 h 120"/>
                <a:gd name="T24" fmla="*/ 26 w 49"/>
                <a:gd name="T25" fmla="*/ 0 h 120"/>
                <a:gd name="T26" fmla="*/ 21 w 49"/>
                <a:gd name="T27" fmla="*/ 2 h 120"/>
                <a:gd name="T28" fmla="*/ 16 w 49"/>
                <a:gd name="T29" fmla="*/ 3 h 120"/>
                <a:gd name="T30" fmla="*/ 11 w 49"/>
                <a:gd name="T31" fmla="*/ 4 h 120"/>
                <a:gd name="T32" fmla="*/ 7 w 49"/>
                <a:gd name="T33" fmla="*/ 7 h 120"/>
                <a:gd name="T34" fmla="*/ 2 w 49"/>
                <a:gd name="T35" fmla="*/ 8 h 120"/>
                <a:gd name="T36" fmla="*/ 1 w 49"/>
                <a:gd name="T37" fmla="*/ 12 h 120"/>
                <a:gd name="T38" fmla="*/ 0 w 49"/>
                <a:gd name="T39" fmla="*/ 15 h 120"/>
                <a:gd name="T40" fmla="*/ 0 w 49"/>
                <a:gd name="T41" fmla="*/ 18 h 120"/>
                <a:gd name="T42" fmla="*/ 0 w 49"/>
                <a:gd name="T43" fmla="*/ 22 h 120"/>
                <a:gd name="T44" fmla="*/ 3 w 49"/>
                <a:gd name="T45" fmla="*/ 63 h 120"/>
                <a:gd name="T46" fmla="*/ 10 w 49"/>
                <a:gd name="T47" fmla="*/ 98 h 120"/>
                <a:gd name="T48" fmla="*/ 9 w 49"/>
                <a:gd name="T49" fmla="*/ 104 h 120"/>
                <a:gd name="T50" fmla="*/ 10 w 49"/>
                <a:gd name="T51" fmla="*/ 105 h 120"/>
                <a:gd name="T52" fmla="*/ 10 w 49"/>
                <a:gd name="T53" fmla="*/ 108 h 120"/>
                <a:gd name="T54" fmla="*/ 8 w 49"/>
                <a:gd name="T55" fmla="*/ 111 h 120"/>
                <a:gd name="T56" fmla="*/ 5 w 49"/>
                <a:gd name="T57" fmla="*/ 112 h 120"/>
                <a:gd name="T58" fmla="*/ 16 w 49"/>
                <a:gd name="T59" fmla="*/ 116 h 120"/>
                <a:gd name="T60" fmla="*/ 25 w 49"/>
                <a:gd name="T61" fmla="*/ 119 h 120"/>
                <a:gd name="T62" fmla="*/ 30 w 49"/>
                <a:gd name="T63" fmla="*/ 119 h 120"/>
                <a:gd name="T64" fmla="*/ 34 w 49"/>
                <a:gd name="T65" fmla="*/ 118 h 120"/>
                <a:gd name="T66" fmla="*/ 37 w 49"/>
                <a:gd name="T67" fmla="*/ 117 h 120"/>
                <a:gd name="T68" fmla="*/ 41 w 49"/>
                <a:gd name="T69" fmla="*/ 115 h 120"/>
                <a:gd name="T70" fmla="*/ 44 w 49"/>
                <a:gd name="T71" fmla="*/ 113 h 120"/>
                <a:gd name="T72" fmla="*/ 44 w 49"/>
                <a:gd name="T73" fmla="*/ 111 h 120"/>
                <a:gd name="T74" fmla="*/ 44 w 49"/>
                <a:gd name="T75" fmla="*/ 108 h 120"/>
                <a:gd name="T76" fmla="*/ 44 w 49"/>
                <a:gd name="T77" fmla="*/ 105 h 120"/>
                <a:gd name="T78" fmla="*/ 43 w 49"/>
                <a:gd name="T79" fmla="*/ 100 h 120"/>
                <a:gd name="T80" fmla="*/ 41 w 49"/>
                <a:gd name="T81" fmla="*/ 93 h 120"/>
                <a:gd name="T82" fmla="*/ 39 w 49"/>
                <a:gd name="T83" fmla="*/ 85 h 120"/>
                <a:gd name="T84" fmla="*/ 34 w 49"/>
                <a:gd name="T85" fmla="*/ 44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120"/>
                <a:gd name="T131" fmla="*/ 49 w 49"/>
                <a:gd name="T132" fmla="*/ 120 h 1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120">
                  <a:moveTo>
                    <a:pt x="34" y="44"/>
                  </a:moveTo>
                  <a:lnTo>
                    <a:pt x="33" y="37"/>
                  </a:lnTo>
                  <a:lnTo>
                    <a:pt x="33" y="29"/>
                  </a:lnTo>
                  <a:lnTo>
                    <a:pt x="33" y="22"/>
                  </a:lnTo>
                  <a:lnTo>
                    <a:pt x="34" y="17"/>
                  </a:lnTo>
                  <a:lnTo>
                    <a:pt x="37" y="13"/>
                  </a:lnTo>
                  <a:lnTo>
                    <a:pt x="39" y="9"/>
                  </a:lnTo>
                  <a:lnTo>
                    <a:pt x="42" y="6"/>
                  </a:lnTo>
                  <a:lnTo>
                    <a:pt x="48" y="3"/>
                  </a:lnTo>
                  <a:lnTo>
                    <a:pt x="43" y="1"/>
                  </a:lnTo>
                  <a:lnTo>
                    <a:pt x="38" y="0"/>
                  </a:lnTo>
                  <a:lnTo>
                    <a:pt x="32" y="0"/>
                  </a:lnTo>
                  <a:lnTo>
                    <a:pt x="26" y="0"/>
                  </a:lnTo>
                  <a:lnTo>
                    <a:pt x="21" y="2"/>
                  </a:lnTo>
                  <a:lnTo>
                    <a:pt x="16" y="3"/>
                  </a:lnTo>
                  <a:lnTo>
                    <a:pt x="11" y="4"/>
                  </a:lnTo>
                  <a:lnTo>
                    <a:pt x="7" y="7"/>
                  </a:lnTo>
                  <a:lnTo>
                    <a:pt x="2" y="8"/>
                  </a:lnTo>
                  <a:lnTo>
                    <a:pt x="1" y="12"/>
                  </a:lnTo>
                  <a:lnTo>
                    <a:pt x="0" y="15"/>
                  </a:lnTo>
                  <a:lnTo>
                    <a:pt x="0" y="18"/>
                  </a:lnTo>
                  <a:lnTo>
                    <a:pt x="0" y="22"/>
                  </a:lnTo>
                  <a:lnTo>
                    <a:pt x="3" y="63"/>
                  </a:lnTo>
                  <a:lnTo>
                    <a:pt x="10" y="98"/>
                  </a:lnTo>
                  <a:lnTo>
                    <a:pt x="9" y="104"/>
                  </a:lnTo>
                  <a:lnTo>
                    <a:pt x="10" y="105"/>
                  </a:lnTo>
                  <a:lnTo>
                    <a:pt x="10" y="108"/>
                  </a:lnTo>
                  <a:lnTo>
                    <a:pt x="8" y="111"/>
                  </a:lnTo>
                  <a:lnTo>
                    <a:pt x="5" y="112"/>
                  </a:lnTo>
                  <a:lnTo>
                    <a:pt x="16" y="116"/>
                  </a:lnTo>
                  <a:lnTo>
                    <a:pt x="25" y="119"/>
                  </a:lnTo>
                  <a:lnTo>
                    <a:pt x="30" y="119"/>
                  </a:lnTo>
                  <a:lnTo>
                    <a:pt x="34" y="118"/>
                  </a:lnTo>
                  <a:lnTo>
                    <a:pt x="37" y="117"/>
                  </a:lnTo>
                  <a:lnTo>
                    <a:pt x="41" y="115"/>
                  </a:lnTo>
                  <a:lnTo>
                    <a:pt x="44" y="113"/>
                  </a:lnTo>
                  <a:lnTo>
                    <a:pt x="44" y="111"/>
                  </a:lnTo>
                  <a:lnTo>
                    <a:pt x="44" y="108"/>
                  </a:lnTo>
                  <a:lnTo>
                    <a:pt x="44" y="105"/>
                  </a:lnTo>
                  <a:lnTo>
                    <a:pt x="43" y="100"/>
                  </a:lnTo>
                  <a:lnTo>
                    <a:pt x="41" y="93"/>
                  </a:lnTo>
                  <a:lnTo>
                    <a:pt x="39" y="85"/>
                  </a:lnTo>
                  <a:lnTo>
                    <a:pt x="34" y="44"/>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55" name="Freeform 37"/>
            <p:cNvSpPr>
              <a:spLocks/>
            </p:cNvSpPr>
            <p:nvPr/>
          </p:nvSpPr>
          <p:spPr bwMode="auto">
            <a:xfrm>
              <a:off x="4422" y="1373"/>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56" name="Freeform 38"/>
            <p:cNvSpPr>
              <a:spLocks/>
            </p:cNvSpPr>
            <p:nvPr/>
          </p:nvSpPr>
          <p:spPr bwMode="auto">
            <a:xfrm>
              <a:off x="4274" y="1445"/>
              <a:ext cx="51" cy="122"/>
            </a:xfrm>
            <a:custGeom>
              <a:avLst/>
              <a:gdLst>
                <a:gd name="T0" fmla="*/ 35 w 51"/>
                <a:gd name="T1" fmla="*/ 45 h 122"/>
                <a:gd name="T2" fmla="*/ 34 w 51"/>
                <a:gd name="T3" fmla="*/ 38 h 122"/>
                <a:gd name="T4" fmla="*/ 35 w 51"/>
                <a:gd name="T5" fmla="*/ 30 h 122"/>
                <a:gd name="T6" fmla="*/ 35 w 51"/>
                <a:gd name="T7" fmla="*/ 22 h 122"/>
                <a:gd name="T8" fmla="*/ 36 w 51"/>
                <a:gd name="T9" fmla="*/ 18 h 122"/>
                <a:gd name="T10" fmla="*/ 38 w 51"/>
                <a:gd name="T11" fmla="*/ 13 h 122"/>
                <a:gd name="T12" fmla="*/ 40 w 51"/>
                <a:gd name="T13" fmla="*/ 9 h 122"/>
                <a:gd name="T14" fmla="*/ 43 w 51"/>
                <a:gd name="T15" fmla="*/ 6 h 122"/>
                <a:gd name="T16" fmla="*/ 50 w 51"/>
                <a:gd name="T17" fmla="*/ 3 h 122"/>
                <a:gd name="T18" fmla="*/ 45 w 51"/>
                <a:gd name="T19" fmla="*/ 1 h 122"/>
                <a:gd name="T20" fmla="*/ 40 w 51"/>
                <a:gd name="T21" fmla="*/ 0 h 122"/>
                <a:gd name="T22" fmla="*/ 33 w 51"/>
                <a:gd name="T23" fmla="*/ 0 h 122"/>
                <a:gd name="T24" fmla="*/ 27 w 51"/>
                <a:gd name="T25" fmla="*/ 0 h 122"/>
                <a:gd name="T26" fmla="*/ 22 w 51"/>
                <a:gd name="T27" fmla="*/ 2 h 122"/>
                <a:gd name="T28" fmla="*/ 17 w 51"/>
                <a:gd name="T29" fmla="*/ 3 h 122"/>
                <a:gd name="T30" fmla="*/ 12 w 51"/>
                <a:gd name="T31" fmla="*/ 4 h 122"/>
                <a:gd name="T32" fmla="*/ 7 w 51"/>
                <a:gd name="T33" fmla="*/ 7 h 122"/>
                <a:gd name="T34" fmla="*/ 3 w 51"/>
                <a:gd name="T35" fmla="*/ 9 h 122"/>
                <a:gd name="T36" fmla="*/ 2 w 51"/>
                <a:gd name="T37" fmla="*/ 12 h 122"/>
                <a:gd name="T38" fmla="*/ 1 w 51"/>
                <a:gd name="T39" fmla="*/ 15 h 122"/>
                <a:gd name="T40" fmla="*/ 0 w 51"/>
                <a:gd name="T41" fmla="*/ 18 h 122"/>
                <a:gd name="T42" fmla="*/ 1 w 51"/>
                <a:gd name="T43" fmla="*/ 23 h 122"/>
                <a:gd name="T44" fmla="*/ 3 w 51"/>
                <a:gd name="T45" fmla="*/ 64 h 122"/>
                <a:gd name="T46" fmla="*/ 10 w 51"/>
                <a:gd name="T47" fmla="*/ 100 h 122"/>
                <a:gd name="T48" fmla="*/ 10 w 51"/>
                <a:gd name="T49" fmla="*/ 105 h 122"/>
                <a:gd name="T50" fmla="*/ 11 w 51"/>
                <a:gd name="T51" fmla="*/ 107 h 122"/>
                <a:gd name="T52" fmla="*/ 11 w 51"/>
                <a:gd name="T53" fmla="*/ 110 h 122"/>
                <a:gd name="T54" fmla="*/ 9 w 51"/>
                <a:gd name="T55" fmla="*/ 112 h 122"/>
                <a:gd name="T56" fmla="*/ 6 w 51"/>
                <a:gd name="T57" fmla="*/ 114 h 122"/>
                <a:gd name="T58" fmla="*/ 17 w 51"/>
                <a:gd name="T59" fmla="*/ 118 h 122"/>
                <a:gd name="T60" fmla="*/ 26 w 51"/>
                <a:gd name="T61" fmla="*/ 121 h 122"/>
                <a:gd name="T62" fmla="*/ 31 w 51"/>
                <a:gd name="T63" fmla="*/ 121 h 122"/>
                <a:gd name="T64" fmla="*/ 35 w 51"/>
                <a:gd name="T65" fmla="*/ 120 h 122"/>
                <a:gd name="T66" fmla="*/ 39 w 51"/>
                <a:gd name="T67" fmla="*/ 119 h 122"/>
                <a:gd name="T68" fmla="*/ 43 w 51"/>
                <a:gd name="T69" fmla="*/ 117 h 122"/>
                <a:gd name="T70" fmla="*/ 45 w 51"/>
                <a:gd name="T71" fmla="*/ 115 h 122"/>
                <a:gd name="T72" fmla="*/ 46 w 51"/>
                <a:gd name="T73" fmla="*/ 112 h 122"/>
                <a:gd name="T74" fmla="*/ 46 w 51"/>
                <a:gd name="T75" fmla="*/ 110 h 122"/>
                <a:gd name="T76" fmla="*/ 45 w 51"/>
                <a:gd name="T77" fmla="*/ 107 h 122"/>
                <a:gd name="T78" fmla="*/ 44 w 51"/>
                <a:gd name="T79" fmla="*/ 102 h 122"/>
                <a:gd name="T80" fmla="*/ 42 w 51"/>
                <a:gd name="T81" fmla="*/ 94 h 122"/>
                <a:gd name="T82" fmla="*/ 41 w 51"/>
                <a:gd name="T83" fmla="*/ 87 h 122"/>
                <a:gd name="T84" fmla="*/ 35 w 51"/>
                <a:gd name="T85" fmla="*/ 45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2"/>
                <a:gd name="T131" fmla="*/ 51 w 51"/>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2">
                  <a:moveTo>
                    <a:pt x="35" y="45"/>
                  </a:moveTo>
                  <a:lnTo>
                    <a:pt x="34" y="38"/>
                  </a:lnTo>
                  <a:lnTo>
                    <a:pt x="35" y="30"/>
                  </a:lnTo>
                  <a:lnTo>
                    <a:pt x="35" y="22"/>
                  </a:lnTo>
                  <a:lnTo>
                    <a:pt x="36" y="18"/>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9"/>
                  </a:lnTo>
                  <a:lnTo>
                    <a:pt x="2" y="12"/>
                  </a:lnTo>
                  <a:lnTo>
                    <a:pt x="1" y="15"/>
                  </a:lnTo>
                  <a:lnTo>
                    <a:pt x="0" y="18"/>
                  </a:lnTo>
                  <a:lnTo>
                    <a:pt x="1" y="23"/>
                  </a:lnTo>
                  <a:lnTo>
                    <a:pt x="3" y="64"/>
                  </a:lnTo>
                  <a:lnTo>
                    <a:pt x="10" y="100"/>
                  </a:lnTo>
                  <a:lnTo>
                    <a:pt x="10" y="105"/>
                  </a:lnTo>
                  <a:lnTo>
                    <a:pt x="11" y="107"/>
                  </a:lnTo>
                  <a:lnTo>
                    <a:pt x="11" y="110"/>
                  </a:lnTo>
                  <a:lnTo>
                    <a:pt x="9" y="112"/>
                  </a:lnTo>
                  <a:lnTo>
                    <a:pt x="6" y="114"/>
                  </a:lnTo>
                  <a:lnTo>
                    <a:pt x="17" y="118"/>
                  </a:lnTo>
                  <a:lnTo>
                    <a:pt x="26" y="121"/>
                  </a:lnTo>
                  <a:lnTo>
                    <a:pt x="31" y="121"/>
                  </a:lnTo>
                  <a:lnTo>
                    <a:pt x="35" y="120"/>
                  </a:lnTo>
                  <a:lnTo>
                    <a:pt x="39" y="119"/>
                  </a:lnTo>
                  <a:lnTo>
                    <a:pt x="43" y="117"/>
                  </a:lnTo>
                  <a:lnTo>
                    <a:pt x="45" y="115"/>
                  </a:lnTo>
                  <a:lnTo>
                    <a:pt x="46" y="112"/>
                  </a:lnTo>
                  <a:lnTo>
                    <a:pt x="46" y="110"/>
                  </a:lnTo>
                  <a:lnTo>
                    <a:pt x="45" y="107"/>
                  </a:lnTo>
                  <a:lnTo>
                    <a:pt x="44" y="102"/>
                  </a:lnTo>
                  <a:lnTo>
                    <a:pt x="42" y="94"/>
                  </a:lnTo>
                  <a:lnTo>
                    <a:pt x="41" y="87"/>
                  </a:lnTo>
                  <a:lnTo>
                    <a:pt x="35"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57" name="Freeform 39"/>
            <p:cNvSpPr>
              <a:spLocks/>
            </p:cNvSpPr>
            <p:nvPr/>
          </p:nvSpPr>
          <p:spPr bwMode="auto">
            <a:xfrm>
              <a:off x="4722" y="1225"/>
              <a:ext cx="48" cy="122"/>
            </a:xfrm>
            <a:custGeom>
              <a:avLst/>
              <a:gdLst>
                <a:gd name="T0" fmla="*/ 35 w 48"/>
                <a:gd name="T1" fmla="*/ 45 h 122"/>
                <a:gd name="T2" fmla="*/ 33 w 48"/>
                <a:gd name="T3" fmla="*/ 37 h 122"/>
                <a:gd name="T4" fmla="*/ 32 w 48"/>
                <a:gd name="T5" fmla="*/ 29 h 122"/>
                <a:gd name="T6" fmla="*/ 34 w 48"/>
                <a:gd name="T7" fmla="*/ 22 h 122"/>
                <a:gd name="T8" fmla="*/ 34 w 48"/>
                <a:gd name="T9" fmla="*/ 17 h 122"/>
                <a:gd name="T10" fmla="*/ 36 w 48"/>
                <a:gd name="T11" fmla="*/ 13 h 122"/>
                <a:gd name="T12" fmla="*/ 39 w 48"/>
                <a:gd name="T13" fmla="*/ 9 h 122"/>
                <a:gd name="T14" fmla="*/ 43 w 48"/>
                <a:gd name="T15" fmla="*/ 6 h 122"/>
                <a:gd name="T16" fmla="*/ 47 w 48"/>
                <a:gd name="T17" fmla="*/ 3 h 122"/>
                <a:gd name="T18" fmla="*/ 43 w 48"/>
                <a:gd name="T19" fmla="*/ 1 h 122"/>
                <a:gd name="T20" fmla="*/ 39 w 48"/>
                <a:gd name="T21" fmla="*/ 0 h 122"/>
                <a:gd name="T22" fmla="*/ 31 w 48"/>
                <a:gd name="T23" fmla="*/ 0 h 122"/>
                <a:gd name="T24" fmla="*/ 26 w 48"/>
                <a:gd name="T25" fmla="*/ 0 h 122"/>
                <a:gd name="T26" fmla="*/ 21 w 48"/>
                <a:gd name="T27" fmla="*/ 1 h 122"/>
                <a:gd name="T28" fmla="*/ 17 w 48"/>
                <a:gd name="T29" fmla="*/ 3 h 122"/>
                <a:gd name="T30" fmla="*/ 12 w 48"/>
                <a:gd name="T31" fmla="*/ 4 h 122"/>
                <a:gd name="T32" fmla="*/ 7 w 48"/>
                <a:gd name="T33" fmla="*/ 6 h 122"/>
                <a:gd name="T34" fmla="*/ 3 w 48"/>
                <a:gd name="T35" fmla="*/ 8 h 122"/>
                <a:gd name="T36" fmla="*/ 1 w 48"/>
                <a:gd name="T37" fmla="*/ 11 h 122"/>
                <a:gd name="T38" fmla="*/ 0 w 48"/>
                <a:gd name="T39" fmla="*/ 15 h 122"/>
                <a:gd name="T40" fmla="*/ 0 w 48"/>
                <a:gd name="T41" fmla="*/ 19 h 122"/>
                <a:gd name="T42" fmla="*/ 0 w 48"/>
                <a:gd name="T43" fmla="*/ 22 h 122"/>
                <a:gd name="T44" fmla="*/ 3 w 48"/>
                <a:gd name="T45" fmla="*/ 63 h 122"/>
                <a:gd name="T46" fmla="*/ 9 w 48"/>
                <a:gd name="T47" fmla="*/ 98 h 122"/>
                <a:gd name="T48" fmla="*/ 10 w 48"/>
                <a:gd name="T49" fmla="*/ 102 h 122"/>
                <a:gd name="T50" fmla="*/ 10 w 48"/>
                <a:gd name="T51" fmla="*/ 105 h 122"/>
                <a:gd name="T52" fmla="*/ 9 w 48"/>
                <a:gd name="T53" fmla="*/ 107 h 122"/>
                <a:gd name="T54" fmla="*/ 7 w 48"/>
                <a:gd name="T55" fmla="*/ 110 h 122"/>
                <a:gd name="T56" fmla="*/ 3 w 48"/>
                <a:gd name="T57" fmla="*/ 113 h 122"/>
                <a:gd name="T58" fmla="*/ 13 w 48"/>
                <a:gd name="T59" fmla="*/ 118 h 122"/>
                <a:gd name="T60" fmla="*/ 24 w 48"/>
                <a:gd name="T61" fmla="*/ 121 h 122"/>
                <a:gd name="T62" fmla="*/ 30 w 48"/>
                <a:gd name="T63" fmla="*/ 120 h 122"/>
                <a:gd name="T64" fmla="*/ 35 w 48"/>
                <a:gd name="T65" fmla="*/ 120 h 122"/>
                <a:gd name="T66" fmla="*/ 38 w 48"/>
                <a:gd name="T67" fmla="*/ 117 h 122"/>
                <a:gd name="T68" fmla="*/ 42 w 48"/>
                <a:gd name="T69" fmla="*/ 115 h 122"/>
                <a:gd name="T70" fmla="*/ 44 w 48"/>
                <a:gd name="T71" fmla="*/ 111 h 122"/>
                <a:gd name="T72" fmla="*/ 45 w 48"/>
                <a:gd name="T73" fmla="*/ 108 h 122"/>
                <a:gd name="T74" fmla="*/ 45 w 48"/>
                <a:gd name="T75" fmla="*/ 104 h 122"/>
                <a:gd name="T76" fmla="*/ 44 w 48"/>
                <a:gd name="T77" fmla="*/ 100 h 122"/>
                <a:gd name="T78" fmla="*/ 44 w 48"/>
                <a:gd name="T79" fmla="*/ 94 h 122"/>
                <a:gd name="T80" fmla="*/ 42 w 48"/>
                <a:gd name="T81" fmla="*/ 85 h 122"/>
                <a:gd name="T82" fmla="*/ 35 w 48"/>
                <a:gd name="T83" fmla="*/ 45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122"/>
                <a:gd name="T128" fmla="*/ 48 w 48"/>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122">
                  <a:moveTo>
                    <a:pt x="35" y="45"/>
                  </a:moveTo>
                  <a:lnTo>
                    <a:pt x="33" y="37"/>
                  </a:lnTo>
                  <a:lnTo>
                    <a:pt x="32" y="29"/>
                  </a:lnTo>
                  <a:lnTo>
                    <a:pt x="34" y="22"/>
                  </a:lnTo>
                  <a:lnTo>
                    <a:pt x="34" y="17"/>
                  </a:lnTo>
                  <a:lnTo>
                    <a:pt x="36" y="13"/>
                  </a:lnTo>
                  <a:lnTo>
                    <a:pt x="39" y="9"/>
                  </a:lnTo>
                  <a:lnTo>
                    <a:pt x="43" y="6"/>
                  </a:lnTo>
                  <a:lnTo>
                    <a:pt x="47" y="3"/>
                  </a:lnTo>
                  <a:lnTo>
                    <a:pt x="43" y="1"/>
                  </a:lnTo>
                  <a:lnTo>
                    <a:pt x="39" y="0"/>
                  </a:lnTo>
                  <a:lnTo>
                    <a:pt x="31" y="0"/>
                  </a:lnTo>
                  <a:lnTo>
                    <a:pt x="26" y="0"/>
                  </a:lnTo>
                  <a:lnTo>
                    <a:pt x="21" y="1"/>
                  </a:lnTo>
                  <a:lnTo>
                    <a:pt x="17" y="3"/>
                  </a:lnTo>
                  <a:lnTo>
                    <a:pt x="12" y="4"/>
                  </a:lnTo>
                  <a:lnTo>
                    <a:pt x="7" y="6"/>
                  </a:lnTo>
                  <a:lnTo>
                    <a:pt x="3" y="8"/>
                  </a:lnTo>
                  <a:lnTo>
                    <a:pt x="1" y="11"/>
                  </a:lnTo>
                  <a:lnTo>
                    <a:pt x="0" y="15"/>
                  </a:lnTo>
                  <a:lnTo>
                    <a:pt x="0" y="19"/>
                  </a:lnTo>
                  <a:lnTo>
                    <a:pt x="0" y="22"/>
                  </a:lnTo>
                  <a:lnTo>
                    <a:pt x="3" y="63"/>
                  </a:lnTo>
                  <a:lnTo>
                    <a:pt x="9" y="98"/>
                  </a:lnTo>
                  <a:lnTo>
                    <a:pt x="10" y="102"/>
                  </a:lnTo>
                  <a:lnTo>
                    <a:pt x="10" y="105"/>
                  </a:lnTo>
                  <a:lnTo>
                    <a:pt x="9" y="107"/>
                  </a:lnTo>
                  <a:lnTo>
                    <a:pt x="7" y="110"/>
                  </a:lnTo>
                  <a:lnTo>
                    <a:pt x="3" y="113"/>
                  </a:lnTo>
                  <a:lnTo>
                    <a:pt x="13" y="118"/>
                  </a:lnTo>
                  <a:lnTo>
                    <a:pt x="24" y="121"/>
                  </a:lnTo>
                  <a:lnTo>
                    <a:pt x="30" y="120"/>
                  </a:lnTo>
                  <a:lnTo>
                    <a:pt x="35" y="120"/>
                  </a:lnTo>
                  <a:lnTo>
                    <a:pt x="38" y="117"/>
                  </a:lnTo>
                  <a:lnTo>
                    <a:pt x="42" y="115"/>
                  </a:lnTo>
                  <a:lnTo>
                    <a:pt x="44" y="111"/>
                  </a:lnTo>
                  <a:lnTo>
                    <a:pt x="45" y="108"/>
                  </a:lnTo>
                  <a:lnTo>
                    <a:pt x="45" y="104"/>
                  </a:lnTo>
                  <a:lnTo>
                    <a:pt x="44" y="100"/>
                  </a:lnTo>
                  <a:lnTo>
                    <a:pt x="44" y="94"/>
                  </a:lnTo>
                  <a:lnTo>
                    <a:pt x="42" y="85"/>
                  </a:lnTo>
                  <a:lnTo>
                    <a:pt x="35" y="45"/>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58" name="Freeform 40"/>
            <p:cNvSpPr>
              <a:spLocks/>
            </p:cNvSpPr>
            <p:nvPr/>
          </p:nvSpPr>
          <p:spPr bwMode="auto">
            <a:xfrm>
              <a:off x="4571" y="1298"/>
              <a:ext cx="53" cy="121"/>
            </a:xfrm>
            <a:custGeom>
              <a:avLst/>
              <a:gdLst>
                <a:gd name="T0" fmla="*/ 36 w 53"/>
                <a:gd name="T1" fmla="*/ 44 h 121"/>
                <a:gd name="T2" fmla="*/ 35 w 53"/>
                <a:gd name="T3" fmla="*/ 38 h 121"/>
                <a:gd name="T4" fmla="*/ 36 w 53"/>
                <a:gd name="T5" fmla="*/ 30 h 121"/>
                <a:gd name="T6" fmla="*/ 36 w 53"/>
                <a:gd name="T7" fmla="*/ 22 h 121"/>
                <a:gd name="T8" fmla="*/ 37 w 53"/>
                <a:gd name="T9" fmla="*/ 17 h 121"/>
                <a:gd name="T10" fmla="*/ 40 w 53"/>
                <a:gd name="T11" fmla="*/ 13 h 121"/>
                <a:gd name="T12" fmla="*/ 42 w 53"/>
                <a:gd name="T13" fmla="*/ 9 h 121"/>
                <a:gd name="T14" fmla="*/ 45 w 53"/>
                <a:gd name="T15" fmla="*/ 6 h 121"/>
                <a:gd name="T16" fmla="*/ 52 w 53"/>
                <a:gd name="T17" fmla="*/ 3 h 121"/>
                <a:gd name="T18" fmla="*/ 47 w 53"/>
                <a:gd name="T19" fmla="*/ 1 h 121"/>
                <a:gd name="T20" fmla="*/ 41 w 53"/>
                <a:gd name="T21" fmla="*/ 0 h 121"/>
                <a:gd name="T22" fmla="*/ 34 w 53"/>
                <a:gd name="T23" fmla="*/ 0 h 121"/>
                <a:gd name="T24" fmla="*/ 28 w 53"/>
                <a:gd name="T25" fmla="*/ 0 h 121"/>
                <a:gd name="T26" fmla="*/ 23 w 53"/>
                <a:gd name="T27" fmla="*/ 2 h 121"/>
                <a:gd name="T28" fmla="*/ 18 w 53"/>
                <a:gd name="T29" fmla="*/ 3 h 121"/>
                <a:gd name="T30" fmla="*/ 12 w 53"/>
                <a:gd name="T31" fmla="*/ 4 h 121"/>
                <a:gd name="T32" fmla="*/ 8 w 53"/>
                <a:gd name="T33" fmla="*/ 7 h 121"/>
                <a:gd name="T34" fmla="*/ 3 w 53"/>
                <a:gd name="T35" fmla="*/ 8 h 121"/>
                <a:gd name="T36" fmla="*/ 2 w 53"/>
                <a:gd name="T37" fmla="*/ 12 h 121"/>
                <a:gd name="T38" fmla="*/ 1 w 53"/>
                <a:gd name="T39" fmla="*/ 15 h 121"/>
                <a:gd name="T40" fmla="*/ 0 w 53"/>
                <a:gd name="T41" fmla="*/ 18 h 121"/>
                <a:gd name="T42" fmla="*/ 1 w 53"/>
                <a:gd name="T43" fmla="*/ 23 h 121"/>
                <a:gd name="T44" fmla="*/ 3 w 53"/>
                <a:gd name="T45" fmla="*/ 64 h 121"/>
                <a:gd name="T46" fmla="*/ 11 w 53"/>
                <a:gd name="T47" fmla="*/ 99 h 121"/>
                <a:gd name="T48" fmla="*/ 10 w 53"/>
                <a:gd name="T49" fmla="*/ 104 h 121"/>
                <a:gd name="T50" fmla="*/ 11 w 53"/>
                <a:gd name="T51" fmla="*/ 106 h 121"/>
                <a:gd name="T52" fmla="*/ 11 w 53"/>
                <a:gd name="T53" fmla="*/ 109 h 121"/>
                <a:gd name="T54" fmla="*/ 9 w 53"/>
                <a:gd name="T55" fmla="*/ 112 h 121"/>
                <a:gd name="T56" fmla="*/ 6 w 53"/>
                <a:gd name="T57" fmla="*/ 113 h 121"/>
                <a:gd name="T58" fmla="*/ 17 w 53"/>
                <a:gd name="T59" fmla="*/ 117 h 121"/>
                <a:gd name="T60" fmla="*/ 27 w 53"/>
                <a:gd name="T61" fmla="*/ 120 h 121"/>
                <a:gd name="T62" fmla="*/ 32 w 53"/>
                <a:gd name="T63" fmla="*/ 120 h 121"/>
                <a:gd name="T64" fmla="*/ 36 w 53"/>
                <a:gd name="T65" fmla="*/ 119 h 121"/>
                <a:gd name="T66" fmla="*/ 40 w 53"/>
                <a:gd name="T67" fmla="*/ 118 h 121"/>
                <a:gd name="T68" fmla="*/ 45 w 53"/>
                <a:gd name="T69" fmla="*/ 116 h 121"/>
                <a:gd name="T70" fmla="*/ 47 w 53"/>
                <a:gd name="T71" fmla="*/ 114 h 121"/>
                <a:gd name="T72" fmla="*/ 48 w 53"/>
                <a:gd name="T73" fmla="*/ 112 h 121"/>
                <a:gd name="T74" fmla="*/ 48 w 53"/>
                <a:gd name="T75" fmla="*/ 109 h 121"/>
                <a:gd name="T76" fmla="*/ 47 w 53"/>
                <a:gd name="T77" fmla="*/ 106 h 121"/>
                <a:gd name="T78" fmla="*/ 46 w 53"/>
                <a:gd name="T79" fmla="*/ 101 h 121"/>
                <a:gd name="T80" fmla="*/ 44 w 53"/>
                <a:gd name="T81" fmla="*/ 94 h 121"/>
                <a:gd name="T82" fmla="*/ 42 w 53"/>
                <a:gd name="T83" fmla="*/ 86 h 121"/>
                <a:gd name="T84" fmla="*/ 36 w 53"/>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121"/>
                <a:gd name="T131" fmla="*/ 53 w 53"/>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121">
                  <a:moveTo>
                    <a:pt x="36" y="44"/>
                  </a:moveTo>
                  <a:lnTo>
                    <a:pt x="35" y="38"/>
                  </a:lnTo>
                  <a:lnTo>
                    <a:pt x="36" y="30"/>
                  </a:lnTo>
                  <a:lnTo>
                    <a:pt x="36" y="22"/>
                  </a:lnTo>
                  <a:lnTo>
                    <a:pt x="37" y="17"/>
                  </a:lnTo>
                  <a:lnTo>
                    <a:pt x="40" y="13"/>
                  </a:lnTo>
                  <a:lnTo>
                    <a:pt x="42" y="9"/>
                  </a:lnTo>
                  <a:lnTo>
                    <a:pt x="45" y="6"/>
                  </a:lnTo>
                  <a:lnTo>
                    <a:pt x="52" y="3"/>
                  </a:lnTo>
                  <a:lnTo>
                    <a:pt x="47" y="1"/>
                  </a:lnTo>
                  <a:lnTo>
                    <a:pt x="41" y="0"/>
                  </a:lnTo>
                  <a:lnTo>
                    <a:pt x="34" y="0"/>
                  </a:lnTo>
                  <a:lnTo>
                    <a:pt x="28" y="0"/>
                  </a:lnTo>
                  <a:lnTo>
                    <a:pt x="23" y="2"/>
                  </a:lnTo>
                  <a:lnTo>
                    <a:pt x="18" y="3"/>
                  </a:lnTo>
                  <a:lnTo>
                    <a:pt x="12" y="4"/>
                  </a:lnTo>
                  <a:lnTo>
                    <a:pt x="8" y="7"/>
                  </a:lnTo>
                  <a:lnTo>
                    <a:pt x="3" y="8"/>
                  </a:lnTo>
                  <a:lnTo>
                    <a:pt x="2" y="12"/>
                  </a:lnTo>
                  <a:lnTo>
                    <a:pt x="1" y="15"/>
                  </a:lnTo>
                  <a:lnTo>
                    <a:pt x="0" y="18"/>
                  </a:lnTo>
                  <a:lnTo>
                    <a:pt x="1" y="23"/>
                  </a:lnTo>
                  <a:lnTo>
                    <a:pt x="3" y="64"/>
                  </a:lnTo>
                  <a:lnTo>
                    <a:pt x="11" y="99"/>
                  </a:lnTo>
                  <a:lnTo>
                    <a:pt x="10" y="104"/>
                  </a:lnTo>
                  <a:lnTo>
                    <a:pt x="11" y="106"/>
                  </a:lnTo>
                  <a:lnTo>
                    <a:pt x="11" y="109"/>
                  </a:lnTo>
                  <a:lnTo>
                    <a:pt x="9" y="112"/>
                  </a:lnTo>
                  <a:lnTo>
                    <a:pt x="6" y="113"/>
                  </a:lnTo>
                  <a:lnTo>
                    <a:pt x="17" y="117"/>
                  </a:lnTo>
                  <a:lnTo>
                    <a:pt x="27" y="120"/>
                  </a:lnTo>
                  <a:lnTo>
                    <a:pt x="32" y="120"/>
                  </a:lnTo>
                  <a:lnTo>
                    <a:pt x="36" y="119"/>
                  </a:lnTo>
                  <a:lnTo>
                    <a:pt x="40" y="118"/>
                  </a:lnTo>
                  <a:lnTo>
                    <a:pt x="45" y="116"/>
                  </a:lnTo>
                  <a:lnTo>
                    <a:pt x="47" y="114"/>
                  </a:lnTo>
                  <a:lnTo>
                    <a:pt x="48" y="112"/>
                  </a:lnTo>
                  <a:lnTo>
                    <a:pt x="48" y="109"/>
                  </a:lnTo>
                  <a:lnTo>
                    <a:pt x="47" y="106"/>
                  </a:lnTo>
                  <a:lnTo>
                    <a:pt x="46" y="101"/>
                  </a:lnTo>
                  <a:lnTo>
                    <a:pt x="44" y="94"/>
                  </a:lnTo>
                  <a:lnTo>
                    <a:pt x="42" y="86"/>
                  </a:lnTo>
                  <a:lnTo>
                    <a:pt x="36" y="44"/>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59" name="Freeform 41"/>
            <p:cNvSpPr>
              <a:spLocks/>
            </p:cNvSpPr>
            <p:nvPr/>
          </p:nvSpPr>
          <p:spPr bwMode="auto">
            <a:xfrm>
              <a:off x="5020" y="1075"/>
              <a:ext cx="49" cy="125"/>
            </a:xfrm>
            <a:custGeom>
              <a:avLst/>
              <a:gdLst>
                <a:gd name="T0" fmla="*/ 35 w 49"/>
                <a:gd name="T1" fmla="*/ 46 h 125"/>
                <a:gd name="T2" fmla="*/ 34 w 49"/>
                <a:gd name="T3" fmla="*/ 38 h 125"/>
                <a:gd name="T4" fmla="*/ 32 w 49"/>
                <a:gd name="T5" fmla="*/ 30 h 125"/>
                <a:gd name="T6" fmla="*/ 34 w 49"/>
                <a:gd name="T7" fmla="*/ 23 h 125"/>
                <a:gd name="T8" fmla="*/ 35 w 49"/>
                <a:gd name="T9" fmla="*/ 17 h 125"/>
                <a:gd name="T10" fmla="*/ 37 w 49"/>
                <a:gd name="T11" fmla="*/ 13 h 125"/>
                <a:gd name="T12" fmla="*/ 40 w 49"/>
                <a:gd name="T13" fmla="*/ 9 h 125"/>
                <a:gd name="T14" fmla="*/ 43 w 49"/>
                <a:gd name="T15" fmla="*/ 6 h 125"/>
                <a:gd name="T16" fmla="*/ 48 w 49"/>
                <a:gd name="T17" fmla="*/ 3 h 125"/>
                <a:gd name="T18" fmla="*/ 43 w 49"/>
                <a:gd name="T19" fmla="*/ 1 h 125"/>
                <a:gd name="T20" fmla="*/ 39 w 49"/>
                <a:gd name="T21" fmla="*/ 0 h 125"/>
                <a:gd name="T22" fmla="*/ 32 w 49"/>
                <a:gd name="T23" fmla="*/ 0 h 125"/>
                <a:gd name="T24" fmla="*/ 27 w 49"/>
                <a:gd name="T25" fmla="*/ 0 h 125"/>
                <a:gd name="T26" fmla="*/ 22 w 49"/>
                <a:gd name="T27" fmla="*/ 1 h 125"/>
                <a:gd name="T28" fmla="*/ 17 w 49"/>
                <a:gd name="T29" fmla="*/ 3 h 125"/>
                <a:gd name="T30" fmla="*/ 13 w 49"/>
                <a:gd name="T31" fmla="*/ 4 h 125"/>
                <a:gd name="T32" fmla="*/ 7 w 49"/>
                <a:gd name="T33" fmla="*/ 6 h 125"/>
                <a:gd name="T34" fmla="*/ 4 w 49"/>
                <a:gd name="T35" fmla="*/ 9 h 125"/>
                <a:gd name="T36" fmla="*/ 1 w 49"/>
                <a:gd name="T37" fmla="*/ 11 h 125"/>
                <a:gd name="T38" fmla="*/ 0 w 49"/>
                <a:gd name="T39" fmla="*/ 16 h 125"/>
                <a:gd name="T40" fmla="*/ 0 w 49"/>
                <a:gd name="T41" fmla="*/ 19 h 125"/>
                <a:gd name="T42" fmla="*/ 0 w 49"/>
                <a:gd name="T43" fmla="*/ 22 h 125"/>
                <a:gd name="T44" fmla="*/ 4 w 49"/>
                <a:gd name="T45" fmla="*/ 64 h 125"/>
                <a:gd name="T46" fmla="*/ 9 w 49"/>
                <a:gd name="T47" fmla="*/ 100 h 125"/>
                <a:gd name="T48" fmla="*/ 11 w 49"/>
                <a:gd name="T49" fmla="*/ 105 h 125"/>
                <a:gd name="T50" fmla="*/ 10 w 49"/>
                <a:gd name="T51" fmla="*/ 107 h 125"/>
                <a:gd name="T52" fmla="*/ 9 w 49"/>
                <a:gd name="T53" fmla="*/ 110 h 125"/>
                <a:gd name="T54" fmla="*/ 7 w 49"/>
                <a:gd name="T55" fmla="*/ 113 h 125"/>
                <a:gd name="T56" fmla="*/ 4 w 49"/>
                <a:gd name="T57" fmla="*/ 116 h 125"/>
                <a:gd name="T58" fmla="*/ 14 w 49"/>
                <a:gd name="T59" fmla="*/ 121 h 125"/>
                <a:gd name="T60" fmla="*/ 24 w 49"/>
                <a:gd name="T61" fmla="*/ 124 h 125"/>
                <a:gd name="T62" fmla="*/ 31 w 49"/>
                <a:gd name="T63" fmla="*/ 123 h 125"/>
                <a:gd name="T64" fmla="*/ 35 w 49"/>
                <a:gd name="T65" fmla="*/ 123 h 125"/>
                <a:gd name="T66" fmla="*/ 39 w 49"/>
                <a:gd name="T67" fmla="*/ 120 h 125"/>
                <a:gd name="T68" fmla="*/ 43 w 49"/>
                <a:gd name="T69" fmla="*/ 118 h 125"/>
                <a:gd name="T70" fmla="*/ 45 w 49"/>
                <a:gd name="T71" fmla="*/ 114 h 125"/>
                <a:gd name="T72" fmla="*/ 45 w 49"/>
                <a:gd name="T73" fmla="*/ 111 h 125"/>
                <a:gd name="T74" fmla="*/ 45 w 49"/>
                <a:gd name="T75" fmla="*/ 106 h 125"/>
                <a:gd name="T76" fmla="*/ 45 w 49"/>
                <a:gd name="T77" fmla="*/ 102 h 125"/>
                <a:gd name="T78" fmla="*/ 44 w 49"/>
                <a:gd name="T79" fmla="*/ 96 h 125"/>
                <a:gd name="T80" fmla="*/ 42 w 49"/>
                <a:gd name="T81" fmla="*/ 87 h 125"/>
                <a:gd name="T82" fmla="*/ 35 w 49"/>
                <a:gd name="T83" fmla="*/ 46 h 1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5"/>
                <a:gd name="T128" fmla="*/ 49 w 49"/>
                <a:gd name="T129" fmla="*/ 125 h 12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5">
                  <a:moveTo>
                    <a:pt x="35" y="46"/>
                  </a:moveTo>
                  <a:lnTo>
                    <a:pt x="34" y="38"/>
                  </a:lnTo>
                  <a:lnTo>
                    <a:pt x="32" y="30"/>
                  </a:lnTo>
                  <a:lnTo>
                    <a:pt x="34" y="23"/>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9"/>
                  </a:lnTo>
                  <a:lnTo>
                    <a:pt x="1" y="11"/>
                  </a:lnTo>
                  <a:lnTo>
                    <a:pt x="0" y="16"/>
                  </a:lnTo>
                  <a:lnTo>
                    <a:pt x="0" y="19"/>
                  </a:lnTo>
                  <a:lnTo>
                    <a:pt x="0" y="22"/>
                  </a:lnTo>
                  <a:lnTo>
                    <a:pt x="4" y="64"/>
                  </a:lnTo>
                  <a:lnTo>
                    <a:pt x="9" y="100"/>
                  </a:lnTo>
                  <a:lnTo>
                    <a:pt x="11" y="105"/>
                  </a:lnTo>
                  <a:lnTo>
                    <a:pt x="10" y="107"/>
                  </a:lnTo>
                  <a:lnTo>
                    <a:pt x="9" y="110"/>
                  </a:lnTo>
                  <a:lnTo>
                    <a:pt x="7" y="113"/>
                  </a:lnTo>
                  <a:lnTo>
                    <a:pt x="4" y="116"/>
                  </a:lnTo>
                  <a:lnTo>
                    <a:pt x="14" y="121"/>
                  </a:lnTo>
                  <a:lnTo>
                    <a:pt x="24" y="124"/>
                  </a:lnTo>
                  <a:lnTo>
                    <a:pt x="31" y="123"/>
                  </a:lnTo>
                  <a:lnTo>
                    <a:pt x="35" y="123"/>
                  </a:lnTo>
                  <a:lnTo>
                    <a:pt x="39" y="120"/>
                  </a:lnTo>
                  <a:lnTo>
                    <a:pt x="43" y="118"/>
                  </a:lnTo>
                  <a:lnTo>
                    <a:pt x="45" y="114"/>
                  </a:lnTo>
                  <a:lnTo>
                    <a:pt x="45" y="111"/>
                  </a:lnTo>
                  <a:lnTo>
                    <a:pt x="45" y="106"/>
                  </a:lnTo>
                  <a:lnTo>
                    <a:pt x="45" y="102"/>
                  </a:lnTo>
                  <a:lnTo>
                    <a:pt x="44" y="96"/>
                  </a:lnTo>
                  <a:lnTo>
                    <a:pt x="42" y="87"/>
                  </a:lnTo>
                  <a:lnTo>
                    <a:pt x="35" y="46"/>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60" name="Freeform 42"/>
            <p:cNvSpPr>
              <a:spLocks/>
            </p:cNvSpPr>
            <p:nvPr/>
          </p:nvSpPr>
          <p:spPr bwMode="auto">
            <a:xfrm>
              <a:off x="4869" y="1152"/>
              <a:ext cx="51" cy="119"/>
            </a:xfrm>
            <a:custGeom>
              <a:avLst/>
              <a:gdLst>
                <a:gd name="T0" fmla="*/ 35 w 51"/>
                <a:gd name="T1" fmla="*/ 43 h 119"/>
                <a:gd name="T2" fmla="*/ 34 w 51"/>
                <a:gd name="T3" fmla="*/ 37 h 119"/>
                <a:gd name="T4" fmla="*/ 35 w 51"/>
                <a:gd name="T5" fmla="*/ 29 h 119"/>
                <a:gd name="T6" fmla="*/ 35 w 51"/>
                <a:gd name="T7" fmla="*/ 22 h 119"/>
                <a:gd name="T8" fmla="*/ 36 w 51"/>
                <a:gd name="T9" fmla="*/ 17 h 119"/>
                <a:gd name="T10" fmla="*/ 38 w 51"/>
                <a:gd name="T11" fmla="*/ 12 h 119"/>
                <a:gd name="T12" fmla="*/ 40 w 51"/>
                <a:gd name="T13" fmla="*/ 9 h 119"/>
                <a:gd name="T14" fmla="*/ 43 w 51"/>
                <a:gd name="T15" fmla="*/ 6 h 119"/>
                <a:gd name="T16" fmla="*/ 50 w 51"/>
                <a:gd name="T17" fmla="*/ 3 h 119"/>
                <a:gd name="T18" fmla="*/ 45 w 51"/>
                <a:gd name="T19" fmla="*/ 1 h 119"/>
                <a:gd name="T20" fmla="*/ 40 w 51"/>
                <a:gd name="T21" fmla="*/ 0 h 119"/>
                <a:gd name="T22" fmla="*/ 33 w 51"/>
                <a:gd name="T23" fmla="*/ 0 h 119"/>
                <a:gd name="T24" fmla="*/ 27 w 51"/>
                <a:gd name="T25" fmla="*/ 0 h 119"/>
                <a:gd name="T26" fmla="*/ 22 w 51"/>
                <a:gd name="T27" fmla="*/ 2 h 119"/>
                <a:gd name="T28" fmla="*/ 17 w 51"/>
                <a:gd name="T29" fmla="*/ 3 h 119"/>
                <a:gd name="T30" fmla="*/ 12 w 51"/>
                <a:gd name="T31" fmla="*/ 4 h 119"/>
                <a:gd name="T32" fmla="*/ 7 w 51"/>
                <a:gd name="T33" fmla="*/ 6 h 119"/>
                <a:gd name="T34" fmla="*/ 3 w 51"/>
                <a:gd name="T35" fmla="*/ 8 h 119"/>
                <a:gd name="T36" fmla="*/ 2 w 51"/>
                <a:gd name="T37" fmla="*/ 12 h 119"/>
                <a:gd name="T38" fmla="*/ 1 w 51"/>
                <a:gd name="T39" fmla="*/ 15 h 119"/>
                <a:gd name="T40" fmla="*/ 0 w 51"/>
                <a:gd name="T41" fmla="*/ 18 h 119"/>
                <a:gd name="T42" fmla="*/ 1 w 51"/>
                <a:gd name="T43" fmla="*/ 22 h 119"/>
                <a:gd name="T44" fmla="*/ 3 w 51"/>
                <a:gd name="T45" fmla="*/ 62 h 119"/>
                <a:gd name="T46" fmla="*/ 10 w 51"/>
                <a:gd name="T47" fmla="*/ 98 h 119"/>
                <a:gd name="T48" fmla="*/ 10 w 51"/>
                <a:gd name="T49" fmla="*/ 103 h 119"/>
                <a:gd name="T50" fmla="*/ 11 w 51"/>
                <a:gd name="T51" fmla="*/ 105 h 119"/>
                <a:gd name="T52" fmla="*/ 11 w 51"/>
                <a:gd name="T53" fmla="*/ 107 h 119"/>
                <a:gd name="T54" fmla="*/ 9 w 51"/>
                <a:gd name="T55" fmla="*/ 110 h 119"/>
                <a:gd name="T56" fmla="*/ 6 w 51"/>
                <a:gd name="T57" fmla="*/ 111 h 119"/>
                <a:gd name="T58" fmla="*/ 17 w 51"/>
                <a:gd name="T59" fmla="*/ 115 h 119"/>
                <a:gd name="T60" fmla="*/ 26 w 51"/>
                <a:gd name="T61" fmla="*/ 118 h 119"/>
                <a:gd name="T62" fmla="*/ 31 w 51"/>
                <a:gd name="T63" fmla="*/ 118 h 119"/>
                <a:gd name="T64" fmla="*/ 35 w 51"/>
                <a:gd name="T65" fmla="*/ 117 h 119"/>
                <a:gd name="T66" fmla="*/ 39 w 51"/>
                <a:gd name="T67" fmla="*/ 116 h 119"/>
                <a:gd name="T68" fmla="*/ 43 w 51"/>
                <a:gd name="T69" fmla="*/ 114 h 119"/>
                <a:gd name="T70" fmla="*/ 45 w 51"/>
                <a:gd name="T71" fmla="*/ 112 h 119"/>
                <a:gd name="T72" fmla="*/ 46 w 51"/>
                <a:gd name="T73" fmla="*/ 110 h 119"/>
                <a:gd name="T74" fmla="*/ 46 w 51"/>
                <a:gd name="T75" fmla="*/ 107 h 119"/>
                <a:gd name="T76" fmla="*/ 45 w 51"/>
                <a:gd name="T77" fmla="*/ 104 h 119"/>
                <a:gd name="T78" fmla="*/ 44 w 51"/>
                <a:gd name="T79" fmla="*/ 99 h 119"/>
                <a:gd name="T80" fmla="*/ 42 w 51"/>
                <a:gd name="T81" fmla="*/ 92 h 119"/>
                <a:gd name="T82" fmla="*/ 41 w 51"/>
                <a:gd name="T83" fmla="*/ 85 h 119"/>
                <a:gd name="T84" fmla="*/ 35 w 51"/>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19"/>
                <a:gd name="T131" fmla="*/ 51 w 51"/>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19">
                  <a:moveTo>
                    <a:pt x="35" y="43"/>
                  </a:moveTo>
                  <a:lnTo>
                    <a:pt x="34" y="37"/>
                  </a:lnTo>
                  <a:lnTo>
                    <a:pt x="35" y="29"/>
                  </a:lnTo>
                  <a:lnTo>
                    <a:pt x="35" y="22"/>
                  </a:lnTo>
                  <a:lnTo>
                    <a:pt x="36" y="17"/>
                  </a:lnTo>
                  <a:lnTo>
                    <a:pt x="38" y="12"/>
                  </a:lnTo>
                  <a:lnTo>
                    <a:pt x="40" y="9"/>
                  </a:lnTo>
                  <a:lnTo>
                    <a:pt x="43" y="6"/>
                  </a:lnTo>
                  <a:lnTo>
                    <a:pt x="50" y="3"/>
                  </a:lnTo>
                  <a:lnTo>
                    <a:pt x="45" y="1"/>
                  </a:lnTo>
                  <a:lnTo>
                    <a:pt x="40" y="0"/>
                  </a:lnTo>
                  <a:lnTo>
                    <a:pt x="33" y="0"/>
                  </a:lnTo>
                  <a:lnTo>
                    <a:pt x="27" y="0"/>
                  </a:lnTo>
                  <a:lnTo>
                    <a:pt x="22"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7" y="115"/>
                  </a:lnTo>
                  <a:lnTo>
                    <a:pt x="26" y="118"/>
                  </a:lnTo>
                  <a:lnTo>
                    <a:pt x="31" y="118"/>
                  </a:lnTo>
                  <a:lnTo>
                    <a:pt x="35" y="117"/>
                  </a:lnTo>
                  <a:lnTo>
                    <a:pt x="39" y="116"/>
                  </a:lnTo>
                  <a:lnTo>
                    <a:pt x="43" y="114"/>
                  </a:lnTo>
                  <a:lnTo>
                    <a:pt x="45" y="112"/>
                  </a:lnTo>
                  <a:lnTo>
                    <a:pt x="46" y="110"/>
                  </a:lnTo>
                  <a:lnTo>
                    <a:pt x="46" y="107"/>
                  </a:lnTo>
                  <a:lnTo>
                    <a:pt x="45" y="104"/>
                  </a:lnTo>
                  <a:lnTo>
                    <a:pt x="44" y="99"/>
                  </a:lnTo>
                  <a:lnTo>
                    <a:pt x="42" y="92"/>
                  </a:lnTo>
                  <a:lnTo>
                    <a:pt x="41" y="85"/>
                  </a:lnTo>
                  <a:lnTo>
                    <a:pt x="35" y="43"/>
                  </a:lnTo>
                </a:path>
              </a:pathLst>
            </a:custGeom>
            <a:solidFill>
              <a:srgbClr val="800000"/>
            </a:solidFill>
            <a:ln w="12700" cap="rnd">
              <a:solidFill>
                <a:srgbClr val="80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61" name="Line 43"/>
            <p:cNvSpPr>
              <a:spLocks noChangeShapeType="1"/>
            </p:cNvSpPr>
            <p:nvPr/>
          </p:nvSpPr>
          <p:spPr bwMode="auto">
            <a:xfrm flipH="1">
              <a:off x="1430" y="1094"/>
              <a:ext cx="3746" cy="1823"/>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a typeface="MS PGothic" pitchFamily="34" charset="-128"/>
                <a:cs typeface="+mn-cs"/>
              </a:endParaRPr>
            </a:p>
          </p:txBody>
        </p:sp>
        <p:sp>
          <p:nvSpPr>
            <p:cNvPr id="162" name="Freeform 44"/>
            <p:cNvSpPr>
              <a:spLocks/>
            </p:cNvSpPr>
            <p:nvPr/>
          </p:nvSpPr>
          <p:spPr bwMode="auto">
            <a:xfrm>
              <a:off x="1587" y="2753"/>
              <a:ext cx="195" cy="84"/>
            </a:xfrm>
            <a:custGeom>
              <a:avLst/>
              <a:gdLst>
                <a:gd name="T0" fmla="*/ 194 w 195"/>
                <a:gd name="T1" fmla="*/ 58 h 84"/>
                <a:gd name="T2" fmla="*/ 191 w 195"/>
                <a:gd name="T3" fmla="*/ 63 h 84"/>
                <a:gd name="T4" fmla="*/ 186 w 195"/>
                <a:gd name="T5" fmla="*/ 69 h 84"/>
                <a:gd name="T6" fmla="*/ 178 w 195"/>
                <a:gd name="T7" fmla="*/ 75 h 84"/>
                <a:gd name="T8" fmla="*/ 165 w 195"/>
                <a:gd name="T9" fmla="*/ 79 h 84"/>
                <a:gd name="T10" fmla="*/ 156 w 195"/>
                <a:gd name="T11" fmla="*/ 82 h 84"/>
                <a:gd name="T12" fmla="*/ 147 w 195"/>
                <a:gd name="T13" fmla="*/ 83 h 84"/>
                <a:gd name="T14" fmla="*/ 140 w 195"/>
                <a:gd name="T15" fmla="*/ 81 h 84"/>
                <a:gd name="T16" fmla="*/ 132 w 195"/>
                <a:gd name="T17" fmla="*/ 78 h 84"/>
                <a:gd name="T18" fmla="*/ 122 w 195"/>
                <a:gd name="T19" fmla="*/ 71 h 84"/>
                <a:gd name="T20" fmla="*/ 66 w 195"/>
                <a:gd name="T21" fmla="*/ 32 h 84"/>
                <a:gd name="T22" fmla="*/ 55 w 195"/>
                <a:gd name="T23" fmla="*/ 27 h 84"/>
                <a:gd name="T24" fmla="*/ 46 w 195"/>
                <a:gd name="T25" fmla="*/ 22 h 84"/>
                <a:gd name="T26" fmla="*/ 36 w 195"/>
                <a:gd name="T27" fmla="*/ 19 h 84"/>
                <a:gd name="T28" fmla="*/ 29 w 195"/>
                <a:gd name="T29" fmla="*/ 19 h 84"/>
                <a:gd name="T30" fmla="*/ 20 w 195"/>
                <a:gd name="T31" fmla="*/ 20 h 84"/>
                <a:gd name="T32" fmla="*/ 11 w 195"/>
                <a:gd name="T33" fmla="*/ 23 h 84"/>
                <a:gd name="T34" fmla="*/ 5 w 195"/>
                <a:gd name="T35" fmla="*/ 25 h 84"/>
                <a:gd name="T36" fmla="*/ 0 w 195"/>
                <a:gd name="T37" fmla="*/ 28 h 84"/>
                <a:gd name="T38" fmla="*/ 2 w 195"/>
                <a:gd name="T39" fmla="*/ 24 h 84"/>
                <a:gd name="T40" fmla="*/ 4 w 195"/>
                <a:gd name="T41" fmla="*/ 20 h 84"/>
                <a:gd name="T42" fmla="*/ 9 w 195"/>
                <a:gd name="T43" fmla="*/ 17 h 84"/>
                <a:gd name="T44" fmla="*/ 19 w 195"/>
                <a:gd name="T45" fmla="*/ 12 h 84"/>
                <a:gd name="T46" fmla="*/ 34 w 195"/>
                <a:gd name="T47" fmla="*/ 6 h 84"/>
                <a:gd name="T48" fmla="*/ 46 w 195"/>
                <a:gd name="T49" fmla="*/ 1 h 84"/>
                <a:gd name="T50" fmla="*/ 55 w 195"/>
                <a:gd name="T51" fmla="*/ 0 h 84"/>
                <a:gd name="T52" fmla="*/ 63 w 195"/>
                <a:gd name="T53" fmla="*/ 0 h 84"/>
                <a:gd name="T54" fmla="*/ 72 w 195"/>
                <a:gd name="T55" fmla="*/ 3 h 84"/>
                <a:gd name="T56" fmla="*/ 81 w 195"/>
                <a:gd name="T57" fmla="*/ 8 h 84"/>
                <a:gd name="T58" fmla="*/ 115 w 195"/>
                <a:gd name="T59" fmla="*/ 31 h 84"/>
                <a:gd name="T60" fmla="*/ 145 w 195"/>
                <a:gd name="T61" fmla="*/ 52 h 84"/>
                <a:gd name="T62" fmla="*/ 155 w 195"/>
                <a:gd name="T63" fmla="*/ 57 h 84"/>
                <a:gd name="T64" fmla="*/ 164 w 195"/>
                <a:gd name="T65" fmla="*/ 61 h 84"/>
                <a:gd name="T66" fmla="*/ 173 w 195"/>
                <a:gd name="T67" fmla="*/ 62 h 84"/>
                <a:gd name="T68" fmla="*/ 181 w 195"/>
                <a:gd name="T69" fmla="*/ 62 h 84"/>
                <a:gd name="T70" fmla="*/ 188 w 195"/>
                <a:gd name="T71" fmla="*/ 59 h 84"/>
                <a:gd name="T72" fmla="*/ 192 w 195"/>
                <a:gd name="T73" fmla="*/ 54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4"/>
                <a:gd name="T113" fmla="*/ 195 w 195"/>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4">
                  <a:moveTo>
                    <a:pt x="192" y="54"/>
                  </a:moveTo>
                  <a:lnTo>
                    <a:pt x="194" y="58"/>
                  </a:lnTo>
                  <a:lnTo>
                    <a:pt x="192" y="61"/>
                  </a:lnTo>
                  <a:lnTo>
                    <a:pt x="191" y="63"/>
                  </a:lnTo>
                  <a:lnTo>
                    <a:pt x="189" y="65"/>
                  </a:lnTo>
                  <a:lnTo>
                    <a:pt x="186" y="69"/>
                  </a:lnTo>
                  <a:lnTo>
                    <a:pt x="180" y="72"/>
                  </a:lnTo>
                  <a:lnTo>
                    <a:pt x="178" y="75"/>
                  </a:lnTo>
                  <a:lnTo>
                    <a:pt x="171" y="76"/>
                  </a:lnTo>
                  <a:lnTo>
                    <a:pt x="165" y="79"/>
                  </a:lnTo>
                  <a:lnTo>
                    <a:pt x="161" y="80"/>
                  </a:lnTo>
                  <a:lnTo>
                    <a:pt x="156" y="82"/>
                  </a:lnTo>
                  <a:lnTo>
                    <a:pt x="152" y="82"/>
                  </a:lnTo>
                  <a:lnTo>
                    <a:pt x="147" y="83"/>
                  </a:lnTo>
                  <a:lnTo>
                    <a:pt x="144" y="81"/>
                  </a:lnTo>
                  <a:lnTo>
                    <a:pt x="140" y="81"/>
                  </a:lnTo>
                  <a:lnTo>
                    <a:pt x="135" y="80"/>
                  </a:lnTo>
                  <a:lnTo>
                    <a:pt x="132" y="78"/>
                  </a:lnTo>
                  <a:lnTo>
                    <a:pt x="127" y="75"/>
                  </a:lnTo>
                  <a:lnTo>
                    <a:pt x="122" y="71"/>
                  </a:lnTo>
                  <a:lnTo>
                    <a:pt x="93" y="52"/>
                  </a:lnTo>
                  <a:lnTo>
                    <a:pt x="66" y="32"/>
                  </a:lnTo>
                  <a:lnTo>
                    <a:pt x="60" y="29"/>
                  </a:lnTo>
                  <a:lnTo>
                    <a:pt x="55" y="27"/>
                  </a:lnTo>
                  <a:lnTo>
                    <a:pt x="51" y="25"/>
                  </a:lnTo>
                  <a:lnTo>
                    <a:pt x="46" y="22"/>
                  </a:lnTo>
                  <a:lnTo>
                    <a:pt x="41" y="20"/>
                  </a:lnTo>
                  <a:lnTo>
                    <a:pt x="36" y="19"/>
                  </a:lnTo>
                  <a:lnTo>
                    <a:pt x="32" y="19"/>
                  </a:lnTo>
                  <a:lnTo>
                    <a:pt x="29" y="19"/>
                  </a:lnTo>
                  <a:lnTo>
                    <a:pt x="25" y="19"/>
                  </a:lnTo>
                  <a:lnTo>
                    <a:pt x="20" y="20"/>
                  </a:lnTo>
                  <a:lnTo>
                    <a:pt x="16" y="21"/>
                  </a:lnTo>
                  <a:lnTo>
                    <a:pt x="11" y="23"/>
                  </a:lnTo>
                  <a:lnTo>
                    <a:pt x="8" y="24"/>
                  </a:lnTo>
                  <a:lnTo>
                    <a:pt x="5" y="25"/>
                  </a:lnTo>
                  <a:lnTo>
                    <a:pt x="2" y="27"/>
                  </a:lnTo>
                  <a:lnTo>
                    <a:pt x="0" y="28"/>
                  </a:lnTo>
                  <a:lnTo>
                    <a:pt x="1" y="26"/>
                  </a:lnTo>
                  <a:lnTo>
                    <a:pt x="2" y="24"/>
                  </a:lnTo>
                  <a:lnTo>
                    <a:pt x="2" y="23"/>
                  </a:lnTo>
                  <a:lnTo>
                    <a:pt x="4" y="20"/>
                  </a:lnTo>
                  <a:lnTo>
                    <a:pt x="7" y="19"/>
                  </a:lnTo>
                  <a:lnTo>
                    <a:pt x="9" y="17"/>
                  </a:lnTo>
                  <a:lnTo>
                    <a:pt x="13" y="15"/>
                  </a:lnTo>
                  <a:lnTo>
                    <a:pt x="19" y="12"/>
                  </a:lnTo>
                  <a:lnTo>
                    <a:pt x="28" y="8"/>
                  </a:lnTo>
                  <a:lnTo>
                    <a:pt x="34" y="6"/>
                  </a:lnTo>
                  <a:lnTo>
                    <a:pt x="41" y="3"/>
                  </a:lnTo>
                  <a:lnTo>
                    <a:pt x="46" y="1"/>
                  </a:lnTo>
                  <a:lnTo>
                    <a:pt x="51" y="0"/>
                  </a:lnTo>
                  <a:lnTo>
                    <a:pt x="55" y="0"/>
                  </a:lnTo>
                  <a:lnTo>
                    <a:pt x="59" y="0"/>
                  </a:lnTo>
                  <a:lnTo>
                    <a:pt x="63" y="0"/>
                  </a:lnTo>
                  <a:lnTo>
                    <a:pt x="67" y="1"/>
                  </a:lnTo>
                  <a:lnTo>
                    <a:pt x="72" y="3"/>
                  </a:lnTo>
                  <a:lnTo>
                    <a:pt x="76" y="6"/>
                  </a:lnTo>
                  <a:lnTo>
                    <a:pt x="81" y="8"/>
                  </a:lnTo>
                  <a:lnTo>
                    <a:pt x="86" y="12"/>
                  </a:lnTo>
                  <a:lnTo>
                    <a:pt x="115" y="31"/>
                  </a:lnTo>
                  <a:lnTo>
                    <a:pt x="138" y="48"/>
                  </a:lnTo>
                  <a:lnTo>
                    <a:pt x="145" y="52"/>
                  </a:lnTo>
                  <a:lnTo>
                    <a:pt x="150" y="55"/>
                  </a:lnTo>
                  <a:lnTo>
                    <a:pt x="155" y="57"/>
                  </a:lnTo>
                  <a:lnTo>
                    <a:pt x="159" y="59"/>
                  </a:lnTo>
                  <a:lnTo>
                    <a:pt x="164" y="61"/>
                  </a:lnTo>
                  <a:lnTo>
                    <a:pt x="168" y="61"/>
                  </a:lnTo>
                  <a:lnTo>
                    <a:pt x="173" y="62"/>
                  </a:lnTo>
                  <a:lnTo>
                    <a:pt x="177" y="62"/>
                  </a:lnTo>
                  <a:lnTo>
                    <a:pt x="181" y="62"/>
                  </a:lnTo>
                  <a:lnTo>
                    <a:pt x="185" y="60"/>
                  </a:lnTo>
                  <a:lnTo>
                    <a:pt x="188" y="59"/>
                  </a:lnTo>
                  <a:lnTo>
                    <a:pt x="191" y="57"/>
                  </a:lnTo>
                  <a:lnTo>
                    <a:pt x="192" y="54"/>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63" name="Freeform 45"/>
            <p:cNvSpPr>
              <a:spLocks/>
            </p:cNvSpPr>
            <p:nvPr/>
          </p:nvSpPr>
          <p:spPr bwMode="auto">
            <a:xfrm>
              <a:off x="1436" y="2826"/>
              <a:ext cx="195" cy="87"/>
            </a:xfrm>
            <a:custGeom>
              <a:avLst/>
              <a:gdLst>
                <a:gd name="T0" fmla="*/ 192 w 195"/>
                <a:gd name="T1" fmla="*/ 60 h 87"/>
                <a:gd name="T2" fmla="*/ 188 w 195"/>
                <a:gd name="T3" fmla="*/ 66 h 87"/>
                <a:gd name="T4" fmla="*/ 182 w 195"/>
                <a:gd name="T5" fmla="*/ 72 h 87"/>
                <a:gd name="T6" fmla="*/ 175 w 195"/>
                <a:gd name="T7" fmla="*/ 77 h 87"/>
                <a:gd name="T8" fmla="*/ 164 w 195"/>
                <a:gd name="T9" fmla="*/ 83 h 87"/>
                <a:gd name="T10" fmla="*/ 155 w 195"/>
                <a:gd name="T11" fmla="*/ 85 h 87"/>
                <a:gd name="T12" fmla="*/ 147 w 195"/>
                <a:gd name="T13" fmla="*/ 86 h 87"/>
                <a:gd name="T14" fmla="*/ 139 w 195"/>
                <a:gd name="T15" fmla="*/ 84 h 87"/>
                <a:gd name="T16" fmla="*/ 131 w 195"/>
                <a:gd name="T17" fmla="*/ 81 h 87"/>
                <a:gd name="T18" fmla="*/ 120 w 195"/>
                <a:gd name="T19" fmla="*/ 74 h 87"/>
                <a:gd name="T20" fmla="*/ 66 w 195"/>
                <a:gd name="T21" fmla="*/ 35 h 87"/>
                <a:gd name="T22" fmla="*/ 55 w 195"/>
                <a:gd name="T23" fmla="*/ 28 h 87"/>
                <a:gd name="T24" fmla="*/ 46 w 195"/>
                <a:gd name="T25" fmla="*/ 24 h 87"/>
                <a:gd name="T26" fmla="*/ 37 w 195"/>
                <a:gd name="T27" fmla="*/ 21 h 87"/>
                <a:gd name="T28" fmla="*/ 29 w 195"/>
                <a:gd name="T29" fmla="*/ 21 h 87"/>
                <a:gd name="T30" fmla="*/ 21 w 195"/>
                <a:gd name="T31" fmla="*/ 21 h 87"/>
                <a:gd name="T32" fmla="*/ 12 w 195"/>
                <a:gd name="T33" fmla="*/ 24 h 87"/>
                <a:gd name="T34" fmla="*/ 5 w 195"/>
                <a:gd name="T35" fmla="*/ 27 h 87"/>
                <a:gd name="T36" fmla="*/ 0 w 195"/>
                <a:gd name="T37" fmla="*/ 30 h 87"/>
                <a:gd name="T38" fmla="*/ 1 w 195"/>
                <a:gd name="T39" fmla="*/ 26 h 87"/>
                <a:gd name="T40" fmla="*/ 5 w 195"/>
                <a:gd name="T41" fmla="*/ 22 h 87"/>
                <a:gd name="T42" fmla="*/ 9 w 195"/>
                <a:gd name="T43" fmla="*/ 18 h 87"/>
                <a:gd name="T44" fmla="*/ 21 w 195"/>
                <a:gd name="T45" fmla="*/ 13 h 87"/>
                <a:gd name="T46" fmla="*/ 35 w 195"/>
                <a:gd name="T47" fmla="*/ 6 h 87"/>
                <a:gd name="T48" fmla="*/ 47 w 195"/>
                <a:gd name="T49" fmla="*/ 1 h 87"/>
                <a:gd name="T50" fmla="*/ 55 w 195"/>
                <a:gd name="T51" fmla="*/ 0 h 87"/>
                <a:gd name="T52" fmla="*/ 63 w 195"/>
                <a:gd name="T53" fmla="*/ 1 h 87"/>
                <a:gd name="T54" fmla="*/ 71 w 195"/>
                <a:gd name="T55" fmla="*/ 3 h 87"/>
                <a:gd name="T56" fmla="*/ 80 w 195"/>
                <a:gd name="T57" fmla="*/ 9 h 87"/>
                <a:gd name="T58" fmla="*/ 114 w 195"/>
                <a:gd name="T59" fmla="*/ 32 h 87"/>
                <a:gd name="T60" fmla="*/ 144 w 195"/>
                <a:gd name="T61" fmla="*/ 55 h 87"/>
                <a:gd name="T62" fmla="*/ 154 w 195"/>
                <a:gd name="T63" fmla="*/ 60 h 87"/>
                <a:gd name="T64" fmla="*/ 162 w 195"/>
                <a:gd name="T65" fmla="*/ 63 h 87"/>
                <a:gd name="T66" fmla="*/ 171 w 195"/>
                <a:gd name="T67" fmla="*/ 64 h 87"/>
                <a:gd name="T68" fmla="*/ 179 w 195"/>
                <a:gd name="T69" fmla="*/ 64 h 87"/>
                <a:gd name="T70" fmla="*/ 187 w 195"/>
                <a:gd name="T71" fmla="*/ 61 h 87"/>
                <a:gd name="T72" fmla="*/ 194 w 195"/>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7"/>
                <a:gd name="T113" fmla="*/ 195 w 195"/>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7">
                  <a:moveTo>
                    <a:pt x="194" y="57"/>
                  </a:moveTo>
                  <a:lnTo>
                    <a:pt x="192" y="60"/>
                  </a:lnTo>
                  <a:lnTo>
                    <a:pt x="190" y="63"/>
                  </a:lnTo>
                  <a:lnTo>
                    <a:pt x="188" y="66"/>
                  </a:lnTo>
                  <a:lnTo>
                    <a:pt x="185" y="69"/>
                  </a:lnTo>
                  <a:lnTo>
                    <a:pt x="182" y="72"/>
                  </a:lnTo>
                  <a:lnTo>
                    <a:pt x="179" y="74"/>
                  </a:lnTo>
                  <a:lnTo>
                    <a:pt x="175" y="77"/>
                  </a:lnTo>
                  <a:lnTo>
                    <a:pt x="169" y="80"/>
                  </a:lnTo>
                  <a:lnTo>
                    <a:pt x="164" y="83"/>
                  </a:lnTo>
                  <a:lnTo>
                    <a:pt x="159" y="84"/>
                  </a:lnTo>
                  <a:lnTo>
                    <a:pt x="155" y="85"/>
                  </a:lnTo>
                  <a:lnTo>
                    <a:pt x="151" y="85"/>
                  </a:lnTo>
                  <a:lnTo>
                    <a:pt x="147" y="86"/>
                  </a:lnTo>
                  <a:lnTo>
                    <a:pt x="143" y="85"/>
                  </a:lnTo>
                  <a:lnTo>
                    <a:pt x="139" y="84"/>
                  </a:lnTo>
                  <a:lnTo>
                    <a:pt x="135" y="83"/>
                  </a:lnTo>
                  <a:lnTo>
                    <a:pt x="131" y="81"/>
                  </a:lnTo>
                  <a:lnTo>
                    <a:pt x="125" y="79"/>
                  </a:lnTo>
                  <a:lnTo>
                    <a:pt x="120" y="74"/>
                  </a:lnTo>
                  <a:lnTo>
                    <a:pt x="93" y="55"/>
                  </a:lnTo>
                  <a:lnTo>
                    <a:pt x="66" y="35"/>
                  </a:lnTo>
                  <a:lnTo>
                    <a:pt x="60" y="31"/>
                  </a:lnTo>
                  <a:lnTo>
                    <a:pt x="55" y="28"/>
                  </a:lnTo>
                  <a:lnTo>
                    <a:pt x="51" y="26"/>
                  </a:lnTo>
                  <a:lnTo>
                    <a:pt x="46"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8" y="9"/>
                  </a:lnTo>
                  <a:lnTo>
                    <a:pt x="35" y="6"/>
                  </a:lnTo>
                  <a:lnTo>
                    <a:pt x="42" y="3"/>
                  </a:lnTo>
                  <a:lnTo>
                    <a:pt x="47" y="1"/>
                  </a:lnTo>
                  <a:lnTo>
                    <a:pt x="51" y="0"/>
                  </a:lnTo>
                  <a:lnTo>
                    <a:pt x="55" y="0"/>
                  </a:lnTo>
                  <a:lnTo>
                    <a:pt x="59" y="0"/>
                  </a:lnTo>
                  <a:lnTo>
                    <a:pt x="63" y="1"/>
                  </a:lnTo>
                  <a:lnTo>
                    <a:pt x="67" y="2"/>
                  </a:lnTo>
                  <a:lnTo>
                    <a:pt x="71" y="3"/>
                  </a:lnTo>
                  <a:lnTo>
                    <a:pt x="76" y="6"/>
                  </a:lnTo>
                  <a:lnTo>
                    <a:pt x="80" y="9"/>
                  </a:lnTo>
                  <a:lnTo>
                    <a:pt x="86" y="12"/>
                  </a:lnTo>
                  <a:lnTo>
                    <a:pt x="114" y="32"/>
                  </a:lnTo>
                  <a:lnTo>
                    <a:pt x="138" y="50"/>
                  </a:lnTo>
                  <a:lnTo>
                    <a:pt x="144" y="55"/>
                  </a:lnTo>
                  <a:lnTo>
                    <a:pt x="149" y="58"/>
                  </a:lnTo>
                  <a:lnTo>
                    <a:pt x="154" y="60"/>
                  </a:lnTo>
                  <a:lnTo>
                    <a:pt x="158" y="61"/>
                  </a:lnTo>
                  <a:lnTo>
                    <a:pt x="162" y="63"/>
                  </a:lnTo>
                  <a:lnTo>
                    <a:pt x="167" y="64"/>
                  </a:lnTo>
                  <a:lnTo>
                    <a:pt x="171" y="64"/>
                  </a:lnTo>
                  <a:lnTo>
                    <a:pt x="176" y="64"/>
                  </a:lnTo>
                  <a:lnTo>
                    <a:pt x="179" y="64"/>
                  </a:lnTo>
                  <a:lnTo>
                    <a:pt x="183" y="62"/>
                  </a:lnTo>
                  <a:lnTo>
                    <a:pt x="187" y="61"/>
                  </a:lnTo>
                  <a:lnTo>
                    <a:pt x="189" y="59"/>
                  </a:lnTo>
                  <a:lnTo>
                    <a:pt x="194" y="57"/>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64" name="Freeform 46"/>
            <p:cNvSpPr>
              <a:spLocks/>
            </p:cNvSpPr>
            <p:nvPr/>
          </p:nvSpPr>
          <p:spPr bwMode="auto">
            <a:xfrm>
              <a:off x="1886" y="2607"/>
              <a:ext cx="192" cy="81"/>
            </a:xfrm>
            <a:custGeom>
              <a:avLst/>
              <a:gdLst>
                <a:gd name="T0" fmla="*/ 191 w 192"/>
                <a:gd name="T1" fmla="*/ 56 h 81"/>
                <a:gd name="T2" fmla="*/ 188 w 192"/>
                <a:gd name="T3" fmla="*/ 61 h 81"/>
                <a:gd name="T4" fmla="*/ 183 w 192"/>
                <a:gd name="T5" fmla="*/ 66 h 81"/>
                <a:gd name="T6" fmla="*/ 175 w 192"/>
                <a:gd name="T7" fmla="*/ 72 h 81"/>
                <a:gd name="T8" fmla="*/ 163 w 192"/>
                <a:gd name="T9" fmla="*/ 76 h 81"/>
                <a:gd name="T10" fmla="*/ 153 w 192"/>
                <a:gd name="T11" fmla="*/ 79 h 81"/>
                <a:gd name="T12" fmla="*/ 145 w 192"/>
                <a:gd name="T13" fmla="*/ 80 h 81"/>
                <a:gd name="T14" fmla="*/ 138 w 192"/>
                <a:gd name="T15" fmla="*/ 78 h 81"/>
                <a:gd name="T16" fmla="*/ 130 w 192"/>
                <a:gd name="T17" fmla="*/ 75 h 81"/>
                <a:gd name="T18" fmla="*/ 120 w 192"/>
                <a:gd name="T19" fmla="*/ 69 h 81"/>
                <a:gd name="T20" fmla="*/ 65 w 192"/>
                <a:gd name="T21" fmla="*/ 31 h 81"/>
                <a:gd name="T22" fmla="*/ 54 w 192"/>
                <a:gd name="T23" fmla="*/ 26 h 81"/>
                <a:gd name="T24" fmla="*/ 45 w 192"/>
                <a:gd name="T25" fmla="*/ 21 h 81"/>
                <a:gd name="T26" fmla="*/ 36 w 192"/>
                <a:gd name="T27" fmla="*/ 19 h 81"/>
                <a:gd name="T28" fmla="*/ 28 w 192"/>
                <a:gd name="T29" fmla="*/ 18 h 81"/>
                <a:gd name="T30" fmla="*/ 20 w 192"/>
                <a:gd name="T31" fmla="*/ 19 h 81"/>
                <a:gd name="T32" fmla="*/ 11 w 192"/>
                <a:gd name="T33" fmla="*/ 22 h 81"/>
                <a:gd name="T34" fmla="*/ 5 w 192"/>
                <a:gd name="T35" fmla="*/ 24 h 81"/>
                <a:gd name="T36" fmla="*/ 0 w 192"/>
                <a:gd name="T37" fmla="*/ 27 h 81"/>
                <a:gd name="T38" fmla="*/ 2 w 192"/>
                <a:gd name="T39" fmla="*/ 23 h 81"/>
                <a:gd name="T40" fmla="*/ 4 w 192"/>
                <a:gd name="T41" fmla="*/ 20 h 81"/>
                <a:gd name="T42" fmla="*/ 9 w 192"/>
                <a:gd name="T43" fmla="*/ 16 h 81"/>
                <a:gd name="T44" fmla="*/ 19 w 192"/>
                <a:gd name="T45" fmla="*/ 11 h 81"/>
                <a:gd name="T46" fmla="*/ 34 w 192"/>
                <a:gd name="T47" fmla="*/ 5 h 81"/>
                <a:gd name="T48" fmla="*/ 45 w 192"/>
                <a:gd name="T49" fmla="*/ 1 h 81"/>
                <a:gd name="T50" fmla="*/ 54 w 192"/>
                <a:gd name="T51" fmla="*/ 0 h 81"/>
                <a:gd name="T52" fmla="*/ 62 w 192"/>
                <a:gd name="T53" fmla="*/ 0 h 81"/>
                <a:gd name="T54" fmla="*/ 71 w 192"/>
                <a:gd name="T55" fmla="*/ 3 h 81"/>
                <a:gd name="T56" fmla="*/ 80 w 192"/>
                <a:gd name="T57" fmla="*/ 8 h 81"/>
                <a:gd name="T58" fmla="*/ 113 w 192"/>
                <a:gd name="T59" fmla="*/ 30 h 81"/>
                <a:gd name="T60" fmla="*/ 143 w 192"/>
                <a:gd name="T61" fmla="*/ 50 h 81"/>
                <a:gd name="T62" fmla="*/ 152 w 192"/>
                <a:gd name="T63" fmla="*/ 55 h 81"/>
                <a:gd name="T64" fmla="*/ 161 w 192"/>
                <a:gd name="T65" fmla="*/ 58 h 81"/>
                <a:gd name="T66" fmla="*/ 170 w 192"/>
                <a:gd name="T67" fmla="*/ 59 h 81"/>
                <a:gd name="T68" fmla="*/ 178 w 192"/>
                <a:gd name="T69" fmla="*/ 59 h 81"/>
                <a:gd name="T70" fmla="*/ 185 w 192"/>
                <a:gd name="T71" fmla="*/ 57 h 81"/>
                <a:gd name="T72" fmla="*/ 189 w 192"/>
                <a:gd name="T73" fmla="*/ 52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1"/>
                <a:gd name="T113" fmla="*/ 192 w 192"/>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1">
                  <a:moveTo>
                    <a:pt x="189" y="52"/>
                  </a:moveTo>
                  <a:lnTo>
                    <a:pt x="191" y="56"/>
                  </a:lnTo>
                  <a:lnTo>
                    <a:pt x="189" y="58"/>
                  </a:lnTo>
                  <a:lnTo>
                    <a:pt x="188" y="61"/>
                  </a:lnTo>
                  <a:lnTo>
                    <a:pt x="186" y="63"/>
                  </a:lnTo>
                  <a:lnTo>
                    <a:pt x="183" y="66"/>
                  </a:lnTo>
                  <a:lnTo>
                    <a:pt x="177" y="69"/>
                  </a:lnTo>
                  <a:lnTo>
                    <a:pt x="175" y="72"/>
                  </a:lnTo>
                  <a:lnTo>
                    <a:pt x="169" y="74"/>
                  </a:lnTo>
                  <a:lnTo>
                    <a:pt x="163" y="76"/>
                  </a:lnTo>
                  <a:lnTo>
                    <a:pt x="158" y="77"/>
                  </a:lnTo>
                  <a:lnTo>
                    <a:pt x="153" y="79"/>
                  </a:lnTo>
                  <a:lnTo>
                    <a:pt x="150" y="79"/>
                  </a:lnTo>
                  <a:lnTo>
                    <a:pt x="145" y="80"/>
                  </a:lnTo>
                  <a:lnTo>
                    <a:pt x="142" y="78"/>
                  </a:lnTo>
                  <a:lnTo>
                    <a:pt x="138" y="78"/>
                  </a:lnTo>
                  <a:lnTo>
                    <a:pt x="133" y="77"/>
                  </a:lnTo>
                  <a:lnTo>
                    <a:pt x="130" y="75"/>
                  </a:lnTo>
                  <a:lnTo>
                    <a:pt x="125" y="72"/>
                  </a:lnTo>
                  <a:lnTo>
                    <a:pt x="120" y="69"/>
                  </a:lnTo>
                  <a:lnTo>
                    <a:pt x="92" y="50"/>
                  </a:lnTo>
                  <a:lnTo>
                    <a:pt x="65" y="31"/>
                  </a:lnTo>
                  <a:lnTo>
                    <a:pt x="59" y="28"/>
                  </a:lnTo>
                  <a:lnTo>
                    <a:pt x="54" y="26"/>
                  </a:lnTo>
                  <a:lnTo>
                    <a:pt x="50" y="24"/>
                  </a:lnTo>
                  <a:lnTo>
                    <a:pt x="45" y="21"/>
                  </a:lnTo>
                  <a:lnTo>
                    <a:pt x="41" y="20"/>
                  </a:lnTo>
                  <a:lnTo>
                    <a:pt x="36" y="19"/>
                  </a:lnTo>
                  <a:lnTo>
                    <a:pt x="31" y="18"/>
                  </a:lnTo>
                  <a:lnTo>
                    <a:pt x="28" y="18"/>
                  </a:lnTo>
                  <a:lnTo>
                    <a:pt x="24" y="18"/>
                  </a:lnTo>
                  <a:lnTo>
                    <a:pt x="20" y="19"/>
                  </a:lnTo>
                  <a:lnTo>
                    <a:pt x="16" y="21"/>
                  </a:lnTo>
                  <a:lnTo>
                    <a:pt x="11" y="22"/>
                  </a:lnTo>
                  <a:lnTo>
                    <a:pt x="8" y="23"/>
                  </a:lnTo>
                  <a:lnTo>
                    <a:pt x="5" y="24"/>
                  </a:lnTo>
                  <a:lnTo>
                    <a:pt x="2" y="26"/>
                  </a:lnTo>
                  <a:lnTo>
                    <a:pt x="0" y="27"/>
                  </a:lnTo>
                  <a:lnTo>
                    <a:pt x="1" y="25"/>
                  </a:lnTo>
                  <a:lnTo>
                    <a:pt x="2" y="23"/>
                  </a:lnTo>
                  <a:lnTo>
                    <a:pt x="2" y="22"/>
                  </a:lnTo>
                  <a:lnTo>
                    <a:pt x="4" y="20"/>
                  </a:lnTo>
                  <a:lnTo>
                    <a:pt x="7" y="18"/>
                  </a:lnTo>
                  <a:lnTo>
                    <a:pt x="9" y="16"/>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0"/>
                  </a:lnTo>
                  <a:lnTo>
                    <a:pt x="136" y="46"/>
                  </a:lnTo>
                  <a:lnTo>
                    <a:pt x="143" y="50"/>
                  </a:lnTo>
                  <a:lnTo>
                    <a:pt x="148" y="53"/>
                  </a:lnTo>
                  <a:lnTo>
                    <a:pt x="152" y="55"/>
                  </a:lnTo>
                  <a:lnTo>
                    <a:pt x="156" y="57"/>
                  </a:lnTo>
                  <a:lnTo>
                    <a:pt x="161" y="58"/>
                  </a:lnTo>
                  <a:lnTo>
                    <a:pt x="165" y="59"/>
                  </a:lnTo>
                  <a:lnTo>
                    <a:pt x="170" y="59"/>
                  </a:lnTo>
                  <a:lnTo>
                    <a:pt x="174" y="59"/>
                  </a:lnTo>
                  <a:lnTo>
                    <a:pt x="178" y="59"/>
                  </a:lnTo>
                  <a:lnTo>
                    <a:pt x="182" y="58"/>
                  </a:lnTo>
                  <a:lnTo>
                    <a:pt x="185" y="57"/>
                  </a:lnTo>
                  <a:lnTo>
                    <a:pt x="188" y="55"/>
                  </a:lnTo>
                  <a:lnTo>
                    <a:pt x="189" y="52"/>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65" name="Freeform 47"/>
            <p:cNvSpPr>
              <a:spLocks/>
            </p:cNvSpPr>
            <p:nvPr/>
          </p:nvSpPr>
          <p:spPr bwMode="auto">
            <a:xfrm>
              <a:off x="1734" y="2686"/>
              <a:ext cx="195" cy="81"/>
            </a:xfrm>
            <a:custGeom>
              <a:avLst/>
              <a:gdLst>
                <a:gd name="T0" fmla="*/ 192 w 195"/>
                <a:gd name="T1" fmla="*/ 56 h 81"/>
                <a:gd name="T2" fmla="*/ 188 w 195"/>
                <a:gd name="T3" fmla="*/ 61 h 81"/>
                <a:gd name="T4" fmla="*/ 182 w 195"/>
                <a:gd name="T5" fmla="*/ 67 h 81"/>
                <a:gd name="T6" fmla="*/ 175 w 195"/>
                <a:gd name="T7" fmla="*/ 72 h 81"/>
                <a:gd name="T8" fmla="*/ 164 w 195"/>
                <a:gd name="T9" fmla="*/ 77 h 81"/>
                <a:gd name="T10" fmla="*/ 155 w 195"/>
                <a:gd name="T11" fmla="*/ 79 h 81"/>
                <a:gd name="T12" fmla="*/ 147 w 195"/>
                <a:gd name="T13" fmla="*/ 80 h 81"/>
                <a:gd name="T14" fmla="*/ 139 w 195"/>
                <a:gd name="T15" fmla="*/ 78 h 81"/>
                <a:gd name="T16" fmla="*/ 131 w 195"/>
                <a:gd name="T17" fmla="*/ 75 h 81"/>
                <a:gd name="T18" fmla="*/ 120 w 195"/>
                <a:gd name="T19" fmla="*/ 69 h 81"/>
                <a:gd name="T20" fmla="*/ 66 w 195"/>
                <a:gd name="T21" fmla="*/ 32 h 81"/>
                <a:gd name="T22" fmla="*/ 55 w 195"/>
                <a:gd name="T23" fmla="*/ 26 h 81"/>
                <a:gd name="T24" fmla="*/ 46 w 195"/>
                <a:gd name="T25" fmla="*/ 22 h 81"/>
                <a:gd name="T26" fmla="*/ 37 w 195"/>
                <a:gd name="T27" fmla="*/ 19 h 81"/>
                <a:gd name="T28" fmla="*/ 29 w 195"/>
                <a:gd name="T29" fmla="*/ 19 h 81"/>
                <a:gd name="T30" fmla="*/ 21 w 195"/>
                <a:gd name="T31" fmla="*/ 20 h 81"/>
                <a:gd name="T32" fmla="*/ 12 w 195"/>
                <a:gd name="T33" fmla="*/ 22 h 81"/>
                <a:gd name="T34" fmla="*/ 5 w 195"/>
                <a:gd name="T35" fmla="*/ 25 h 81"/>
                <a:gd name="T36" fmla="*/ 0 w 195"/>
                <a:gd name="T37" fmla="*/ 28 h 81"/>
                <a:gd name="T38" fmla="*/ 1 w 195"/>
                <a:gd name="T39" fmla="*/ 25 h 81"/>
                <a:gd name="T40" fmla="*/ 5 w 195"/>
                <a:gd name="T41" fmla="*/ 20 h 81"/>
                <a:gd name="T42" fmla="*/ 9 w 195"/>
                <a:gd name="T43" fmla="*/ 17 h 81"/>
                <a:gd name="T44" fmla="*/ 21 w 195"/>
                <a:gd name="T45" fmla="*/ 12 h 81"/>
                <a:gd name="T46" fmla="*/ 35 w 195"/>
                <a:gd name="T47" fmla="*/ 5 h 81"/>
                <a:gd name="T48" fmla="*/ 47 w 195"/>
                <a:gd name="T49" fmla="*/ 1 h 81"/>
                <a:gd name="T50" fmla="*/ 55 w 195"/>
                <a:gd name="T51" fmla="*/ 0 h 81"/>
                <a:gd name="T52" fmla="*/ 63 w 195"/>
                <a:gd name="T53" fmla="*/ 1 h 81"/>
                <a:gd name="T54" fmla="*/ 71 w 195"/>
                <a:gd name="T55" fmla="*/ 3 h 81"/>
                <a:gd name="T56" fmla="*/ 80 w 195"/>
                <a:gd name="T57" fmla="*/ 8 h 81"/>
                <a:gd name="T58" fmla="*/ 114 w 195"/>
                <a:gd name="T59" fmla="*/ 30 h 81"/>
                <a:gd name="T60" fmla="*/ 144 w 195"/>
                <a:gd name="T61" fmla="*/ 51 h 81"/>
                <a:gd name="T62" fmla="*/ 154 w 195"/>
                <a:gd name="T63" fmla="*/ 56 h 81"/>
                <a:gd name="T64" fmla="*/ 162 w 195"/>
                <a:gd name="T65" fmla="*/ 59 h 81"/>
                <a:gd name="T66" fmla="*/ 171 w 195"/>
                <a:gd name="T67" fmla="*/ 60 h 81"/>
                <a:gd name="T68" fmla="*/ 179 w 195"/>
                <a:gd name="T69" fmla="*/ 59 h 81"/>
                <a:gd name="T70" fmla="*/ 187 w 195"/>
                <a:gd name="T71" fmla="*/ 57 h 81"/>
                <a:gd name="T72" fmla="*/ 194 w 195"/>
                <a:gd name="T73" fmla="*/ 53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1"/>
                <a:gd name="T113" fmla="*/ 195 w 195"/>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1">
                  <a:moveTo>
                    <a:pt x="194" y="53"/>
                  </a:moveTo>
                  <a:lnTo>
                    <a:pt x="192" y="56"/>
                  </a:lnTo>
                  <a:lnTo>
                    <a:pt x="190" y="58"/>
                  </a:lnTo>
                  <a:lnTo>
                    <a:pt x="188" y="61"/>
                  </a:lnTo>
                  <a:lnTo>
                    <a:pt x="185" y="64"/>
                  </a:lnTo>
                  <a:lnTo>
                    <a:pt x="182" y="67"/>
                  </a:lnTo>
                  <a:lnTo>
                    <a:pt x="179" y="69"/>
                  </a:lnTo>
                  <a:lnTo>
                    <a:pt x="175" y="72"/>
                  </a:lnTo>
                  <a:lnTo>
                    <a:pt x="169" y="75"/>
                  </a:lnTo>
                  <a:lnTo>
                    <a:pt x="164" y="77"/>
                  </a:lnTo>
                  <a:lnTo>
                    <a:pt x="159" y="78"/>
                  </a:lnTo>
                  <a:lnTo>
                    <a:pt x="155" y="79"/>
                  </a:lnTo>
                  <a:lnTo>
                    <a:pt x="151" y="79"/>
                  </a:lnTo>
                  <a:lnTo>
                    <a:pt x="147" y="80"/>
                  </a:lnTo>
                  <a:lnTo>
                    <a:pt x="143" y="79"/>
                  </a:lnTo>
                  <a:lnTo>
                    <a:pt x="139" y="78"/>
                  </a:lnTo>
                  <a:lnTo>
                    <a:pt x="135" y="77"/>
                  </a:lnTo>
                  <a:lnTo>
                    <a:pt x="131" y="75"/>
                  </a:lnTo>
                  <a:lnTo>
                    <a:pt x="125" y="73"/>
                  </a:lnTo>
                  <a:lnTo>
                    <a:pt x="120" y="69"/>
                  </a:lnTo>
                  <a:lnTo>
                    <a:pt x="93" y="51"/>
                  </a:lnTo>
                  <a:lnTo>
                    <a:pt x="66" y="32"/>
                  </a:lnTo>
                  <a:lnTo>
                    <a:pt x="60" y="29"/>
                  </a:lnTo>
                  <a:lnTo>
                    <a:pt x="55" y="26"/>
                  </a:lnTo>
                  <a:lnTo>
                    <a:pt x="51" y="24"/>
                  </a:lnTo>
                  <a:lnTo>
                    <a:pt x="46" y="22"/>
                  </a:lnTo>
                  <a:lnTo>
                    <a:pt x="41" y="20"/>
                  </a:lnTo>
                  <a:lnTo>
                    <a:pt x="37" y="19"/>
                  </a:lnTo>
                  <a:lnTo>
                    <a:pt x="33" y="19"/>
                  </a:lnTo>
                  <a:lnTo>
                    <a:pt x="29" y="19"/>
                  </a:lnTo>
                  <a:lnTo>
                    <a:pt x="24" y="19"/>
                  </a:lnTo>
                  <a:lnTo>
                    <a:pt x="21" y="20"/>
                  </a:lnTo>
                  <a:lnTo>
                    <a:pt x="17" y="21"/>
                  </a:lnTo>
                  <a:lnTo>
                    <a:pt x="12" y="22"/>
                  </a:lnTo>
                  <a:lnTo>
                    <a:pt x="9" y="23"/>
                  </a:lnTo>
                  <a:lnTo>
                    <a:pt x="5" y="25"/>
                  </a:lnTo>
                  <a:lnTo>
                    <a:pt x="3" y="26"/>
                  </a:lnTo>
                  <a:lnTo>
                    <a:pt x="0" y="28"/>
                  </a:lnTo>
                  <a:lnTo>
                    <a:pt x="1" y="26"/>
                  </a:lnTo>
                  <a:lnTo>
                    <a:pt x="1" y="25"/>
                  </a:lnTo>
                  <a:lnTo>
                    <a:pt x="3" y="22"/>
                  </a:lnTo>
                  <a:lnTo>
                    <a:pt x="5" y="20"/>
                  </a:lnTo>
                  <a:lnTo>
                    <a:pt x="7" y="19"/>
                  </a:lnTo>
                  <a:lnTo>
                    <a:pt x="9" y="17"/>
                  </a:lnTo>
                  <a:lnTo>
                    <a:pt x="14" y="15"/>
                  </a:lnTo>
                  <a:lnTo>
                    <a:pt x="21" y="12"/>
                  </a:lnTo>
                  <a:lnTo>
                    <a:pt x="28" y="8"/>
                  </a:lnTo>
                  <a:lnTo>
                    <a:pt x="35" y="5"/>
                  </a:lnTo>
                  <a:lnTo>
                    <a:pt x="42" y="3"/>
                  </a:lnTo>
                  <a:lnTo>
                    <a:pt x="47" y="1"/>
                  </a:lnTo>
                  <a:lnTo>
                    <a:pt x="51" y="0"/>
                  </a:lnTo>
                  <a:lnTo>
                    <a:pt x="55" y="0"/>
                  </a:lnTo>
                  <a:lnTo>
                    <a:pt x="59" y="0"/>
                  </a:lnTo>
                  <a:lnTo>
                    <a:pt x="63" y="1"/>
                  </a:lnTo>
                  <a:lnTo>
                    <a:pt x="67" y="2"/>
                  </a:lnTo>
                  <a:lnTo>
                    <a:pt x="71" y="3"/>
                  </a:lnTo>
                  <a:lnTo>
                    <a:pt x="76" y="6"/>
                  </a:lnTo>
                  <a:lnTo>
                    <a:pt x="80" y="8"/>
                  </a:lnTo>
                  <a:lnTo>
                    <a:pt x="86" y="12"/>
                  </a:lnTo>
                  <a:lnTo>
                    <a:pt x="114" y="30"/>
                  </a:lnTo>
                  <a:lnTo>
                    <a:pt x="138" y="47"/>
                  </a:lnTo>
                  <a:lnTo>
                    <a:pt x="144" y="51"/>
                  </a:lnTo>
                  <a:lnTo>
                    <a:pt x="149" y="54"/>
                  </a:lnTo>
                  <a:lnTo>
                    <a:pt x="154" y="56"/>
                  </a:lnTo>
                  <a:lnTo>
                    <a:pt x="158" y="57"/>
                  </a:lnTo>
                  <a:lnTo>
                    <a:pt x="162" y="59"/>
                  </a:lnTo>
                  <a:lnTo>
                    <a:pt x="167" y="59"/>
                  </a:lnTo>
                  <a:lnTo>
                    <a:pt x="171" y="60"/>
                  </a:lnTo>
                  <a:lnTo>
                    <a:pt x="176" y="59"/>
                  </a:lnTo>
                  <a:lnTo>
                    <a:pt x="179" y="59"/>
                  </a:lnTo>
                  <a:lnTo>
                    <a:pt x="183" y="58"/>
                  </a:lnTo>
                  <a:lnTo>
                    <a:pt x="187" y="57"/>
                  </a:lnTo>
                  <a:lnTo>
                    <a:pt x="189" y="55"/>
                  </a:lnTo>
                  <a:lnTo>
                    <a:pt x="194" y="53"/>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66" name="Freeform 48"/>
            <p:cNvSpPr>
              <a:spLocks/>
            </p:cNvSpPr>
            <p:nvPr/>
          </p:nvSpPr>
          <p:spPr bwMode="auto">
            <a:xfrm>
              <a:off x="2185" y="2458"/>
              <a:ext cx="191" cy="86"/>
            </a:xfrm>
            <a:custGeom>
              <a:avLst/>
              <a:gdLst>
                <a:gd name="T0" fmla="*/ 190 w 191"/>
                <a:gd name="T1" fmla="*/ 59 h 86"/>
                <a:gd name="T2" fmla="*/ 187 w 191"/>
                <a:gd name="T3" fmla="*/ 65 h 86"/>
                <a:gd name="T4" fmla="*/ 182 w 191"/>
                <a:gd name="T5" fmla="*/ 70 h 86"/>
                <a:gd name="T6" fmla="*/ 174 w 191"/>
                <a:gd name="T7" fmla="*/ 76 h 86"/>
                <a:gd name="T8" fmla="*/ 162 w 191"/>
                <a:gd name="T9" fmla="*/ 81 h 86"/>
                <a:gd name="T10" fmla="*/ 152 w 191"/>
                <a:gd name="T11" fmla="*/ 84 h 86"/>
                <a:gd name="T12" fmla="*/ 144 w 191"/>
                <a:gd name="T13" fmla="*/ 85 h 86"/>
                <a:gd name="T14" fmla="*/ 137 w 191"/>
                <a:gd name="T15" fmla="*/ 83 h 86"/>
                <a:gd name="T16" fmla="*/ 129 w 191"/>
                <a:gd name="T17" fmla="*/ 80 h 86"/>
                <a:gd name="T18" fmla="*/ 120 w 191"/>
                <a:gd name="T19" fmla="*/ 73 h 86"/>
                <a:gd name="T20" fmla="*/ 64 w 191"/>
                <a:gd name="T21" fmla="*/ 33 h 86"/>
                <a:gd name="T22" fmla="*/ 54 w 191"/>
                <a:gd name="T23" fmla="*/ 28 h 86"/>
                <a:gd name="T24" fmla="*/ 45 w 191"/>
                <a:gd name="T25" fmla="*/ 23 h 86"/>
                <a:gd name="T26" fmla="*/ 36 w 191"/>
                <a:gd name="T27" fmla="*/ 20 h 86"/>
                <a:gd name="T28" fmla="*/ 28 w 191"/>
                <a:gd name="T29" fmla="*/ 19 h 86"/>
                <a:gd name="T30" fmla="*/ 20 w 191"/>
                <a:gd name="T31" fmla="*/ 20 h 86"/>
                <a:gd name="T32" fmla="*/ 11 w 191"/>
                <a:gd name="T33" fmla="*/ 23 h 86"/>
                <a:gd name="T34" fmla="*/ 5 w 191"/>
                <a:gd name="T35" fmla="*/ 25 h 86"/>
                <a:gd name="T36" fmla="*/ 0 w 191"/>
                <a:gd name="T37" fmla="*/ 29 h 86"/>
                <a:gd name="T38" fmla="*/ 2 w 191"/>
                <a:gd name="T39" fmla="*/ 25 h 86"/>
                <a:gd name="T40" fmla="*/ 4 w 191"/>
                <a:gd name="T41" fmla="*/ 21 h 86"/>
                <a:gd name="T42" fmla="*/ 9 w 191"/>
                <a:gd name="T43" fmla="*/ 18 h 86"/>
                <a:gd name="T44" fmla="*/ 19 w 191"/>
                <a:gd name="T45" fmla="*/ 12 h 86"/>
                <a:gd name="T46" fmla="*/ 34 w 191"/>
                <a:gd name="T47" fmla="*/ 6 h 86"/>
                <a:gd name="T48" fmla="*/ 45 w 191"/>
                <a:gd name="T49" fmla="*/ 1 h 86"/>
                <a:gd name="T50" fmla="*/ 54 w 191"/>
                <a:gd name="T51" fmla="*/ 0 h 86"/>
                <a:gd name="T52" fmla="*/ 62 w 191"/>
                <a:gd name="T53" fmla="*/ 0 h 86"/>
                <a:gd name="T54" fmla="*/ 70 w 191"/>
                <a:gd name="T55" fmla="*/ 3 h 86"/>
                <a:gd name="T56" fmla="*/ 79 w 191"/>
                <a:gd name="T57" fmla="*/ 9 h 86"/>
                <a:gd name="T58" fmla="*/ 112 w 191"/>
                <a:gd name="T59" fmla="*/ 32 h 86"/>
                <a:gd name="T60" fmla="*/ 142 w 191"/>
                <a:gd name="T61" fmla="*/ 54 h 86"/>
                <a:gd name="T62" fmla="*/ 151 w 191"/>
                <a:gd name="T63" fmla="*/ 58 h 86"/>
                <a:gd name="T64" fmla="*/ 160 w 191"/>
                <a:gd name="T65" fmla="*/ 62 h 86"/>
                <a:gd name="T66" fmla="*/ 169 w 191"/>
                <a:gd name="T67" fmla="*/ 63 h 86"/>
                <a:gd name="T68" fmla="*/ 177 w 191"/>
                <a:gd name="T69" fmla="*/ 63 h 86"/>
                <a:gd name="T70" fmla="*/ 184 w 191"/>
                <a:gd name="T71" fmla="*/ 60 h 86"/>
                <a:gd name="T72" fmla="*/ 188 w 191"/>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1"/>
                <a:gd name="T112" fmla="*/ 0 h 86"/>
                <a:gd name="T113" fmla="*/ 191 w 191"/>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1" h="86">
                  <a:moveTo>
                    <a:pt x="188" y="55"/>
                  </a:moveTo>
                  <a:lnTo>
                    <a:pt x="190" y="59"/>
                  </a:lnTo>
                  <a:lnTo>
                    <a:pt x="188" y="62"/>
                  </a:lnTo>
                  <a:lnTo>
                    <a:pt x="187" y="65"/>
                  </a:lnTo>
                  <a:lnTo>
                    <a:pt x="185" y="67"/>
                  </a:lnTo>
                  <a:lnTo>
                    <a:pt x="182" y="70"/>
                  </a:lnTo>
                  <a:lnTo>
                    <a:pt x="176" y="74"/>
                  </a:lnTo>
                  <a:lnTo>
                    <a:pt x="174" y="76"/>
                  </a:lnTo>
                  <a:lnTo>
                    <a:pt x="168" y="78"/>
                  </a:lnTo>
                  <a:lnTo>
                    <a:pt x="162" y="81"/>
                  </a:lnTo>
                  <a:lnTo>
                    <a:pt x="157" y="82"/>
                  </a:lnTo>
                  <a:lnTo>
                    <a:pt x="152" y="84"/>
                  </a:lnTo>
                  <a:lnTo>
                    <a:pt x="149" y="84"/>
                  </a:lnTo>
                  <a:lnTo>
                    <a:pt x="144" y="85"/>
                  </a:lnTo>
                  <a:lnTo>
                    <a:pt x="141" y="83"/>
                  </a:lnTo>
                  <a:lnTo>
                    <a:pt x="137" y="83"/>
                  </a:lnTo>
                  <a:lnTo>
                    <a:pt x="132" y="82"/>
                  </a:lnTo>
                  <a:lnTo>
                    <a:pt x="129" y="80"/>
                  </a:lnTo>
                  <a:lnTo>
                    <a:pt x="125" y="77"/>
                  </a:lnTo>
                  <a:lnTo>
                    <a:pt x="120" y="73"/>
                  </a:lnTo>
                  <a:lnTo>
                    <a:pt x="91" y="53"/>
                  </a:lnTo>
                  <a:lnTo>
                    <a:pt x="64" y="33"/>
                  </a:lnTo>
                  <a:lnTo>
                    <a:pt x="59" y="30"/>
                  </a:lnTo>
                  <a:lnTo>
                    <a:pt x="54"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5" y="1"/>
                  </a:lnTo>
                  <a:lnTo>
                    <a:pt x="50" y="0"/>
                  </a:lnTo>
                  <a:lnTo>
                    <a:pt x="54" y="0"/>
                  </a:lnTo>
                  <a:lnTo>
                    <a:pt x="58" y="0"/>
                  </a:lnTo>
                  <a:lnTo>
                    <a:pt x="62" y="0"/>
                  </a:lnTo>
                  <a:lnTo>
                    <a:pt x="66" y="1"/>
                  </a:lnTo>
                  <a:lnTo>
                    <a:pt x="70" y="3"/>
                  </a:lnTo>
                  <a:lnTo>
                    <a:pt x="74" y="6"/>
                  </a:lnTo>
                  <a:lnTo>
                    <a:pt x="79" y="9"/>
                  </a:lnTo>
                  <a:lnTo>
                    <a:pt x="84" y="12"/>
                  </a:lnTo>
                  <a:lnTo>
                    <a:pt x="112" y="32"/>
                  </a:lnTo>
                  <a:lnTo>
                    <a:pt x="135" y="49"/>
                  </a:lnTo>
                  <a:lnTo>
                    <a:pt x="142" y="54"/>
                  </a:lnTo>
                  <a:lnTo>
                    <a:pt x="147" y="56"/>
                  </a:lnTo>
                  <a:lnTo>
                    <a:pt x="151" y="58"/>
                  </a:lnTo>
                  <a:lnTo>
                    <a:pt x="155" y="60"/>
                  </a:lnTo>
                  <a:lnTo>
                    <a:pt x="160" y="62"/>
                  </a:lnTo>
                  <a:lnTo>
                    <a:pt x="164" y="63"/>
                  </a:lnTo>
                  <a:lnTo>
                    <a:pt x="169" y="63"/>
                  </a:lnTo>
                  <a:lnTo>
                    <a:pt x="173" y="63"/>
                  </a:lnTo>
                  <a:lnTo>
                    <a:pt x="177" y="63"/>
                  </a:lnTo>
                  <a:lnTo>
                    <a:pt x="181" y="61"/>
                  </a:lnTo>
                  <a:lnTo>
                    <a:pt x="184" y="60"/>
                  </a:lnTo>
                  <a:lnTo>
                    <a:pt x="187" y="58"/>
                  </a:lnTo>
                  <a:lnTo>
                    <a:pt x="188" y="55"/>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67" name="Freeform 49"/>
            <p:cNvSpPr>
              <a:spLocks/>
            </p:cNvSpPr>
            <p:nvPr/>
          </p:nvSpPr>
          <p:spPr bwMode="auto">
            <a:xfrm>
              <a:off x="2032" y="2534"/>
              <a:ext cx="196" cy="85"/>
            </a:xfrm>
            <a:custGeom>
              <a:avLst/>
              <a:gdLst>
                <a:gd name="T0" fmla="*/ 193 w 196"/>
                <a:gd name="T1" fmla="*/ 59 h 85"/>
                <a:gd name="T2" fmla="*/ 189 w 196"/>
                <a:gd name="T3" fmla="*/ 64 h 85"/>
                <a:gd name="T4" fmla="*/ 183 w 196"/>
                <a:gd name="T5" fmla="*/ 70 h 85"/>
                <a:gd name="T6" fmla="*/ 176 w 196"/>
                <a:gd name="T7" fmla="*/ 76 h 85"/>
                <a:gd name="T8" fmla="*/ 165 w 196"/>
                <a:gd name="T9" fmla="*/ 81 h 85"/>
                <a:gd name="T10" fmla="*/ 156 w 196"/>
                <a:gd name="T11" fmla="*/ 83 h 85"/>
                <a:gd name="T12" fmla="*/ 147 w 196"/>
                <a:gd name="T13" fmla="*/ 84 h 85"/>
                <a:gd name="T14" fmla="*/ 139 w 196"/>
                <a:gd name="T15" fmla="*/ 82 h 85"/>
                <a:gd name="T16" fmla="*/ 131 w 196"/>
                <a:gd name="T17" fmla="*/ 79 h 85"/>
                <a:gd name="T18" fmla="*/ 121 w 196"/>
                <a:gd name="T19" fmla="*/ 73 h 85"/>
                <a:gd name="T20" fmla="*/ 66 w 196"/>
                <a:gd name="T21" fmla="*/ 34 h 85"/>
                <a:gd name="T22" fmla="*/ 56 w 196"/>
                <a:gd name="T23" fmla="*/ 28 h 85"/>
                <a:gd name="T24" fmla="*/ 47 w 196"/>
                <a:gd name="T25" fmla="*/ 23 h 85"/>
                <a:gd name="T26" fmla="*/ 37 w 196"/>
                <a:gd name="T27" fmla="*/ 20 h 85"/>
                <a:gd name="T28" fmla="*/ 29 w 196"/>
                <a:gd name="T29" fmla="*/ 20 h 85"/>
                <a:gd name="T30" fmla="*/ 21 w 196"/>
                <a:gd name="T31" fmla="*/ 21 h 85"/>
                <a:gd name="T32" fmla="*/ 12 w 196"/>
                <a:gd name="T33" fmla="*/ 23 h 85"/>
                <a:gd name="T34" fmla="*/ 5 w 196"/>
                <a:gd name="T35" fmla="*/ 26 h 85"/>
                <a:gd name="T36" fmla="*/ 0 w 196"/>
                <a:gd name="T37" fmla="*/ 29 h 85"/>
                <a:gd name="T38" fmla="*/ 1 w 196"/>
                <a:gd name="T39" fmla="*/ 26 h 85"/>
                <a:gd name="T40" fmla="*/ 5 w 196"/>
                <a:gd name="T41" fmla="*/ 21 h 85"/>
                <a:gd name="T42" fmla="*/ 9 w 196"/>
                <a:gd name="T43" fmla="*/ 18 h 85"/>
                <a:gd name="T44" fmla="*/ 21 w 196"/>
                <a:gd name="T45" fmla="*/ 13 h 85"/>
                <a:gd name="T46" fmla="*/ 35 w 196"/>
                <a:gd name="T47" fmla="*/ 6 h 85"/>
                <a:gd name="T48" fmla="*/ 47 w 196"/>
                <a:gd name="T49" fmla="*/ 1 h 85"/>
                <a:gd name="T50" fmla="*/ 55 w 196"/>
                <a:gd name="T51" fmla="*/ 0 h 85"/>
                <a:gd name="T52" fmla="*/ 63 w 196"/>
                <a:gd name="T53" fmla="*/ 1 h 85"/>
                <a:gd name="T54" fmla="*/ 71 w 196"/>
                <a:gd name="T55" fmla="*/ 3 h 85"/>
                <a:gd name="T56" fmla="*/ 81 w 196"/>
                <a:gd name="T57" fmla="*/ 9 h 85"/>
                <a:gd name="T58" fmla="*/ 114 w 196"/>
                <a:gd name="T59" fmla="*/ 31 h 85"/>
                <a:gd name="T60" fmla="*/ 145 w 196"/>
                <a:gd name="T61" fmla="*/ 53 h 85"/>
                <a:gd name="T62" fmla="*/ 154 w 196"/>
                <a:gd name="T63" fmla="*/ 59 h 85"/>
                <a:gd name="T64" fmla="*/ 163 w 196"/>
                <a:gd name="T65" fmla="*/ 62 h 85"/>
                <a:gd name="T66" fmla="*/ 172 w 196"/>
                <a:gd name="T67" fmla="*/ 63 h 85"/>
                <a:gd name="T68" fmla="*/ 180 w 196"/>
                <a:gd name="T69" fmla="*/ 62 h 85"/>
                <a:gd name="T70" fmla="*/ 188 w 196"/>
                <a:gd name="T71" fmla="*/ 60 h 85"/>
                <a:gd name="T72" fmla="*/ 195 w 196"/>
                <a:gd name="T73" fmla="*/ 56 h 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5"/>
                <a:gd name="T113" fmla="*/ 196 w 196"/>
                <a:gd name="T114" fmla="*/ 85 h 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5">
                  <a:moveTo>
                    <a:pt x="195" y="56"/>
                  </a:moveTo>
                  <a:lnTo>
                    <a:pt x="193" y="59"/>
                  </a:lnTo>
                  <a:lnTo>
                    <a:pt x="191" y="61"/>
                  </a:lnTo>
                  <a:lnTo>
                    <a:pt x="189" y="64"/>
                  </a:lnTo>
                  <a:lnTo>
                    <a:pt x="186" y="67"/>
                  </a:lnTo>
                  <a:lnTo>
                    <a:pt x="183" y="70"/>
                  </a:lnTo>
                  <a:lnTo>
                    <a:pt x="180" y="73"/>
                  </a:lnTo>
                  <a:lnTo>
                    <a:pt x="176" y="76"/>
                  </a:lnTo>
                  <a:lnTo>
                    <a:pt x="170" y="78"/>
                  </a:lnTo>
                  <a:lnTo>
                    <a:pt x="165" y="81"/>
                  </a:lnTo>
                  <a:lnTo>
                    <a:pt x="160" y="82"/>
                  </a:lnTo>
                  <a:lnTo>
                    <a:pt x="156" y="83"/>
                  </a:lnTo>
                  <a:lnTo>
                    <a:pt x="152" y="83"/>
                  </a:lnTo>
                  <a:lnTo>
                    <a:pt x="147" y="84"/>
                  </a:lnTo>
                  <a:lnTo>
                    <a:pt x="144" y="83"/>
                  </a:lnTo>
                  <a:lnTo>
                    <a:pt x="139" y="82"/>
                  </a:lnTo>
                  <a:lnTo>
                    <a:pt x="136" y="81"/>
                  </a:lnTo>
                  <a:lnTo>
                    <a:pt x="131" y="79"/>
                  </a:lnTo>
                  <a:lnTo>
                    <a:pt x="126" y="77"/>
                  </a:lnTo>
                  <a:lnTo>
                    <a:pt x="121" y="73"/>
                  </a:lnTo>
                  <a:lnTo>
                    <a:pt x="94" y="53"/>
                  </a:lnTo>
                  <a:lnTo>
                    <a:pt x="66" y="34"/>
                  </a:lnTo>
                  <a:lnTo>
                    <a:pt x="60" y="30"/>
                  </a:lnTo>
                  <a:lnTo>
                    <a:pt x="56" y="28"/>
                  </a:lnTo>
                  <a:lnTo>
                    <a:pt x="51" y="25"/>
                  </a:lnTo>
                  <a:lnTo>
                    <a:pt x="47" y="23"/>
                  </a:lnTo>
                  <a:lnTo>
                    <a:pt x="41" y="21"/>
                  </a:lnTo>
                  <a:lnTo>
                    <a:pt x="37" y="20"/>
                  </a:lnTo>
                  <a:lnTo>
                    <a:pt x="33" y="20"/>
                  </a:lnTo>
                  <a:lnTo>
                    <a:pt x="29" y="20"/>
                  </a:lnTo>
                  <a:lnTo>
                    <a:pt x="24" y="20"/>
                  </a:lnTo>
                  <a:lnTo>
                    <a:pt x="21" y="21"/>
                  </a:lnTo>
                  <a:lnTo>
                    <a:pt x="17" y="22"/>
                  </a:lnTo>
                  <a:lnTo>
                    <a:pt x="12" y="23"/>
                  </a:lnTo>
                  <a:lnTo>
                    <a:pt x="9" y="24"/>
                  </a:lnTo>
                  <a:lnTo>
                    <a:pt x="5" y="26"/>
                  </a:lnTo>
                  <a:lnTo>
                    <a:pt x="3" y="27"/>
                  </a:lnTo>
                  <a:lnTo>
                    <a:pt x="0" y="29"/>
                  </a:lnTo>
                  <a:lnTo>
                    <a:pt x="1" y="27"/>
                  </a:lnTo>
                  <a:lnTo>
                    <a:pt x="1" y="26"/>
                  </a:lnTo>
                  <a:lnTo>
                    <a:pt x="3" y="23"/>
                  </a:lnTo>
                  <a:lnTo>
                    <a:pt x="5" y="21"/>
                  </a:lnTo>
                  <a:lnTo>
                    <a:pt x="7" y="20"/>
                  </a:lnTo>
                  <a:lnTo>
                    <a:pt x="9" y="18"/>
                  </a:lnTo>
                  <a:lnTo>
                    <a:pt x="14" y="15"/>
                  </a:lnTo>
                  <a:lnTo>
                    <a:pt x="21" y="13"/>
                  </a:lnTo>
                  <a:lnTo>
                    <a:pt x="28" y="9"/>
                  </a:lnTo>
                  <a:lnTo>
                    <a:pt x="35" y="6"/>
                  </a:lnTo>
                  <a:lnTo>
                    <a:pt x="42" y="3"/>
                  </a:lnTo>
                  <a:lnTo>
                    <a:pt x="47" y="1"/>
                  </a:lnTo>
                  <a:lnTo>
                    <a:pt x="51" y="0"/>
                  </a:lnTo>
                  <a:lnTo>
                    <a:pt x="55" y="0"/>
                  </a:lnTo>
                  <a:lnTo>
                    <a:pt x="60" y="0"/>
                  </a:lnTo>
                  <a:lnTo>
                    <a:pt x="63" y="1"/>
                  </a:lnTo>
                  <a:lnTo>
                    <a:pt x="67" y="2"/>
                  </a:lnTo>
                  <a:lnTo>
                    <a:pt x="71" y="3"/>
                  </a:lnTo>
                  <a:lnTo>
                    <a:pt x="76" y="6"/>
                  </a:lnTo>
                  <a:lnTo>
                    <a:pt x="81" y="9"/>
                  </a:lnTo>
                  <a:lnTo>
                    <a:pt x="87" y="12"/>
                  </a:lnTo>
                  <a:lnTo>
                    <a:pt x="114" y="31"/>
                  </a:lnTo>
                  <a:lnTo>
                    <a:pt x="138" y="49"/>
                  </a:lnTo>
                  <a:lnTo>
                    <a:pt x="145" y="53"/>
                  </a:lnTo>
                  <a:lnTo>
                    <a:pt x="150" y="56"/>
                  </a:lnTo>
                  <a:lnTo>
                    <a:pt x="154" y="59"/>
                  </a:lnTo>
                  <a:lnTo>
                    <a:pt x="159" y="60"/>
                  </a:lnTo>
                  <a:lnTo>
                    <a:pt x="163" y="62"/>
                  </a:lnTo>
                  <a:lnTo>
                    <a:pt x="168" y="62"/>
                  </a:lnTo>
                  <a:lnTo>
                    <a:pt x="172" y="63"/>
                  </a:lnTo>
                  <a:lnTo>
                    <a:pt x="177" y="62"/>
                  </a:lnTo>
                  <a:lnTo>
                    <a:pt x="180" y="62"/>
                  </a:lnTo>
                  <a:lnTo>
                    <a:pt x="184" y="61"/>
                  </a:lnTo>
                  <a:lnTo>
                    <a:pt x="188" y="60"/>
                  </a:lnTo>
                  <a:lnTo>
                    <a:pt x="190" y="58"/>
                  </a:lnTo>
                  <a:lnTo>
                    <a:pt x="195" y="56"/>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68" name="Freeform 50"/>
            <p:cNvSpPr>
              <a:spLocks/>
            </p:cNvSpPr>
            <p:nvPr/>
          </p:nvSpPr>
          <p:spPr bwMode="auto">
            <a:xfrm>
              <a:off x="2484" y="2311"/>
              <a:ext cx="193" cy="87"/>
            </a:xfrm>
            <a:custGeom>
              <a:avLst/>
              <a:gdLst>
                <a:gd name="T0" fmla="*/ 192 w 193"/>
                <a:gd name="T1" fmla="*/ 60 h 87"/>
                <a:gd name="T2" fmla="*/ 189 w 193"/>
                <a:gd name="T3" fmla="*/ 65 h 87"/>
                <a:gd name="T4" fmla="*/ 184 w 193"/>
                <a:gd name="T5" fmla="*/ 71 h 87"/>
                <a:gd name="T6" fmla="*/ 176 w 193"/>
                <a:gd name="T7" fmla="*/ 77 h 87"/>
                <a:gd name="T8" fmla="*/ 164 w 193"/>
                <a:gd name="T9" fmla="*/ 82 h 87"/>
                <a:gd name="T10" fmla="*/ 154 w 193"/>
                <a:gd name="T11" fmla="*/ 85 h 87"/>
                <a:gd name="T12" fmla="*/ 146 w 193"/>
                <a:gd name="T13" fmla="*/ 86 h 87"/>
                <a:gd name="T14" fmla="*/ 138 w 193"/>
                <a:gd name="T15" fmla="*/ 84 h 87"/>
                <a:gd name="T16" fmla="*/ 130 w 193"/>
                <a:gd name="T17" fmla="*/ 81 h 87"/>
                <a:gd name="T18" fmla="*/ 121 w 193"/>
                <a:gd name="T19" fmla="*/ 74 h 87"/>
                <a:gd name="T20" fmla="*/ 65 w 193"/>
                <a:gd name="T21" fmla="*/ 34 h 87"/>
                <a:gd name="T22" fmla="*/ 55 w 193"/>
                <a:gd name="T23" fmla="*/ 28 h 87"/>
                <a:gd name="T24" fmla="*/ 45 w 193"/>
                <a:gd name="T25" fmla="*/ 23 h 87"/>
                <a:gd name="T26" fmla="*/ 36 w 193"/>
                <a:gd name="T27" fmla="*/ 20 h 87"/>
                <a:gd name="T28" fmla="*/ 28 w 193"/>
                <a:gd name="T29" fmla="*/ 20 h 87"/>
                <a:gd name="T30" fmla="*/ 20 w 193"/>
                <a:gd name="T31" fmla="*/ 21 h 87"/>
                <a:gd name="T32" fmla="*/ 11 w 193"/>
                <a:gd name="T33" fmla="*/ 24 h 87"/>
                <a:gd name="T34" fmla="*/ 5 w 193"/>
                <a:gd name="T35" fmla="*/ 25 h 87"/>
                <a:gd name="T36" fmla="*/ 0 w 193"/>
                <a:gd name="T37" fmla="*/ 29 h 87"/>
                <a:gd name="T38" fmla="*/ 2 w 193"/>
                <a:gd name="T39" fmla="*/ 25 h 87"/>
                <a:gd name="T40" fmla="*/ 4 w 193"/>
                <a:gd name="T41" fmla="*/ 21 h 87"/>
                <a:gd name="T42" fmla="*/ 9 w 193"/>
                <a:gd name="T43" fmla="*/ 18 h 87"/>
                <a:gd name="T44" fmla="*/ 19 w 193"/>
                <a:gd name="T45" fmla="*/ 12 h 87"/>
                <a:gd name="T46" fmla="*/ 34 w 193"/>
                <a:gd name="T47" fmla="*/ 6 h 87"/>
                <a:gd name="T48" fmla="*/ 46 w 193"/>
                <a:gd name="T49" fmla="*/ 1 h 87"/>
                <a:gd name="T50" fmla="*/ 55 w 193"/>
                <a:gd name="T51" fmla="*/ 0 h 87"/>
                <a:gd name="T52" fmla="*/ 62 w 193"/>
                <a:gd name="T53" fmla="*/ 0 h 87"/>
                <a:gd name="T54" fmla="*/ 71 w 193"/>
                <a:gd name="T55" fmla="*/ 3 h 87"/>
                <a:gd name="T56" fmla="*/ 80 w 193"/>
                <a:gd name="T57" fmla="*/ 9 h 87"/>
                <a:gd name="T58" fmla="*/ 113 w 193"/>
                <a:gd name="T59" fmla="*/ 33 h 87"/>
                <a:gd name="T60" fmla="*/ 144 w 193"/>
                <a:gd name="T61" fmla="*/ 54 h 87"/>
                <a:gd name="T62" fmla="*/ 153 w 193"/>
                <a:gd name="T63" fmla="*/ 59 h 87"/>
                <a:gd name="T64" fmla="*/ 162 w 193"/>
                <a:gd name="T65" fmla="*/ 63 h 87"/>
                <a:gd name="T66" fmla="*/ 171 w 193"/>
                <a:gd name="T67" fmla="*/ 64 h 87"/>
                <a:gd name="T68" fmla="*/ 179 w 193"/>
                <a:gd name="T69" fmla="*/ 64 h 87"/>
                <a:gd name="T70" fmla="*/ 186 w 193"/>
                <a:gd name="T71" fmla="*/ 61 h 87"/>
                <a:gd name="T72" fmla="*/ 190 w 193"/>
                <a:gd name="T73" fmla="*/ 56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7"/>
                <a:gd name="T113" fmla="*/ 193 w 193"/>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7">
                  <a:moveTo>
                    <a:pt x="190" y="56"/>
                  </a:moveTo>
                  <a:lnTo>
                    <a:pt x="192" y="60"/>
                  </a:lnTo>
                  <a:lnTo>
                    <a:pt x="190" y="63"/>
                  </a:lnTo>
                  <a:lnTo>
                    <a:pt x="189" y="65"/>
                  </a:lnTo>
                  <a:lnTo>
                    <a:pt x="187" y="68"/>
                  </a:lnTo>
                  <a:lnTo>
                    <a:pt x="184" y="71"/>
                  </a:lnTo>
                  <a:lnTo>
                    <a:pt x="178" y="74"/>
                  </a:lnTo>
                  <a:lnTo>
                    <a:pt x="176" y="77"/>
                  </a:lnTo>
                  <a:lnTo>
                    <a:pt x="170" y="79"/>
                  </a:lnTo>
                  <a:lnTo>
                    <a:pt x="164" y="82"/>
                  </a:lnTo>
                  <a:lnTo>
                    <a:pt x="159" y="83"/>
                  </a:lnTo>
                  <a:lnTo>
                    <a:pt x="154" y="85"/>
                  </a:lnTo>
                  <a:lnTo>
                    <a:pt x="150" y="85"/>
                  </a:lnTo>
                  <a:lnTo>
                    <a:pt x="146" y="86"/>
                  </a:lnTo>
                  <a:lnTo>
                    <a:pt x="142" y="84"/>
                  </a:lnTo>
                  <a:lnTo>
                    <a:pt x="138" y="84"/>
                  </a:lnTo>
                  <a:lnTo>
                    <a:pt x="134" y="83"/>
                  </a:lnTo>
                  <a:lnTo>
                    <a:pt x="130" y="81"/>
                  </a:lnTo>
                  <a:lnTo>
                    <a:pt x="126" y="78"/>
                  </a:lnTo>
                  <a:lnTo>
                    <a:pt x="121" y="74"/>
                  </a:lnTo>
                  <a:lnTo>
                    <a:pt x="92" y="54"/>
                  </a:lnTo>
                  <a:lnTo>
                    <a:pt x="65" y="34"/>
                  </a:lnTo>
                  <a:lnTo>
                    <a:pt x="60" y="30"/>
                  </a:lnTo>
                  <a:lnTo>
                    <a:pt x="55" y="28"/>
                  </a:lnTo>
                  <a:lnTo>
                    <a:pt x="50" y="25"/>
                  </a:lnTo>
                  <a:lnTo>
                    <a:pt x="45" y="23"/>
                  </a:lnTo>
                  <a:lnTo>
                    <a:pt x="41" y="21"/>
                  </a:lnTo>
                  <a:lnTo>
                    <a:pt x="36" y="20"/>
                  </a:lnTo>
                  <a:lnTo>
                    <a:pt x="31" y="20"/>
                  </a:lnTo>
                  <a:lnTo>
                    <a:pt x="28" y="20"/>
                  </a:lnTo>
                  <a:lnTo>
                    <a:pt x="24" y="20"/>
                  </a:lnTo>
                  <a:lnTo>
                    <a:pt x="20" y="21"/>
                  </a:lnTo>
                  <a:lnTo>
                    <a:pt x="16" y="22"/>
                  </a:lnTo>
                  <a:lnTo>
                    <a:pt x="11" y="24"/>
                  </a:lnTo>
                  <a:lnTo>
                    <a:pt x="8" y="24"/>
                  </a:lnTo>
                  <a:lnTo>
                    <a:pt x="5" y="25"/>
                  </a:lnTo>
                  <a:lnTo>
                    <a:pt x="2" y="28"/>
                  </a:lnTo>
                  <a:lnTo>
                    <a:pt x="0" y="29"/>
                  </a:lnTo>
                  <a:lnTo>
                    <a:pt x="1" y="27"/>
                  </a:lnTo>
                  <a:lnTo>
                    <a:pt x="2" y="25"/>
                  </a:lnTo>
                  <a:lnTo>
                    <a:pt x="2" y="24"/>
                  </a:lnTo>
                  <a:lnTo>
                    <a:pt x="4" y="21"/>
                  </a:lnTo>
                  <a:lnTo>
                    <a:pt x="7" y="20"/>
                  </a:lnTo>
                  <a:lnTo>
                    <a:pt x="9" y="18"/>
                  </a:lnTo>
                  <a:lnTo>
                    <a:pt x="13" y="15"/>
                  </a:lnTo>
                  <a:lnTo>
                    <a:pt x="19" y="12"/>
                  </a:lnTo>
                  <a:lnTo>
                    <a:pt x="27" y="9"/>
                  </a:lnTo>
                  <a:lnTo>
                    <a:pt x="34" y="6"/>
                  </a:lnTo>
                  <a:lnTo>
                    <a:pt x="41" y="3"/>
                  </a:lnTo>
                  <a:lnTo>
                    <a:pt x="46" y="1"/>
                  </a:lnTo>
                  <a:lnTo>
                    <a:pt x="50" y="0"/>
                  </a:lnTo>
                  <a:lnTo>
                    <a:pt x="55" y="0"/>
                  </a:lnTo>
                  <a:lnTo>
                    <a:pt x="59" y="0"/>
                  </a:lnTo>
                  <a:lnTo>
                    <a:pt x="62" y="0"/>
                  </a:lnTo>
                  <a:lnTo>
                    <a:pt x="66" y="1"/>
                  </a:lnTo>
                  <a:lnTo>
                    <a:pt x="71" y="3"/>
                  </a:lnTo>
                  <a:lnTo>
                    <a:pt x="75" y="6"/>
                  </a:lnTo>
                  <a:lnTo>
                    <a:pt x="80" y="9"/>
                  </a:lnTo>
                  <a:lnTo>
                    <a:pt x="85" y="12"/>
                  </a:lnTo>
                  <a:lnTo>
                    <a:pt x="113" y="33"/>
                  </a:lnTo>
                  <a:lnTo>
                    <a:pt x="137" y="50"/>
                  </a:lnTo>
                  <a:lnTo>
                    <a:pt x="144" y="54"/>
                  </a:lnTo>
                  <a:lnTo>
                    <a:pt x="148" y="57"/>
                  </a:lnTo>
                  <a:lnTo>
                    <a:pt x="153" y="59"/>
                  </a:lnTo>
                  <a:lnTo>
                    <a:pt x="157" y="61"/>
                  </a:lnTo>
                  <a:lnTo>
                    <a:pt x="162" y="63"/>
                  </a:lnTo>
                  <a:lnTo>
                    <a:pt x="166" y="63"/>
                  </a:lnTo>
                  <a:lnTo>
                    <a:pt x="171" y="64"/>
                  </a:lnTo>
                  <a:lnTo>
                    <a:pt x="175" y="64"/>
                  </a:lnTo>
                  <a:lnTo>
                    <a:pt x="179" y="64"/>
                  </a:lnTo>
                  <a:lnTo>
                    <a:pt x="183" y="62"/>
                  </a:lnTo>
                  <a:lnTo>
                    <a:pt x="186" y="61"/>
                  </a:lnTo>
                  <a:lnTo>
                    <a:pt x="189" y="59"/>
                  </a:lnTo>
                  <a:lnTo>
                    <a:pt x="190" y="56"/>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69" name="Freeform 51"/>
            <p:cNvSpPr>
              <a:spLocks/>
            </p:cNvSpPr>
            <p:nvPr/>
          </p:nvSpPr>
          <p:spPr bwMode="auto">
            <a:xfrm>
              <a:off x="2331" y="2386"/>
              <a:ext cx="197" cy="87"/>
            </a:xfrm>
            <a:custGeom>
              <a:avLst/>
              <a:gdLst>
                <a:gd name="T0" fmla="*/ 194 w 197"/>
                <a:gd name="T1" fmla="*/ 60 h 87"/>
                <a:gd name="T2" fmla="*/ 190 w 197"/>
                <a:gd name="T3" fmla="*/ 66 h 87"/>
                <a:gd name="T4" fmla="*/ 184 w 197"/>
                <a:gd name="T5" fmla="*/ 72 h 87"/>
                <a:gd name="T6" fmla="*/ 177 w 197"/>
                <a:gd name="T7" fmla="*/ 77 h 87"/>
                <a:gd name="T8" fmla="*/ 165 w 197"/>
                <a:gd name="T9" fmla="*/ 83 h 87"/>
                <a:gd name="T10" fmla="*/ 157 w 197"/>
                <a:gd name="T11" fmla="*/ 85 h 87"/>
                <a:gd name="T12" fmla="*/ 148 w 197"/>
                <a:gd name="T13" fmla="*/ 86 h 87"/>
                <a:gd name="T14" fmla="*/ 140 w 197"/>
                <a:gd name="T15" fmla="*/ 84 h 87"/>
                <a:gd name="T16" fmla="*/ 132 w 197"/>
                <a:gd name="T17" fmla="*/ 81 h 87"/>
                <a:gd name="T18" fmla="*/ 121 w 197"/>
                <a:gd name="T19" fmla="*/ 74 h 87"/>
                <a:gd name="T20" fmla="*/ 66 w 197"/>
                <a:gd name="T21" fmla="*/ 35 h 87"/>
                <a:gd name="T22" fmla="*/ 56 w 197"/>
                <a:gd name="T23" fmla="*/ 28 h 87"/>
                <a:gd name="T24" fmla="*/ 47 w 197"/>
                <a:gd name="T25" fmla="*/ 24 h 87"/>
                <a:gd name="T26" fmla="*/ 37 w 197"/>
                <a:gd name="T27" fmla="*/ 21 h 87"/>
                <a:gd name="T28" fmla="*/ 29 w 197"/>
                <a:gd name="T29" fmla="*/ 21 h 87"/>
                <a:gd name="T30" fmla="*/ 21 w 197"/>
                <a:gd name="T31" fmla="*/ 21 h 87"/>
                <a:gd name="T32" fmla="*/ 12 w 197"/>
                <a:gd name="T33" fmla="*/ 24 h 87"/>
                <a:gd name="T34" fmla="*/ 5 w 197"/>
                <a:gd name="T35" fmla="*/ 27 h 87"/>
                <a:gd name="T36" fmla="*/ 0 w 197"/>
                <a:gd name="T37" fmla="*/ 30 h 87"/>
                <a:gd name="T38" fmla="*/ 1 w 197"/>
                <a:gd name="T39" fmla="*/ 26 h 87"/>
                <a:gd name="T40" fmla="*/ 5 w 197"/>
                <a:gd name="T41" fmla="*/ 22 h 87"/>
                <a:gd name="T42" fmla="*/ 9 w 197"/>
                <a:gd name="T43" fmla="*/ 18 h 87"/>
                <a:gd name="T44" fmla="*/ 21 w 197"/>
                <a:gd name="T45" fmla="*/ 13 h 87"/>
                <a:gd name="T46" fmla="*/ 35 w 197"/>
                <a:gd name="T47" fmla="*/ 6 h 87"/>
                <a:gd name="T48" fmla="*/ 47 w 197"/>
                <a:gd name="T49" fmla="*/ 1 h 87"/>
                <a:gd name="T50" fmla="*/ 56 w 197"/>
                <a:gd name="T51" fmla="*/ 0 h 87"/>
                <a:gd name="T52" fmla="*/ 64 w 197"/>
                <a:gd name="T53" fmla="*/ 1 h 87"/>
                <a:gd name="T54" fmla="*/ 72 w 197"/>
                <a:gd name="T55" fmla="*/ 3 h 87"/>
                <a:gd name="T56" fmla="*/ 81 w 197"/>
                <a:gd name="T57" fmla="*/ 9 h 87"/>
                <a:gd name="T58" fmla="*/ 115 w 197"/>
                <a:gd name="T59" fmla="*/ 32 h 87"/>
                <a:gd name="T60" fmla="*/ 146 w 197"/>
                <a:gd name="T61" fmla="*/ 55 h 87"/>
                <a:gd name="T62" fmla="*/ 155 w 197"/>
                <a:gd name="T63" fmla="*/ 60 h 87"/>
                <a:gd name="T64" fmla="*/ 164 w 197"/>
                <a:gd name="T65" fmla="*/ 63 h 87"/>
                <a:gd name="T66" fmla="*/ 173 w 197"/>
                <a:gd name="T67" fmla="*/ 64 h 87"/>
                <a:gd name="T68" fmla="*/ 181 w 197"/>
                <a:gd name="T69" fmla="*/ 64 h 87"/>
                <a:gd name="T70" fmla="*/ 189 w 197"/>
                <a:gd name="T71" fmla="*/ 61 h 87"/>
                <a:gd name="T72" fmla="*/ 196 w 197"/>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7"/>
                <a:gd name="T113" fmla="*/ 197 w 19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7">
                  <a:moveTo>
                    <a:pt x="196" y="57"/>
                  </a:moveTo>
                  <a:lnTo>
                    <a:pt x="194" y="60"/>
                  </a:lnTo>
                  <a:lnTo>
                    <a:pt x="192" y="63"/>
                  </a:lnTo>
                  <a:lnTo>
                    <a:pt x="190" y="66"/>
                  </a:lnTo>
                  <a:lnTo>
                    <a:pt x="187" y="69"/>
                  </a:lnTo>
                  <a:lnTo>
                    <a:pt x="184" y="72"/>
                  </a:lnTo>
                  <a:lnTo>
                    <a:pt x="181" y="74"/>
                  </a:lnTo>
                  <a:lnTo>
                    <a:pt x="177" y="77"/>
                  </a:lnTo>
                  <a:lnTo>
                    <a:pt x="171" y="80"/>
                  </a:lnTo>
                  <a:lnTo>
                    <a:pt x="165" y="83"/>
                  </a:lnTo>
                  <a:lnTo>
                    <a:pt x="161" y="84"/>
                  </a:lnTo>
                  <a:lnTo>
                    <a:pt x="157" y="85"/>
                  </a:lnTo>
                  <a:lnTo>
                    <a:pt x="153" y="85"/>
                  </a:lnTo>
                  <a:lnTo>
                    <a:pt x="148" y="86"/>
                  </a:lnTo>
                  <a:lnTo>
                    <a:pt x="145" y="85"/>
                  </a:lnTo>
                  <a:lnTo>
                    <a:pt x="140" y="84"/>
                  </a:lnTo>
                  <a:lnTo>
                    <a:pt x="136" y="83"/>
                  </a:lnTo>
                  <a:lnTo>
                    <a:pt x="132" y="81"/>
                  </a:lnTo>
                  <a:lnTo>
                    <a:pt x="126" y="79"/>
                  </a:lnTo>
                  <a:lnTo>
                    <a:pt x="121" y="74"/>
                  </a:lnTo>
                  <a:lnTo>
                    <a:pt x="94" y="55"/>
                  </a:lnTo>
                  <a:lnTo>
                    <a:pt x="66" y="35"/>
                  </a:lnTo>
                  <a:lnTo>
                    <a:pt x="61" y="31"/>
                  </a:lnTo>
                  <a:lnTo>
                    <a:pt x="56" y="28"/>
                  </a:lnTo>
                  <a:lnTo>
                    <a:pt x="51" y="26"/>
                  </a:lnTo>
                  <a:lnTo>
                    <a:pt x="47"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5"/>
                  </a:lnTo>
                  <a:lnTo>
                    <a:pt x="151" y="58"/>
                  </a:lnTo>
                  <a:lnTo>
                    <a:pt x="155" y="60"/>
                  </a:lnTo>
                  <a:lnTo>
                    <a:pt x="159" y="61"/>
                  </a:lnTo>
                  <a:lnTo>
                    <a:pt x="164" y="63"/>
                  </a:lnTo>
                  <a:lnTo>
                    <a:pt x="169" y="64"/>
                  </a:lnTo>
                  <a:lnTo>
                    <a:pt x="173" y="64"/>
                  </a:lnTo>
                  <a:lnTo>
                    <a:pt x="178" y="64"/>
                  </a:lnTo>
                  <a:lnTo>
                    <a:pt x="181" y="64"/>
                  </a:lnTo>
                  <a:lnTo>
                    <a:pt x="185" y="62"/>
                  </a:lnTo>
                  <a:lnTo>
                    <a:pt x="189" y="61"/>
                  </a:lnTo>
                  <a:lnTo>
                    <a:pt x="191" y="59"/>
                  </a:lnTo>
                  <a:lnTo>
                    <a:pt x="196" y="57"/>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70" name="Freeform 52"/>
            <p:cNvSpPr>
              <a:spLocks/>
            </p:cNvSpPr>
            <p:nvPr/>
          </p:nvSpPr>
          <p:spPr bwMode="auto">
            <a:xfrm>
              <a:off x="2781" y="2167"/>
              <a:ext cx="196" cy="82"/>
            </a:xfrm>
            <a:custGeom>
              <a:avLst/>
              <a:gdLst>
                <a:gd name="T0" fmla="*/ 195 w 196"/>
                <a:gd name="T1" fmla="*/ 57 h 82"/>
                <a:gd name="T2" fmla="*/ 192 w 196"/>
                <a:gd name="T3" fmla="*/ 61 h 82"/>
                <a:gd name="T4" fmla="*/ 187 w 196"/>
                <a:gd name="T5" fmla="*/ 67 h 82"/>
                <a:gd name="T6" fmla="*/ 179 w 196"/>
                <a:gd name="T7" fmla="*/ 73 h 82"/>
                <a:gd name="T8" fmla="*/ 166 w 196"/>
                <a:gd name="T9" fmla="*/ 77 h 82"/>
                <a:gd name="T10" fmla="*/ 156 w 196"/>
                <a:gd name="T11" fmla="*/ 80 h 82"/>
                <a:gd name="T12" fmla="*/ 148 w 196"/>
                <a:gd name="T13" fmla="*/ 81 h 82"/>
                <a:gd name="T14" fmla="*/ 140 w 196"/>
                <a:gd name="T15" fmla="*/ 79 h 82"/>
                <a:gd name="T16" fmla="*/ 132 w 196"/>
                <a:gd name="T17" fmla="*/ 76 h 82"/>
                <a:gd name="T18" fmla="*/ 123 w 196"/>
                <a:gd name="T19" fmla="*/ 70 h 82"/>
                <a:gd name="T20" fmla="*/ 66 w 196"/>
                <a:gd name="T21" fmla="*/ 32 h 82"/>
                <a:gd name="T22" fmla="*/ 56 w 196"/>
                <a:gd name="T23" fmla="*/ 26 h 82"/>
                <a:gd name="T24" fmla="*/ 46 w 196"/>
                <a:gd name="T25" fmla="*/ 22 h 82"/>
                <a:gd name="T26" fmla="*/ 37 w 196"/>
                <a:gd name="T27" fmla="*/ 19 h 82"/>
                <a:gd name="T28" fmla="*/ 29 w 196"/>
                <a:gd name="T29" fmla="*/ 19 h 82"/>
                <a:gd name="T30" fmla="*/ 21 w 196"/>
                <a:gd name="T31" fmla="*/ 19 h 82"/>
                <a:gd name="T32" fmla="*/ 11 w 196"/>
                <a:gd name="T33" fmla="*/ 22 h 82"/>
                <a:gd name="T34" fmla="*/ 5 w 196"/>
                <a:gd name="T35" fmla="*/ 24 h 82"/>
                <a:gd name="T36" fmla="*/ 0 w 196"/>
                <a:gd name="T37" fmla="*/ 28 h 82"/>
                <a:gd name="T38" fmla="*/ 2 w 196"/>
                <a:gd name="T39" fmla="*/ 23 h 82"/>
                <a:gd name="T40" fmla="*/ 4 w 196"/>
                <a:gd name="T41" fmla="*/ 20 h 82"/>
                <a:gd name="T42" fmla="*/ 9 w 196"/>
                <a:gd name="T43" fmla="*/ 17 h 82"/>
                <a:gd name="T44" fmla="*/ 20 w 196"/>
                <a:gd name="T45" fmla="*/ 11 h 82"/>
                <a:gd name="T46" fmla="*/ 34 w 196"/>
                <a:gd name="T47" fmla="*/ 5 h 82"/>
                <a:gd name="T48" fmla="*/ 46 w 196"/>
                <a:gd name="T49" fmla="*/ 1 h 82"/>
                <a:gd name="T50" fmla="*/ 56 w 196"/>
                <a:gd name="T51" fmla="*/ 0 h 82"/>
                <a:gd name="T52" fmla="*/ 63 w 196"/>
                <a:gd name="T53" fmla="*/ 0 h 82"/>
                <a:gd name="T54" fmla="*/ 72 w 196"/>
                <a:gd name="T55" fmla="*/ 3 h 82"/>
                <a:gd name="T56" fmla="*/ 81 w 196"/>
                <a:gd name="T57" fmla="*/ 8 h 82"/>
                <a:gd name="T58" fmla="*/ 115 w 196"/>
                <a:gd name="T59" fmla="*/ 31 h 82"/>
                <a:gd name="T60" fmla="*/ 146 w 196"/>
                <a:gd name="T61" fmla="*/ 51 h 82"/>
                <a:gd name="T62" fmla="*/ 155 w 196"/>
                <a:gd name="T63" fmla="*/ 56 h 82"/>
                <a:gd name="T64" fmla="*/ 165 w 196"/>
                <a:gd name="T65" fmla="*/ 59 h 82"/>
                <a:gd name="T66" fmla="*/ 173 w 196"/>
                <a:gd name="T67" fmla="*/ 60 h 82"/>
                <a:gd name="T68" fmla="*/ 182 w 196"/>
                <a:gd name="T69" fmla="*/ 60 h 82"/>
                <a:gd name="T70" fmla="*/ 189 w 196"/>
                <a:gd name="T71" fmla="*/ 57 h 82"/>
                <a:gd name="T72" fmla="*/ 193 w 196"/>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2"/>
                <a:gd name="T113" fmla="*/ 196 w 196"/>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2">
                  <a:moveTo>
                    <a:pt x="193" y="52"/>
                  </a:moveTo>
                  <a:lnTo>
                    <a:pt x="195" y="57"/>
                  </a:lnTo>
                  <a:lnTo>
                    <a:pt x="193" y="59"/>
                  </a:lnTo>
                  <a:lnTo>
                    <a:pt x="192" y="61"/>
                  </a:lnTo>
                  <a:lnTo>
                    <a:pt x="190" y="64"/>
                  </a:lnTo>
                  <a:lnTo>
                    <a:pt x="187" y="67"/>
                  </a:lnTo>
                  <a:lnTo>
                    <a:pt x="181" y="70"/>
                  </a:lnTo>
                  <a:lnTo>
                    <a:pt x="179" y="73"/>
                  </a:lnTo>
                  <a:lnTo>
                    <a:pt x="172" y="75"/>
                  </a:lnTo>
                  <a:lnTo>
                    <a:pt x="166" y="77"/>
                  </a:lnTo>
                  <a:lnTo>
                    <a:pt x="162" y="78"/>
                  </a:lnTo>
                  <a:lnTo>
                    <a:pt x="156" y="80"/>
                  </a:lnTo>
                  <a:lnTo>
                    <a:pt x="153" y="80"/>
                  </a:lnTo>
                  <a:lnTo>
                    <a:pt x="148" y="81"/>
                  </a:lnTo>
                  <a:lnTo>
                    <a:pt x="145" y="79"/>
                  </a:lnTo>
                  <a:lnTo>
                    <a:pt x="140" y="79"/>
                  </a:lnTo>
                  <a:lnTo>
                    <a:pt x="136" y="78"/>
                  </a:lnTo>
                  <a:lnTo>
                    <a:pt x="132" y="76"/>
                  </a:lnTo>
                  <a:lnTo>
                    <a:pt x="128" y="73"/>
                  </a:lnTo>
                  <a:lnTo>
                    <a:pt x="123" y="70"/>
                  </a:lnTo>
                  <a:lnTo>
                    <a:pt x="94" y="51"/>
                  </a:lnTo>
                  <a:lnTo>
                    <a:pt x="66" y="32"/>
                  </a:lnTo>
                  <a:lnTo>
                    <a:pt x="61" y="28"/>
                  </a:lnTo>
                  <a:lnTo>
                    <a:pt x="56" y="26"/>
                  </a:lnTo>
                  <a:lnTo>
                    <a:pt x="51" y="24"/>
                  </a:lnTo>
                  <a:lnTo>
                    <a:pt x="46" y="22"/>
                  </a:lnTo>
                  <a:lnTo>
                    <a:pt x="42" y="20"/>
                  </a:lnTo>
                  <a:lnTo>
                    <a:pt x="37" y="19"/>
                  </a:lnTo>
                  <a:lnTo>
                    <a:pt x="32" y="19"/>
                  </a:lnTo>
                  <a:lnTo>
                    <a:pt x="29" y="19"/>
                  </a:lnTo>
                  <a:lnTo>
                    <a:pt x="25" y="19"/>
                  </a:lnTo>
                  <a:lnTo>
                    <a:pt x="21"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20" y="11"/>
                  </a:lnTo>
                  <a:lnTo>
                    <a:pt x="28" y="8"/>
                  </a:lnTo>
                  <a:lnTo>
                    <a:pt x="34" y="5"/>
                  </a:lnTo>
                  <a:lnTo>
                    <a:pt x="42" y="3"/>
                  </a:lnTo>
                  <a:lnTo>
                    <a:pt x="46" y="1"/>
                  </a:lnTo>
                  <a:lnTo>
                    <a:pt x="51" y="0"/>
                  </a:lnTo>
                  <a:lnTo>
                    <a:pt x="56" y="0"/>
                  </a:lnTo>
                  <a:lnTo>
                    <a:pt x="60" y="0"/>
                  </a:lnTo>
                  <a:lnTo>
                    <a:pt x="63" y="0"/>
                  </a:lnTo>
                  <a:lnTo>
                    <a:pt x="67" y="1"/>
                  </a:lnTo>
                  <a:lnTo>
                    <a:pt x="72" y="3"/>
                  </a:lnTo>
                  <a:lnTo>
                    <a:pt x="76" y="5"/>
                  </a:lnTo>
                  <a:lnTo>
                    <a:pt x="81" y="8"/>
                  </a:lnTo>
                  <a:lnTo>
                    <a:pt x="86" y="12"/>
                  </a:lnTo>
                  <a:lnTo>
                    <a:pt x="115" y="31"/>
                  </a:lnTo>
                  <a:lnTo>
                    <a:pt x="139" y="47"/>
                  </a:lnTo>
                  <a:lnTo>
                    <a:pt x="146" y="51"/>
                  </a:lnTo>
                  <a:lnTo>
                    <a:pt x="151" y="54"/>
                  </a:lnTo>
                  <a:lnTo>
                    <a:pt x="155" y="56"/>
                  </a:lnTo>
                  <a:lnTo>
                    <a:pt x="160" y="57"/>
                  </a:lnTo>
                  <a:lnTo>
                    <a:pt x="165" y="59"/>
                  </a:lnTo>
                  <a:lnTo>
                    <a:pt x="169" y="60"/>
                  </a:lnTo>
                  <a:lnTo>
                    <a:pt x="173" y="60"/>
                  </a:lnTo>
                  <a:lnTo>
                    <a:pt x="178" y="60"/>
                  </a:lnTo>
                  <a:lnTo>
                    <a:pt x="182" y="60"/>
                  </a:lnTo>
                  <a:lnTo>
                    <a:pt x="186" y="58"/>
                  </a:lnTo>
                  <a:lnTo>
                    <a:pt x="189" y="57"/>
                  </a:lnTo>
                  <a:lnTo>
                    <a:pt x="192" y="56"/>
                  </a:lnTo>
                  <a:lnTo>
                    <a:pt x="193" y="52"/>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71" name="Freeform 53"/>
            <p:cNvSpPr>
              <a:spLocks/>
            </p:cNvSpPr>
            <p:nvPr/>
          </p:nvSpPr>
          <p:spPr bwMode="auto">
            <a:xfrm>
              <a:off x="2629" y="2240"/>
              <a:ext cx="196" cy="84"/>
            </a:xfrm>
            <a:custGeom>
              <a:avLst/>
              <a:gdLst>
                <a:gd name="T0" fmla="*/ 193 w 196"/>
                <a:gd name="T1" fmla="*/ 58 h 84"/>
                <a:gd name="T2" fmla="*/ 189 w 196"/>
                <a:gd name="T3" fmla="*/ 63 h 84"/>
                <a:gd name="T4" fmla="*/ 183 w 196"/>
                <a:gd name="T5" fmla="*/ 70 h 84"/>
                <a:gd name="T6" fmla="*/ 176 w 196"/>
                <a:gd name="T7" fmla="*/ 75 h 84"/>
                <a:gd name="T8" fmla="*/ 165 w 196"/>
                <a:gd name="T9" fmla="*/ 80 h 84"/>
                <a:gd name="T10" fmla="*/ 156 w 196"/>
                <a:gd name="T11" fmla="*/ 82 h 84"/>
                <a:gd name="T12" fmla="*/ 147 w 196"/>
                <a:gd name="T13" fmla="*/ 83 h 84"/>
                <a:gd name="T14" fmla="*/ 139 w 196"/>
                <a:gd name="T15" fmla="*/ 81 h 84"/>
                <a:gd name="T16" fmla="*/ 131 w 196"/>
                <a:gd name="T17" fmla="*/ 78 h 84"/>
                <a:gd name="T18" fmla="*/ 121 w 196"/>
                <a:gd name="T19" fmla="*/ 72 h 84"/>
                <a:gd name="T20" fmla="*/ 66 w 196"/>
                <a:gd name="T21" fmla="*/ 33 h 84"/>
                <a:gd name="T22" fmla="*/ 56 w 196"/>
                <a:gd name="T23" fmla="*/ 27 h 84"/>
                <a:gd name="T24" fmla="*/ 47 w 196"/>
                <a:gd name="T25" fmla="*/ 23 h 84"/>
                <a:gd name="T26" fmla="*/ 37 w 196"/>
                <a:gd name="T27" fmla="*/ 20 h 84"/>
                <a:gd name="T28" fmla="*/ 29 w 196"/>
                <a:gd name="T29" fmla="*/ 20 h 84"/>
                <a:gd name="T30" fmla="*/ 21 w 196"/>
                <a:gd name="T31" fmla="*/ 20 h 84"/>
                <a:gd name="T32" fmla="*/ 12 w 196"/>
                <a:gd name="T33" fmla="*/ 23 h 84"/>
                <a:gd name="T34" fmla="*/ 5 w 196"/>
                <a:gd name="T35" fmla="*/ 26 h 84"/>
                <a:gd name="T36" fmla="*/ 0 w 196"/>
                <a:gd name="T37" fmla="*/ 29 h 84"/>
                <a:gd name="T38" fmla="*/ 1 w 196"/>
                <a:gd name="T39" fmla="*/ 25 h 84"/>
                <a:gd name="T40" fmla="*/ 5 w 196"/>
                <a:gd name="T41" fmla="*/ 21 h 84"/>
                <a:gd name="T42" fmla="*/ 9 w 196"/>
                <a:gd name="T43" fmla="*/ 18 h 84"/>
                <a:gd name="T44" fmla="*/ 21 w 196"/>
                <a:gd name="T45" fmla="*/ 12 h 84"/>
                <a:gd name="T46" fmla="*/ 35 w 196"/>
                <a:gd name="T47" fmla="*/ 6 h 84"/>
                <a:gd name="T48" fmla="*/ 47 w 196"/>
                <a:gd name="T49" fmla="*/ 1 h 84"/>
                <a:gd name="T50" fmla="*/ 55 w 196"/>
                <a:gd name="T51" fmla="*/ 0 h 84"/>
                <a:gd name="T52" fmla="*/ 63 w 196"/>
                <a:gd name="T53" fmla="*/ 1 h 84"/>
                <a:gd name="T54" fmla="*/ 71 w 196"/>
                <a:gd name="T55" fmla="*/ 3 h 84"/>
                <a:gd name="T56" fmla="*/ 81 w 196"/>
                <a:gd name="T57" fmla="*/ 9 h 84"/>
                <a:gd name="T58" fmla="*/ 114 w 196"/>
                <a:gd name="T59" fmla="*/ 31 h 84"/>
                <a:gd name="T60" fmla="*/ 145 w 196"/>
                <a:gd name="T61" fmla="*/ 53 h 84"/>
                <a:gd name="T62" fmla="*/ 154 w 196"/>
                <a:gd name="T63" fmla="*/ 58 h 84"/>
                <a:gd name="T64" fmla="*/ 163 w 196"/>
                <a:gd name="T65" fmla="*/ 61 h 84"/>
                <a:gd name="T66" fmla="*/ 172 w 196"/>
                <a:gd name="T67" fmla="*/ 62 h 84"/>
                <a:gd name="T68" fmla="*/ 180 w 196"/>
                <a:gd name="T69" fmla="*/ 62 h 84"/>
                <a:gd name="T70" fmla="*/ 188 w 196"/>
                <a:gd name="T71" fmla="*/ 59 h 84"/>
                <a:gd name="T72" fmla="*/ 195 w 196"/>
                <a:gd name="T73" fmla="*/ 55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4"/>
                <a:gd name="T113" fmla="*/ 196 w 196"/>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4">
                  <a:moveTo>
                    <a:pt x="195" y="55"/>
                  </a:moveTo>
                  <a:lnTo>
                    <a:pt x="193" y="58"/>
                  </a:lnTo>
                  <a:lnTo>
                    <a:pt x="191" y="61"/>
                  </a:lnTo>
                  <a:lnTo>
                    <a:pt x="189" y="63"/>
                  </a:lnTo>
                  <a:lnTo>
                    <a:pt x="186" y="66"/>
                  </a:lnTo>
                  <a:lnTo>
                    <a:pt x="183" y="70"/>
                  </a:lnTo>
                  <a:lnTo>
                    <a:pt x="180" y="72"/>
                  </a:lnTo>
                  <a:lnTo>
                    <a:pt x="176" y="75"/>
                  </a:lnTo>
                  <a:lnTo>
                    <a:pt x="170" y="77"/>
                  </a:lnTo>
                  <a:lnTo>
                    <a:pt x="165" y="80"/>
                  </a:lnTo>
                  <a:lnTo>
                    <a:pt x="160" y="81"/>
                  </a:lnTo>
                  <a:lnTo>
                    <a:pt x="156" y="82"/>
                  </a:lnTo>
                  <a:lnTo>
                    <a:pt x="152" y="82"/>
                  </a:lnTo>
                  <a:lnTo>
                    <a:pt x="147" y="83"/>
                  </a:lnTo>
                  <a:lnTo>
                    <a:pt x="144" y="82"/>
                  </a:lnTo>
                  <a:lnTo>
                    <a:pt x="139" y="81"/>
                  </a:lnTo>
                  <a:lnTo>
                    <a:pt x="136" y="80"/>
                  </a:lnTo>
                  <a:lnTo>
                    <a:pt x="131" y="78"/>
                  </a:lnTo>
                  <a:lnTo>
                    <a:pt x="126" y="76"/>
                  </a:lnTo>
                  <a:lnTo>
                    <a:pt x="121" y="72"/>
                  </a:lnTo>
                  <a:lnTo>
                    <a:pt x="94" y="53"/>
                  </a:lnTo>
                  <a:lnTo>
                    <a:pt x="66" y="33"/>
                  </a:lnTo>
                  <a:lnTo>
                    <a:pt x="60" y="30"/>
                  </a:lnTo>
                  <a:lnTo>
                    <a:pt x="56" y="27"/>
                  </a:lnTo>
                  <a:lnTo>
                    <a:pt x="51" y="25"/>
                  </a:lnTo>
                  <a:lnTo>
                    <a:pt x="47" y="23"/>
                  </a:lnTo>
                  <a:lnTo>
                    <a:pt x="41" y="21"/>
                  </a:lnTo>
                  <a:lnTo>
                    <a:pt x="37" y="20"/>
                  </a:lnTo>
                  <a:lnTo>
                    <a:pt x="33" y="19"/>
                  </a:lnTo>
                  <a:lnTo>
                    <a:pt x="29" y="20"/>
                  </a:lnTo>
                  <a:lnTo>
                    <a:pt x="24" y="20"/>
                  </a:lnTo>
                  <a:lnTo>
                    <a:pt x="21" y="20"/>
                  </a:lnTo>
                  <a:lnTo>
                    <a:pt x="17" y="22"/>
                  </a:lnTo>
                  <a:lnTo>
                    <a:pt x="12" y="23"/>
                  </a:lnTo>
                  <a:lnTo>
                    <a:pt x="9" y="24"/>
                  </a:lnTo>
                  <a:lnTo>
                    <a:pt x="5" y="26"/>
                  </a:lnTo>
                  <a:lnTo>
                    <a:pt x="3" y="27"/>
                  </a:lnTo>
                  <a:lnTo>
                    <a:pt x="0" y="29"/>
                  </a:lnTo>
                  <a:lnTo>
                    <a:pt x="1" y="27"/>
                  </a:lnTo>
                  <a:lnTo>
                    <a:pt x="1" y="25"/>
                  </a:lnTo>
                  <a:lnTo>
                    <a:pt x="3" y="23"/>
                  </a:lnTo>
                  <a:lnTo>
                    <a:pt x="5" y="21"/>
                  </a:lnTo>
                  <a:lnTo>
                    <a:pt x="7" y="19"/>
                  </a:lnTo>
                  <a:lnTo>
                    <a:pt x="9" y="18"/>
                  </a:lnTo>
                  <a:lnTo>
                    <a:pt x="14" y="15"/>
                  </a:lnTo>
                  <a:lnTo>
                    <a:pt x="21" y="12"/>
                  </a:lnTo>
                  <a:lnTo>
                    <a:pt x="28" y="9"/>
                  </a:lnTo>
                  <a:lnTo>
                    <a:pt x="35" y="6"/>
                  </a:lnTo>
                  <a:lnTo>
                    <a:pt x="42" y="3"/>
                  </a:lnTo>
                  <a:lnTo>
                    <a:pt x="47" y="1"/>
                  </a:lnTo>
                  <a:lnTo>
                    <a:pt x="51" y="0"/>
                  </a:lnTo>
                  <a:lnTo>
                    <a:pt x="55" y="0"/>
                  </a:lnTo>
                  <a:lnTo>
                    <a:pt x="60" y="0"/>
                  </a:lnTo>
                  <a:lnTo>
                    <a:pt x="63" y="1"/>
                  </a:lnTo>
                  <a:lnTo>
                    <a:pt x="67" y="2"/>
                  </a:lnTo>
                  <a:lnTo>
                    <a:pt x="71" y="3"/>
                  </a:lnTo>
                  <a:lnTo>
                    <a:pt x="76" y="6"/>
                  </a:lnTo>
                  <a:lnTo>
                    <a:pt x="81" y="9"/>
                  </a:lnTo>
                  <a:lnTo>
                    <a:pt x="87" y="12"/>
                  </a:lnTo>
                  <a:lnTo>
                    <a:pt x="114" y="31"/>
                  </a:lnTo>
                  <a:lnTo>
                    <a:pt x="138" y="49"/>
                  </a:lnTo>
                  <a:lnTo>
                    <a:pt x="145" y="53"/>
                  </a:lnTo>
                  <a:lnTo>
                    <a:pt x="150" y="56"/>
                  </a:lnTo>
                  <a:lnTo>
                    <a:pt x="154" y="58"/>
                  </a:lnTo>
                  <a:lnTo>
                    <a:pt x="159" y="59"/>
                  </a:lnTo>
                  <a:lnTo>
                    <a:pt x="163" y="61"/>
                  </a:lnTo>
                  <a:lnTo>
                    <a:pt x="168" y="62"/>
                  </a:lnTo>
                  <a:lnTo>
                    <a:pt x="172" y="62"/>
                  </a:lnTo>
                  <a:lnTo>
                    <a:pt x="177" y="62"/>
                  </a:lnTo>
                  <a:lnTo>
                    <a:pt x="180" y="62"/>
                  </a:lnTo>
                  <a:lnTo>
                    <a:pt x="184" y="60"/>
                  </a:lnTo>
                  <a:lnTo>
                    <a:pt x="188" y="59"/>
                  </a:lnTo>
                  <a:lnTo>
                    <a:pt x="190" y="57"/>
                  </a:lnTo>
                  <a:lnTo>
                    <a:pt x="195" y="55"/>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72" name="Freeform 54"/>
            <p:cNvSpPr>
              <a:spLocks/>
            </p:cNvSpPr>
            <p:nvPr/>
          </p:nvSpPr>
          <p:spPr bwMode="auto">
            <a:xfrm>
              <a:off x="3081" y="2019"/>
              <a:ext cx="192" cy="82"/>
            </a:xfrm>
            <a:custGeom>
              <a:avLst/>
              <a:gdLst>
                <a:gd name="T0" fmla="*/ 191 w 192"/>
                <a:gd name="T1" fmla="*/ 57 h 82"/>
                <a:gd name="T2" fmla="*/ 188 w 192"/>
                <a:gd name="T3" fmla="*/ 61 h 82"/>
                <a:gd name="T4" fmla="*/ 183 w 192"/>
                <a:gd name="T5" fmla="*/ 67 h 82"/>
                <a:gd name="T6" fmla="*/ 175 w 192"/>
                <a:gd name="T7" fmla="*/ 73 h 82"/>
                <a:gd name="T8" fmla="*/ 163 w 192"/>
                <a:gd name="T9" fmla="*/ 77 h 82"/>
                <a:gd name="T10" fmla="*/ 153 w 192"/>
                <a:gd name="T11" fmla="*/ 80 h 82"/>
                <a:gd name="T12" fmla="*/ 145 w 192"/>
                <a:gd name="T13" fmla="*/ 81 h 82"/>
                <a:gd name="T14" fmla="*/ 138 w 192"/>
                <a:gd name="T15" fmla="*/ 79 h 82"/>
                <a:gd name="T16" fmla="*/ 130 w 192"/>
                <a:gd name="T17" fmla="*/ 76 h 82"/>
                <a:gd name="T18" fmla="*/ 120 w 192"/>
                <a:gd name="T19" fmla="*/ 70 h 82"/>
                <a:gd name="T20" fmla="*/ 65 w 192"/>
                <a:gd name="T21" fmla="*/ 32 h 82"/>
                <a:gd name="T22" fmla="*/ 54 w 192"/>
                <a:gd name="T23" fmla="*/ 26 h 82"/>
                <a:gd name="T24" fmla="*/ 45 w 192"/>
                <a:gd name="T25" fmla="*/ 22 h 82"/>
                <a:gd name="T26" fmla="*/ 36 w 192"/>
                <a:gd name="T27" fmla="*/ 19 h 82"/>
                <a:gd name="T28" fmla="*/ 28 w 192"/>
                <a:gd name="T29" fmla="*/ 19 h 82"/>
                <a:gd name="T30" fmla="*/ 20 w 192"/>
                <a:gd name="T31" fmla="*/ 19 h 82"/>
                <a:gd name="T32" fmla="*/ 11 w 192"/>
                <a:gd name="T33" fmla="*/ 22 h 82"/>
                <a:gd name="T34" fmla="*/ 5 w 192"/>
                <a:gd name="T35" fmla="*/ 24 h 82"/>
                <a:gd name="T36" fmla="*/ 0 w 192"/>
                <a:gd name="T37" fmla="*/ 28 h 82"/>
                <a:gd name="T38" fmla="*/ 2 w 192"/>
                <a:gd name="T39" fmla="*/ 23 h 82"/>
                <a:gd name="T40" fmla="*/ 4 w 192"/>
                <a:gd name="T41" fmla="*/ 20 h 82"/>
                <a:gd name="T42" fmla="*/ 9 w 192"/>
                <a:gd name="T43" fmla="*/ 17 h 82"/>
                <a:gd name="T44" fmla="*/ 19 w 192"/>
                <a:gd name="T45" fmla="*/ 11 h 82"/>
                <a:gd name="T46" fmla="*/ 34 w 192"/>
                <a:gd name="T47" fmla="*/ 5 h 82"/>
                <a:gd name="T48" fmla="*/ 45 w 192"/>
                <a:gd name="T49" fmla="*/ 1 h 82"/>
                <a:gd name="T50" fmla="*/ 54 w 192"/>
                <a:gd name="T51" fmla="*/ 0 h 82"/>
                <a:gd name="T52" fmla="*/ 62 w 192"/>
                <a:gd name="T53" fmla="*/ 0 h 82"/>
                <a:gd name="T54" fmla="*/ 71 w 192"/>
                <a:gd name="T55" fmla="*/ 3 h 82"/>
                <a:gd name="T56" fmla="*/ 80 w 192"/>
                <a:gd name="T57" fmla="*/ 8 h 82"/>
                <a:gd name="T58" fmla="*/ 113 w 192"/>
                <a:gd name="T59" fmla="*/ 31 h 82"/>
                <a:gd name="T60" fmla="*/ 143 w 192"/>
                <a:gd name="T61" fmla="*/ 51 h 82"/>
                <a:gd name="T62" fmla="*/ 152 w 192"/>
                <a:gd name="T63" fmla="*/ 56 h 82"/>
                <a:gd name="T64" fmla="*/ 161 w 192"/>
                <a:gd name="T65" fmla="*/ 59 h 82"/>
                <a:gd name="T66" fmla="*/ 170 w 192"/>
                <a:gd name="T67" fmla="*/ 60 h 82"/>
                <a:gd name="T68" fmla="*/ 178 w 192"/>
                <a:gd name="T69" fmla="*/ 60 h 82"/>
                <a:gd name="T70" fmla="*/ 185 w 192"/>
                <a:gd name="T71" fmla="*/ 57 h 82"/>
                <a:gd name="T72" fmla="*/ 189 w 192"/>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2"/>
                <a:gd name="T113" fmla="*/ 192 w 192"/>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2">
                  <a:moveTo>
                    <a:pt x="189" y="52"/>
                  </a:moveTo>
                  <a:lnTo>
                    <a:pt x="191" y="57"/>
                  </a:lnTo>
                  <a:lnTo>
                    <a:pt x="189" y="59"/>
                  </a:lnTo>
                  <a:lnTo>
                    <a:pt x="188" y="61"/>
                  </a:lnTo>
                  <a:lnTo>
                    <a:pt x="186" y="64"/>
                  </a:lnTo>
                  <a:lnTo>
                    <a:pt x="183" y="67"/>
                  </a:lnTo>
                  <a:lnTo>
                    <a:pt x="177" y="70"/>
                  </a:lnTo>
                  <a:lnTo>
                    <a:pt x="175" y="73"/>
                  </a:lnTo>
                  <a:lnTo>
                    <a:pt x="169" y="75"/>
                  </a:lnTo>
                  <a:lnTo>
                    <a:pt x="163" y="77"/>
                  </a:lnTo>
                  <a:lnTo>
                    <a:pt x="158" y="78"/>
                  </a:lnTo>
                  <a:lnTo>
                    <a:pt x="153" y="80"/>
                  </a:lnTo>
                  <a:lnTo>
                    <a:pt x="150" y="80"/>
                  </a:lnTo>
                  <a:lnTo>
                    <a:pt x="145" y="81"/>
                  </a:lnTo>
                  <a:lnTo>
                    <a:pt x="142" y="79"/>
                  </a:lnTo>
                  <a:lnTo>
                    <a:pt x="138" y="79"/>
                  </a:lnTo>
                  <a:lnTo>
                    <a:pt x="133" y="78"/>
                  </a:lnTo>
                  <a:lnTo>
                    <a:pt x="130" y="76"/>
                  </a:lnTo>
                  <a:lnTo>
                    <a:pt x="125" y="73"/>
                  </a:lnTo>
                  <a:lnTo>
                    <a:pt x="120" y="70"/>
                  </a:lnTo>
                  <a:lnTo>
                    <a:pt x="92" y="51"/>
                  </a:lnTo>
                  <a:lnTo>
                    <a:pt x="65" y="32"/>
                  </a:lnTo>
                  <a:lnTo>
                    <a:pt x="59" y="28"/>
                  </a:lnTo>
                  <a:lnTo>
                    <a:pt x="54" y="26"/>
                  </a:lnTo>
                  <a:lnTo>
                    <a:pt x="50" y="24"/>
                  </a:lnTo>
                  <a:lnTo>
                    <a:pt x="45" y="22"/>
                  </a:lnTo>
                  <a:lnTo>
                    <a:pt x="41" y="20"/>
                  </a:lnTo>
                  <a:lnTo>
                    <a:pt x="36" y="19"/>
                  </a:lnTo>
                  <a:lnTo>
                    <a:pt x="31" y="19"/>
                  </a:lnTo>
                  <a:lnTo>
                    <a:pt x="28" y="19"/>
                  </a:lnTo>
                  <a:lnTo>
                    <a:pt x="24"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1"/>
                  </a:lnTo>
                  <a:lnTo>
                    <a:pt x="136" y="47"/>
                  </a:lnTo>
                  <a:lnTo>
                    <a:pt x="143" y="51"/>
                  </a:lnTo>
                  <a:lnTo>
                    <a:pt x="148" y="54"/>
                  </a:lnTo>
                  <a:lnTo>
                    <a:pt x="152" y="56"/>
                  </a:lnTo>
                  <a:lnTo>
                    <a:pt x="156" y="57"/>
                  </a:lnTo>
                  <a:lnTo>
                    <a:pt x="161" y="59"/>
                  </a:lnTo>
                  <a:lnTo>
                    <a:pt x="165" y="60"/>
                  </a:lnTo>
                  <a:lnTo>
                    <a:pt x="170" y="60"/>
                  </a:lnTo>
                  <a:lnTo>
                    <a:pt x="174" y="60"/>
                  </a:lnTo>
                  <a:lnTo>
                    <a:pt x="178" y="60"/>
                  </a:lnTo>
                  <a:lnTo>
                    <a:pt x="182" y="58"/>
                  </a:lnTo>
                  <a:lnTo>
                    <a:pt x="185" y="57"/>
                  </a:lnTo>
                  <a:lnTo>
                    <a:pt x="188" y="56"/>
                  </a:lnTo>
                  <a:lnTo>
                    <a:pt x="189" y="52"/>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73" name="Freeform 55"/>
            <p:cNvSpPr>
              <a:spLocks/>
            </p:cNvSpPr>
            <p:nvPr/>
          </p:nvSpPr>
          <p:spPr bwMode="auto">
            <a:xfrm>
              <a:off x="2930" y="2094"/>
              <a:ext cx="194" cy="82"/>
            </a:xfrm>
            <a:custGeom>
              <a:avLst/>
              <a:gdLst>
                <a:gd name="T0" fmla="*/ 191 w 194"/>
                <a:gd name="T1" fmla="*/ 57 h 82"/>
                <a:gd name="T2" fmla="*/ 187 w 194"/>
                <a:gd name="T3" fmla="*/ 62 h 82"/>
                <a:gd name="T4" fmla="*/ 181 w 194"/>
                <a:gd name="T5" fmla="*/ 68 h 82"/>
                <a:gd name="T6" fmla="*/ 174 w 194"/>
                <a:gd name="T7" fmla="*/ 73 h 82"/>
                <a:gd name="T8" fmla="*/ 163 w 194"/>
                <a:gd name="T9" fmla="*/ 78 h 82"/>
                <a:gd name="T10" fmla="*/ 154 w 194"/>
                <a:gd name="T11" fmla="*/ 80 h 82"/>
                <a:gd name="T12" fmla="*/ 146 w 194"/>
                <a:gd name="T13" fmla="*/ 81 h 82"/>
                <a:gd name="T14" fmla="*/ 138 w 194"/>
                <a:gd name="T15" fmla="*/ 79 h 82"/>
                <a:gd name="T16" fmla="*/ 130 w 194"/>
                <a:gd name="T17" fmla="*/ 76 h 82"/>
                <a:gd name="T18" fmla="*/ 119 w 194"/>
                <a:gd name="T19" fmla="*/ 70 h 82"/>
                <a:gd name="T20" fmla="*/ 65 w 194"/>
                <a:gd name="T21" fmla="*/ 33 h 82"/>
                <a:gd name="T22" fmla="*/ 55 w 194"/>
                <a:gd name="T23" fmla="*/ 27 h 82"/>
                <a:gd name="T24" fmla="*/ 46 w 194"/>
                <a:gd name="T25" fmla="*/ 23 h 82"/>
                <a:gd name="T26" fmla="*/ 37 w 194"/>
                <a:gd name="T27" fmla="*/ 19 h 82"/>
                <a:gd name="T28" fmla="*/ 29 w 194"/>
                <a:gd name="T29" fmla="*/ 19 h 82"/>
                <a:gd name="T30" fmla="*/ 21 w 194"/>
                <a:gd name="T31" fmla="*/ 20 h 82"/>
                <a:gd name="T32" fmla="*/ 12 w 194"/>
                <a:gd name="T33" fmla="*/ 23 h 82"/>
                <a:gd name="T34" fmla="*/ 5 w 194"/>
                <a:gd name="T35" fmla="*/ 25 h 82"/>
                <a:gd name="T36" fmla="*/ 0 w 194"/>
                <a:gd name="T37" fmla="*/ 28 h 82"/>
                <a:gd name="T38" fmla="*/ 1 w 194"/>
                <a:gd name="T39" fmla="*/ 25 h 82"/>
                <a:gd name="T40" fmla="*/ 5 w 194"/>
                <a:gd name="T41" fmla="*/ 20 h 82"/>
                <a:gd name="T42" fmla="*/ 9 w 194"/>
                <a:gd name="T43" fmla="*/ 17 h 82"/>
                <a:gd name="T44" fmla="*/ 21 w 194"/>
                <a:gd name="T45" fmla="*/ 12 h 82"/>
                <a:gd name="T46" fmla="*/ 35 w 194"/>
                <a:gd name="T47" fmla="*/ 5 h 82"/>
                <a:gd name="T48" fmla="*/ 47 w 194"/>
                <a:gd name="T49" fmla="*/ 1 h 82"/>
                <a:gd name="T50" fmla="*/ 55 w 194"/>
                <a:gd name="T51" fmla="*/ 0 h 82"/>
                <a:gd name="T52" fmla="*/ 63 w 194"/>
                <a:gd name="T53" fmla="*/ 1 h 82"/>
                <a:gd name="T54" fmla="*/ 71 w 194"/>
                <a:gd name="T55" fmla="*/ 3 h 82"/>
                <a:gd name="T56" fmla="*/ 80 w 194"/>
                <a:gd name="T57" fmla="*/ 9 h 82"/>
                <a:gd name="T58" fmla="*/ 113 w 194"/>
                <a:gd name="T59" fmla="*/ 30 h 82"/>
                <a:gd name="T60" fmla="*/ 143 w 194"/>
                <a:gd name="T61" fmla="*/ 52 h 82"/>
                <a:gd name="T62" fmla="*/ 153 w 194"/>
                <a:gd name="T63" fmla="*/ 57 h 82"/>
                <a:gd name="T64" fmla="*/ 161 w 194"/>
                <a:gd name="T65" fmla="*/ 60 h 82"/>
                <a:gd name="T66" fmla="*/ 170 w 194"/>
                <a:gd name="T67" fmla="*/ 61 h 82"/>
                <a:gd name="T68" fmla="*/ 178 w 194"/>
                <a:gd name="T69" fmla="*/ 60 h 82"/>
                <a:gd name="T70" fmla="*/ 186 w 194"/>
                <a:gd name="T71" fmla="*/ 57 h 82"/>
                <a:gd name="T72" fmla="*/ 193 w 194"/>
                <a:gd name="T73" fmla="*/ 54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4"/>
                <a:gd name="T112" fmla="*/ 0 h 82"/>
                <a:gd name="T113" fmla="*/ 194 w 194"/>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4" h="82">
                  <a:moveTo>
                    <a:pt x="193" y="54"/>
                  </a:moveTo>
                  <a:lnTo>
                    <a:pt x="191" y="57"/>
                  </a:lnTo>
                  <a:lnTo>
                    <a:pt x="189" y="59"/>
                  </a:lnTo>
                  <a:lnTo>
                    <a:pt x="187" y="62"/>
                  </a:lnTo>
                  <a:lnTo>
                    <a:pt x="184" y="65"/>
                  </a:lnTo>
                  <a:lnTo>
                    <a:pt x="181" y="68"/>
                  </a:lnTo>
                  <a:lnTo>
                    <a:pt x="178" y="70"/>
                  </a:lnTo>
                  <a:lnTo>
                    <a:pt x="174" y="73"/>
                  </a:lnTo>
                  <a:lnTo>
                    <a:pt x="168" y="76"/>
                  </a:lnTo>
                  <a:lnTo>
                    <a:pt x="163" y="78"/>
                  </a:lnTo>
                  <a:lnTo>
                    <a:pt x="158" y="79"/>
                  </a:lnTo>
                  <a:lnTo>
                    <a:pt x="154" y="80"/>
                  </a:lnTo>
                  <a:lnTo>
                    <a:pt x="150" y="80"/>
                  </a:lnTo>
                  <a:lnTo>
                    <a:pt x="146" y="81"/>
                  </a:lnTo>
                  <a:lnTo>
                    <a:pt x="142" y="80"/>
                  </a:lnTo>
                  <a:lnTo>
                    <a:pt x="138" y="79"/>
                  </a:lnTo>
                  <a:lnTo>
                    <a:pt x="134" y="78"/>
                  </a:lnTo>
                  <a:lnTo>
                    <a:pt x="130" y="76"/>
                  </a:lnTo>
                  <a:lnTo>
                    <a:pt x="124" y="74"/>
                  </a:lnTo>
                  <a:lnTo>
                    <a:pt x="119" y="70"/>
                  </a:lnTo>
                  <a:lnTo>
                    <a:pt x="93" y="52"/>
                  </a:lnTo>
                  <a:lnTo>
                    <a:pt x="65" y="33"/>
                  </a:lnTo>
                  <a:lnTo>
                    <a:pt x="60" y="29"/>
                  </a:lnTo>
                  <a:lnTo>
                    <a:pt x="55" y="27"/>
                  </a:lnTo>
                  <a:lnTo>
                    <a:pt x="51" y="24"/>
                  </a:lnTo>
                  <a:lnTo>
                    <a:pt x="46" y="23"/>
                  </a:lnTo>
                  <a:lnTo>
                    <a:pt x="41" y="20"/>
                  </a:lnTo>
                  <a:lnTo>
                    <a:pt x="37" y="19"/>
                  </a:lnTo>
                  <a:lnTo>
                    <a:pt x="33" y="19"/>
                  </a:lnTo>
                  <a:lnTo>
                    <a:pt x="29" y="19"/>
                  </a:lnTo>
                  <a:lnTo>
                    <a:pt x="24" y="19"/>
                  </a:lnTo>
                  <a:lnTo>
                    <a:pt x="21" y="20"/>
                  </a:lnTo>
                  <a:lnTo>
                    <a:pt x="17" y="21"/>
                  </a:lnTo>
                  <a:lnTo>
                    <a:pt x="12" y="23"/>
                  </a:lnTo>
                  <a:lnTo>
                    <a:pt x="9" y="23"/>
                  </a:lnTo>
                  <a:lnTo>
                    <a:pt x="5" y="25"/>
                  </a:lnTo>
                  <a:lnTo>
                    <a:pt x="3" y="26"/>
                  </a:lnTo>
                  <a:lnTo>
                    <a:pt x="0" y="28"/>
                  </a:lnTo>
                  <a:lnTo>
                    <a:pt x="1" y="26"/>
                  </a:lnTo>
                  <a:lnTo>
                    <a:pt x="1" y="25"/>
                  </a:lnTo>
                  <a:lnTo>
                    <a:pt x="3" y="23"/>
                  </a:lnTo>
                  <a:lnTo>
                    <a:pt x="5" y="20"/>
                  </a:lnTo>
                  <a:lnTo>
                    <a:pt x="7" y="19"/>
                  </a:lnTo>
                  <a:lnTo>
                    <a:pt x="9" y="17"/>
                  </a:lnTo>
                  <a:lnTo>
                    <a:pt x="14" y="15"/>
                  </a:lnTo>
                  <a:lnTo>
                    <a:pt x="21" y="12"/>
                  </a:lnTo>
                  <a:lnTo>
                    <a:pt x="28" y="9"/>
                  </a:lnTo>
                  <a:lnTo>
                    <a:pt x="35" y="5"/>
                  </a:lnTo>
                  <a:lnTo>
                    <a:pt x="42" y="3"/>
                  </a:lnTo>
                  <a:lnTo>
                    <a:pt x="47" y="1"/>
                  </a:lnTo>
                  <a:lnTo>
                    <a:pt x="51" y="0"/>
                  </a:lnTo>
                  <a:lnTo>
                    <a:pt x="55" y="0"/>
                  </a:lnTo>
                  <a:lnTo>
                    <a:pt x="59" y="0"/>
                  </a:lnTo>
                  <a:lnTo>
                    <a:pt x="63" y="1"/>
                  </a:lnTo>
                  <a:lnTo>
                    <a:pt x="66" y="2"/>
                  </a:lnTo>
                  <a:lnTo>
                    <a:pt x="71" y="3"/>
                  </a:lnTo>
                  <a:lnTo>
                    <a:pt x="76" y="6"/>
                  </a:lnTo>
                  <a:lnTo>
                    <a:pt x="80" y="9"/>
                  </a:lnTo>
                  <a:lnTo>
                    <a:pt x="86" y="12"/>
                  </a:lnTo>
                  <a:lnTo>
                    <a:pt x="113" y="30"/>
                  </a:lnTo>
                  <a:lnTo>
                    <a:pt x="137" y="47"/>
                  </a:lnTo>
                  <a:lnTo>
                    <a:pt x="143" y="52"/>
                  </a:lnTo>
                  <a:lnTo>
                    <a:pt x="148" y="54"/>
                  </a:lnTo>
                  <a:lnTo>
                    <a:pt x="153" y="57"/>
                  </a:lnTo>
                  <a:lnTo>
                    <a:pt x="157" y="58"/>
                  </a:lnTo>
                  <a:lnTo>
                    <a:pt x="161" y="60"/>
                  </a:lnTo>
                  <a:lnTo>
                    <a:pt x="166" y="60"/>
                  </a:lnTo>
                  <a:lnTo>
                    <a:pt x="170" y="61"/>
                  </a:lnTo>
                  <a:lnTo>
                    <a:pt x="175" y="60"/>
                  </a:lnTo>
                  <a:lnTo>
                    <a:pt x="178" y="60"/>
                  </a:lnTo>
                  <a:lnTo>
                    <a:pt x="182" y="58"/>
                  </a:lnTo>
                  <a:lnTo>
                    <a:pt x="186" y="57"/>
                  </a:lnTo>
                  <a:lnTo>
                    <a:pt x="188" y="56"/>
                  </a:lnTo>
                  <a:lnTo>
                    <a:pt x="193" y="54"/>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74" name="Freeform 56"/>
            <p:cNvSpPr>
              <a:spLocks/>
            </p:cNvSpPr>
            <p:nvPr/>
          </p:nvSpPr>
          <p:spPr bwMode="auto">
            <a:xfrm>
              <a:off x="3382" y="1870"/>
              <a:ext cx="193" cy="83"/>
            </a:xfrm>
            <a:custGeom>
              <a:avLst/>
              <a:gdLst>
                <a:gd name="T0" fmla="*/ 192 w 193"/>
                <a:gd name="T1" fmla="*/ 57 h 83"/>
                <a:gd name="T2" fmla="*/ 189 w 193"/>
                <a:gd name="T3" fmla="*/ 62 h 83"/>
                <a:gd name="T4" fmla="*/ 184 w 193"/>
                <a:gd name="T5" fmla="*/ 68 h 83"/>
                <a:gd name="T6" fmla="*/ 176 w 193"/>
                <a:gd name="T7" fmla="*/ 74 h 83"/>
                <a:gd name="T8" fmla="*/ 164 w 193"/>
                <a:gd name="T9" fmla="*/ 78 h 83"/>
                <a:gd name="T10" fmla="*/ 154 w 193"/>
                <a:gd name="T11" fmla="*/ 81 h 83"/>
                <a:gd name="T12" fmla="*/ 146 w 193"/>
                <a:gd name="T13" fmla="*/ 82 h 83"/>
                <a:gd name="T14" fmla="*/ 138 w 193"/>
                <a:gd name="T15" fmla="*/ 80 h 83"/>
                <a:gd name="T16" fmla="*/ 130 w 193"/>
                <a:gd name="T17" fmla="*/ 77 h 83"/>
                <a:gd name="T18" fmla="*/ 121 w 193"/>
                <a:gd name="T19" fmla="*/ 71 h 83"/>
                <a:gd name="T20" fmla="*/ 65 w 193"/>
                <a:gd name="T21" fmla="*/ 32 h 83"/>
                <a:gd name="T22" fmla="*/ 55 w 193"/>
                <a:gd name="T23" fmla="*/ 27 h 83"/>
                <a:gd name="T24" fmla="*/ 45 w 193"/>
                <a:gd name="T25" fmla="*/ 22 h 83"/>
                <a:gd name="T26" fmla="*/ 36 w 193"/>
                <a:gd name="T27" fmla="*/ 19 h 83"/>
                <a:gd name="T28" fmla="*/ 28 w 193"/>
                <a:gd name="T29" fmla="*/ 19 h 83"/>
                <a:gd name="T30" fmla="*/ 20 w 193"/>
                <a:gd name="T31" fmla="*/ 20 h 83"/>
                <a:gd name="T32" fmla="*/ 11 w 193"/>
                <a:gd name="T33" fmla="*/ 22 h 83"/>
                <a:gd name="T34" fmla="*/ 5 w 193"/>
                <a:gd name="T35" fmla="*/ 24 h 83"/>
                <a:gd name="T36" fmla="*/ 0 w 193"/>
                <a:gd name="T37" fmla="*/ 28 h 83"/>
                <a:gd name="T38" fmla="*/ 2 w 193"/>
                <a:gd name="T39" fmla="*/ 24 h 83"/>
                <a:gd name="T40" fmla="*/ 4 w 193"/>
                <a:gd name="T41" fmla="*/ 20 h 83"/>
                <a:gd name="T42" fmla="*/ 9 w 193"/>
                <a:gd name="T43" fmla="*/ 17 h 83"/>
                <a:gd name="T44" fmla="*/ 19 w 193"/>
                <a:gd name="T45" fmla="*/ 11 h 83"/>
                <a:gd name="T46" fmla="*/ 34 w 193"/>
                <a:gd name="T47" fmla="*/ 5 h 83"/>
                <a:gd name="T48" fmla="*/ 46 w 193"/>
                <a:gd name="T49" fmla="*/ 1 h 83"/>
                <a:gd name="T50" fmla="*/ 55 w 193"/>
                <a:gd name="T51" fmla="*/ 0 h 83"/>
                <a:gd name="T52" fmla="*/ 62 w 193"/>
                <a:gd name="T53" fmla="*/ 0 h 83"/>
                <a:gd name="T54" fmla="*/ 71 w 193"/>
                <a:gd name="T55" fmla="*/ 3 h 83"/>
                <a:gd name="T56" fmla="*/ 80 w 193"/>
                <a:gd name="T57" fmla="*/ 8 h 83"/>
                <a:gd name="T58" fmla="*/ 113 w 193"/>
                <a:gd name="T59" fmla="*/ 31 h 83"/>
                <a:gd name="T60" fmla="*/ 144 w 193"/>
                <a:gd name="T61" fmla="*/ 52 h 83"/>
                <a:gd name="T62" fmla="*/ 153 w 193"/>
                <a:gd name="T63" fmla="*/ 56 h 83"/>
                <a:gd name="T64" fmla="*/ 162 w 193"/>
                <a:gd name="T65" fmla="*/ 60 h 83"/>
                <a:gd name="T66" fmla="*/ 171 w 193"/>
                <a:gd name="T67" fmla="*/ 61 h 83"/>
                <a:gd name="T68" fmla="*/ 179 w 193"/>
                <a:gd name="T69" fmla="*/ 61 h 83"/>
                <a:gd name="T70" fmla="*/ 186 w 193"/>
                <a:gd name="T71" fmla="*/ 58 h 83"/>
                <a:gd name="T72" fmla="*/ 190 w 193"/>
                <a:gd name="T73" fmla="*/ 53 h 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3"/>
                <a:gd name="T113" fmla="*/ 193 w 193"/>
                <a:gd name="T114" fmla="*/ 83 h 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3">
                  <a:moveTo>
                    <a:pt x="190" y="53"/>
                  </a:moveTo>
                  <a:lnTo>
                    <a:pt x="192" y="57"/>
                  </a:lnTo>
                  <a:lnTo>
                    <a:pt x="190" y="60"/>
                  </a:lnTo>
                  <a:lnTo>
                    <a:pt x="189" y="62"/>
                  </a:lnTo>
                  <a:lnTo>
                    <a:pt x="187" y="65"/>
                  </a:lnTo>
                  <a:lnTo>
                    <a:pt x="184" y="68"/>
                  </a:lnTo>
                  <a:lnTo>
                    <a:pt x="178" y="71"/>
                  </a:lnTo>
                  <a:lnTo>
                    <a:pt x="176" y="74"/>
                  </a:lnTo>
                  <a:lnTo>
                    <a:pt x="170" y="76"/>
                  </a:lnTo>
                  <a:lnTo>
                    <a:pt x="164" y="78"/>
                  </a:lnTo>
                  <a:lnTo>
                    <a:pt x="159" y="79"/>
                  </a:lnTo>
                  <a:lnTo>
                    <a:pt x="154" y="81"/>
                  </a:lnTo>
                  <a:lnTo>
                    <a:pt x="150" y="81"/>
                  </a:lnTo>
                  <a:lnTo>
                    <a:pt x="146" y="82"/>
                  </a:lnTo>
                  <a:lnTo>
                    <a:pt x="142" y="80"/>
                  </a:lnTo>
                  <a:lnTo>
                    <a:pt x="138" y="80"/>
                  </a:lnTo>
                  <a:lnTo>
                    <a:pt x="134" y="79"/>
                  </a:lnTo>
                  <a:lnTo>
                    <a:pt x="130" y="77"/>
                  </a:lnTo>
                  <a:lnTo>
                    <a:pt x="126" y="74"/>
                  </a:lnTo>
                  <a:lnTo>
                    <a:pt x="121" y="71"/>
                  </a:lnTo>
                  <a:lnTo>
                    <a:pt x="92" y="51"/>
                  </a:lnTo>
                  <a:lnTo>
                    <a:pt x="65" y="32"/>
                  </a:lnTo>
                  <a:lnTo>
                    <a:pt x="60" y="29"/>
                  </a:lnTo>
                  <a:lnTo>
                    <a:pt x="55" y="27"/>
                  </a:lnTo>
                  <a:lnTo>
                    <a:pt x="50" y="24"/>
                  </a:lnTo>
                  <a:lnTo>
                    <a:pt x="45" y="22"/>
                  </a:lnTo>
                  <a:lnTo>
                    <a:pt x="41" y="20"/>
                  </a:lnTo>
                  <a:lnTo>
                    <a:pt x="36" y="19"/>
                  </a:lnTo>
                  <a:lnTo>
                    <a:pt x="31" y="19"/>
                  </a:lnTo>
                  <a:lnTo>
                    <a:pt x="28" y="19"/>
                  </a:lnTo>
                  <a:lnTo>
                    <a:pt x="24" y="19"/>
                  </a:lnTo>
                  <a:lnTo>
                    <a:pt x="20" y="20"/>
                  </a:lnTo>
                  <a:lnTo>
                    <a:pt x="16" y="21"/>
                  </a:lnTo>
                  <a:lnTo>
                    <a:pt x="11" y="22"/>
                  </a:lnTo>
                  <a:lnTo>
                    <a:pt x="8" y="23"/>
                  </a:lnTo>
                  <a:lnTo>
                    <a:pt x="5" y="24"/>
                  </a:lnTo>
                  <a:lnTo>
                    <a:pt x="2" y="27"/>
                  </a:lnTo>
                  <a:lnTo>
                    <a:pt x="0" y="28"/>
                  </a:lnTo>
                  <a:lnTo>
                    <a:pt x="1" y="26"/>
                  </a:lnTo>
                  <a:lnTo>
                    <a:pt x="2" y="24"/>
                  </a:lnTo>
                  <a:lnTo>
                    <a:pt x="2" y="22"/>
                  </a:lnTo>
                  <a:lnTo>
                    <a:pt x="4" y="20"/>
                  </a:lnTo>
                  <a:lnTo>
                    <a:pt x="7" y="19"/>
                  </a:lnTo>
                  <a:lnTo>
                    <a:pt x="9" y="17"/>
                  </a:lnTo>
                  <a:lnTo>
                    <a:pt x="13" y="15"/>
                  </a:lnTo>
                  <a:lnTo>
                    <a:pt x="19" y="11"/>
                  </a:lnTo>
                  <a:lnTo>
                    <a:pt x="27" y="8"/>
                  </a:lnTo>
                  <a:lnTo>
                    <a:pt x="34" y="5"/>
                  </a:lnTo>
                  <a:lnTo>
                    <a:pt x="41" y="3"/>
                  </a:lnTo>
                  <a:lnTo>
                    <a:pt x="46" y="1"/>
                  </a:lnTo>
                  <a:lnTo>
                    <a:pt x="50" y="0"/>
                  </a:lnTo>
                  <a:lnTo>
                    <a:pt x="55" y="0"/>
                  </a:lnTo>
                  <a:lnTo>
                    <a:pt x="59" y="0"/>
                  </a:lnTo>
                  <a:lnTo>
                    <a:pt x="62" y="0"/>
                  </a:lnTo>
                  <a:lnTo>
                    <a:pt x="66" y="1"/>
                  </a:lnTo>
                  <a:lnTo>
                    <a:pt x="71" y="3"/>
                  </a:lnTo>
                  <a:lnTo>
                    <a:pt x="75" y="5"/>
                  </a:lnTo>
                  <a:lnTo>
                    <a:pt x="80" y="8"/>
                  </a:lnTo>
                  <a:lnTo>
                    <a:pt x="85" y="12"/>
                  </a:lnTo>
                  <a:lnTo>
                    <a:pt x="113" y="31"/>
                  </a:lnTo>
                  <a:lnTo>
                    <a:pt x="137" y="48"/>
                  </a:lnTo>
                  <a:lnTo>
                    <a:pt x="144" y="52"/>
                  </a:lnTo>
                  <a:lnTo>
                    <a:pt x="148" y="54"/>
                  </a:lnTo>
                  <a:lnTo>
                    <a:pt x="153" y="56"/>
                  </a:lnTo>
                  <a:lnTo>
                    <a:pt x="157" y="58"/>
                  </a:lnTo>
                  <a:lnTo>
                    <a:pt x="162" y="60"/>
                  </a:lnTo>
                  <a:lnTo>
                    <a:pt x="166" y="60"/>
                  </a:lnTo>
                  <a:lnTo>
                    <a:pt x="171" y="61"/>
                  </a:lnTo>
                  <a:lnTo>
                    <a:pt x="175" y="61"/>
                  </a:lnTo>
                  <a:lnTo>
                    <a:pt x="179" y="61"/>
                  </a:lnTo>
                  <a:lnTo>
                    <a:pt x="183" y="59"/>
                  </a:lnTo>
                  <a:lnTo>
                    <a:pt x="186" y="58"/>
                  </a:lnTo>
                  <a:lnTo>
                    <a:pt x="189" y="56"/>
                  </a:lnTo>
                  <a:lnTo>
                    <a:pt x="190" y="53"/>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75" name="Freeform 57"/>
            <p:cNvSpPr>
              <a:spLocks/>
            </p:cNvSpPr>
            <p:nvPr/>
          </p:nvSpPr>
          <p:spPr bwMode="auto">
            <a:xfrm>
              <a:off x="3230" y="1943"/>
              <a:ext cx="194" cy="87"/>
            </a:xfrm>
            <a:custGeom>
              <a:avLst/>
              <a:gdLst>
                <a:gd name="T0" fmla="*/ 191 w 194"/>
                <a:gd name="T1" fmla="*/ 60 h 87"/>
                <a:gd name="T2" fmla="*/ 187 w 194"/>
                <a:gd name="T3" fmla="*/ 66 h 87"/>
                <a:gd name="T4" fmla="*/ 181 w 194"/>
                <a:gd name="T5" fmla="*/ 72 h 87"/>
                <a:gd name="T6" fmla="*/ 174 w 194"/>
                <a:gd name="T7" fmla="*/ 77 h 87"/>
                <a:gd name="T8" fmla="*/ 163 w 194"/>
                <a:gd name="T9" fmla="*/ 83 h 87"/>
                <a:gd name="T10" fmla="*/ 154 w 194"/>
                <a:gd name="T11" fmla="*/ 85 h 87"/>
                <a:gd name="T12" fmla="*/ 146 w 194"/>
                <a:gd name="T13" fmla="*/ 86 h 87"/>
                <a:gd name="T14" fmla="*/ 138 w 194"/>
                <a:gd name="T15" fmla="*/ 84 h 87"/>
                <a:gd name="T16" fmla="*/ 130 w 194"/>
                <a:gd name="T17" fmla="*/ 81 h 87"/>
                <a:gd name="T18" fmla="*/ 119 w 194"/>
                <a:gd name="T19" fmla="*/ 74 h 87"/>
                <a:gd name="T20" fmla="*/ 65 w 194"/>
                <a:gd name="T21" fmla="*/ 35 h 87"/>
                <a:gd name="T22" fmla="*/ 55 w 194"/>
                <a:gd name="T23" fmla="*/ 28 h 87"/>
                <a:gd name="T24" fmla="*/ 46 w 194"/>
                <a:gd name="T25" fmla="*/ 24 h 87"/>
                <a:gd name="T26" fmla="*/ 37 w 194"/>
                <a:gd name="T27" fmla="*/ 21 h 87"/>
                <a:gd name="T28" fmla="*/ 29 w 194"/>
                <a:gd name="T29" fmla="*/ 21 h 87"/>
                <a:gd name="T30" fmla="*/ 21 w 194"/>
                <a:gd name="T31" fmla="*/ 21 h 87"/>
                <a:gd name="T32" fmla="*/ 12 w 194"/>
                <a:gd name="T33" fmla="*/ 24 h 87"/>
                <a:gd name="T34" fmla="*/ 5 w 194"/>
                <a:gd name="T35" fmla="*/ 27 h 87"/>
                <a:gd name="T36" fmla="*/ 0 w 194"/>
                <a:gd name="T37" fmla="*/ 30 h 87"/>
                <a:gd name="T38" fmla="*/ 1 w 194"/>
                <a:gd name="T39" fmla="*/ 26 h 87"/>
                <a:gd name="T40" fmla="*/ 5 w 194"/>
                <a:gd name="T41" fmla="*/ 22 h 87"/>
                <a:gd name="T42" fmla="*/ 9 w 194"/>
                <a:gd name="T43" fmla="*/ 18 h 87"/>
                <a:gd name="T44" fmla="*/ 21 w 194"/>
                <a:gd name="T45" fmla="*/ 13 h 87"/>
                <a:gd name="T46" fmla="*/ 35 w 194"/>
                <a:gd name="T47" fmla="*/ 6 h 87"/>
                <a:gd name="T48" fmla="*/ 47 w 194"/>
                <a:gd name="T49" fmla="*/ 1 h 87"/>
                <a:gd name="T50" fmla="*/ 55 w 194"/>
                <a:gd name="T51" fmla="*/ 0 h 87"/>
                <a:gd name="T52" fmla="*/ 63 w 194"/>
                <a:gd name="T53" fmla="*/ 1 h 87"/>
                <a:gd name="T54" fmla="*/ 71 w 194"/>
                <a:gd name="T55" fmla="*/ 3 h 87"/>
                <a:gd name="T56" fmla="*/ 80 w 194"/>
                <a:gd name="T57" fmla="*/ 9 h 87"/>
                <a:gd name="T58" fmla="*/ 113 w 194"/>
                <a:gd name="T59" fmla="*/ 32 h 87"/>
                <a:gd name="T60" fmla="*/ 143 w 194"/>
                <a:gd name="T61" fmla="*/ 55 h 87"/>
                <a:gd name="T62" fmla="*/ 153 w 194"/>
                <a:gd name="T63" fmla="*/ 60 h 87"/>
                <a:gd name="T64" fmla="*/ 161 w 194"/>
                <a:gd name="T65" fmla="*/ 63 h 87"/>
                <a:gd name="T66" fmla="*/ 170 w 194"/>
                <a:gd name="T67" fmla="*/ 64 h 87"/>
                <a:gd name="T68" fmla="*/ 178 w 194"/>
                <a:gd name="T69" fmla="*/ 64 h 87"/>
                <a:gd name="T70" fmla="*/ 186 w 194"/>
                <a:gd name="T71" fmla="*/ 61 h 87"/>
                <a:gd name="T72" fmla="*/ 193 w 194"/>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4"/>
                <a:gd name="T112" fmla="*/ 0 h 87"/>
                <a:gd name="T113" fmla="*/ 194 w 194"/>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4" h="87">
                  <a:moveTo>
                    <a:pt x="193" y="57"/>
                  </a:moveTo>
                  <a:lnTo>
                    <a:pt x="191" y="60"/>
                  </a:lnTo>
                  <a:lnTo>
                    <a:pt x="189" y="63"/>
                  </a:lnTo>
                  <a:lnTo>
                    <a:pt x="187" y="66"/>
                  </a:lnTo>
                  <a:lnTo>
                    <a:pt x="184" y="69"/>
                  </a:lnTo>
                  <a:lnTo>
                    <a:pt x="181" y="72"/>
                  </a:lnTo>
                  <a:lnTo>
                    <a:pt x="178" y="74"/>
                  </a:lnTo>
                  <a:lnTo>
                    <a:pt x="174" y="77"/>
                  </a:lnTo>
                  <a:lnTo>
                    <a:pt x="168" y="80"/>
                  </a:lnTo>
                  <a:lnTo>
                    <a:pt x="163" y="83"/>
                  </a:lnTo>
                  <a:lnTo>
                    <a:pt x="158" y="84"/>
                  </a:lnTo>
                  <a:lnTo>
                    <a:pt x="154" y="85"/>
                  </a:lnTo>
                  <a:lnTo>
                    <a:pt x="150" y="85"/>
                  </a:lnTo>
                  <a:lnTo>
                    <a:pt x="146" y="86"/>
                  </a:lnTo>
                  <a:lnTo>
                    <a:pt x="142" y="85"/>
                  </a:lnTo>
                  <a:lnTo>
                    <a:pt x="138" y="84"/>
                  </a:lnTo>
                  <a:lnTo>
                    <a:pt x="134" y="83"/>
                  </a:lnTo>
                  <a:lnTo>
                    <a:pt x="130" y="81"/>
                  </a:lnTo>
                  <a:lnTo>
                    <a:pt x="124" y="79"/>
                  </a:lnTo>
                  <a:lnTo>
                    <a:pt x="119" y="74"/>
                  </a:lnTo>
                  <a:lnTo>
                    <a:pt x="93" y="55"/>
                  </a:lnTo>
                  <a:lnTo>
                    <a:pt x="65" y="35"/>
                  </a:lnTo>
                  <a:lnTo>
                    <a:pt x="60" y="31"/>
                  </a:lnTo>
                  <a:lnTo>
                    <a:pt x="55" y="28"/>
                  </a:lnTo>
                  <a:lnTo>
                    <a:pt x="51" y="26"/>
                  </a:lnTo>
                  <a:lnTo>
                    <a:pt x="46"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8" y="9"/>
                  </a:lnTo>
                  <a:lnTo>
                    <a:pt x="35" y="6"/>
                  </a:lnTo>
                  <a:lnTo>
                    <a:pt x="42" y="3"/>
                  </a:lnTo>
                  <a:lnTo>
                    <a:pt x="47" y="1"/>
                  </a:lnTo>
                  <a:lnTo>
                    <a:pt x="51" y="0"/>
                  </a:lnTo>
                  <a:lnTo>
                    <a:pt x="55" y="0"/>
                  </a:lnTo>
                  <a:lnTo>
                    <a:pt x="59" y="0"/>
                  </a:lnTo>
                  <a:lnTo>
                    <a:pt x="63" y="1"/>
                  </a:lnTo>
                  <a:lnTo>
                    <a:pt x="66" y="2"/>
                  </a:lnTo>
                  <a:lnTo>
                    <a:pt x="71" y="3"/>
                  </a:lnTo>
                  <a:lnTo>
                    <a:pt x="76" y="6"/>
                  </a:lnTo>
                  <a:lnTo>
                    <a:pt x="80" y="9"/>
                  </a:lnTo>
                  <a:lnTo>
                    <a:pt x="86" y="12"/>
                  </a:lnTo>
                  <a:lnTo>
                    <a:pt x="113" y="32"/>
                  </a:lnTo>
                  <a:lnTo>
                    <a:pt x="137" y="50"/>
                  </a:lnTo>
                  <a:lnTo>
                    <a:pt x="143" y="55"/>
                  </a:lnTo>
                  <a:lnTo>
                    <a:pt x="148" y="58"/>
                  </a:lnTo>
                  <a:lnTo>
                    <a:pt x="153" y="60"/>
                  </a:lnTo>
                  <a:lnTo>
                    <a:pt x="157" y="61"/>
                  </a:lnTo>
                  <a:lnTo>
                    <a:pt x="161" y="63"/>
                  </a:lnTo>
                  <a:lnTo>
                    <a:pt x="166" y="64"/>
                  </a:lnTo>
                  <a:lnTo>
                    <a:pt x="170" y="64"/>
                  </a:lnTo>
                  <a:lnTo>
                    <a:pt x="175" y="64"/>
                  </a:lnTo>
                  <a:lnTo>
                    <a:pt x="178" y="64"/>
                  </a:lnTo>
                  <a:lnTo>
                    <a:pt x="182" y="62"/>
                  </a:lnTo>
                  <a:lnTo>
                    <a:pt x="186" y="61"/>
                  </a:lnTo>
                  <a:lnTo>
                    <a:pt x="188" y="59"/>
                  </a:lnTo>
                  <a:lnTo>
                    <a:pt x="193" y="57"/>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76" name="Freeform 58"/>
            <p:cNvSpPr>
              <a:spLocks/>
            </p:cNvSpPr>
            <p:nvPr/>
          </p:nvSpPr>
          <p:spPr bwMode="auto">
            <a:xfrm>
              <a:off x="3679" y="1724"/>
              <a:ext cx="193" cy="81"/>
            </a:xfrm>
            <a:custGeom>
              <a:avLst/>
              <a:gdLst>
                <a:gd name="T0" fmla="*/ 192 w 193"/>
                <a:gd name="T1" fmla="*/ 56 h 81"/>
                <a:gd name="T2" fmla="*/ 189 w 193"/>
                <a:gd name="T3" fmla="*/ 61 h 81"/>
                <a:gd name="T4" fmla="*/ 184 w 193"/>
                <a:gd name="T5" fmla="*/ 66 h 81"/>
                <a:gd name="T6" fmla="*/ 176 w 193"/>
                <a:gd name="T7" fmla="*/ 72 h 81"/>
                <a:gd name="T8" fmla="*/ 164 w 193"/>
                <a:gd name="T9" fmla="*/ 76 h 81"/>
                <a:gd name="T10" fmla="*/ 154 w 193"/>
                <a:gd name="T11" fmla="*/ 79 h 81"/>
                <a:gd name="T12" fmla="*/ 146 w 193"/>
                <a:gd name="T13" fmla="*/ 80 h 81"/>
                <a:gd name="T14" fmla="*/ 138 w 193"/>
                <a:gd name="T15" fmla="*/ 78 h 81"/>
                <a:gd name="T16" fmla="*/ 130 w 193"/>
                <a:gd name="T17" fmla="*/ 75 h 81"/>
                <a:gd name="T18" fmla="*/ 121 w 193"/>
                <a:gd name="T19" fmla="*/ 69 h 81"/>
                <a:gd name="T20" fmla="*/ 65 w 193"/>
                <a:gd name="T21" fmla="*/ 31 h 81"/>
                <a:gd name="T22" fmla="*/ 55 w 193"/>
                <a:gd name="T23" fmla="*/ 26 h 81"/>
                <a:gd name="T24" fmla="*/ 45 w 193"/>
                <a:gd name="T25" fmla="*/ 21 h 81"/>
                <a:gd name="T26" fmla="*/ 36 w 193"/>
                <a:gd name="T27" fmla="*/ 19 h 81"/>
                <a:gd name="T28" fmla="*/ 28 w 193"/>
                <a:gd name="T29" fmla="*/ 18 h 81"/>
                <a:gd name="T30" fmla="*/ 20 w 193"/>
                <a:gd name="T31" fmla="*/ 19 h 81"/>
                <a:gd name="T32" fmla="*/ 11 w 193"/>
                <a:gd name="T33" fmla="*/ 22 h 81"/>
                <a:gd name="T34" fmla="*/ 5 w 193"/>
                <a:gd name="T35" fmla="*/ 24 h 81"/>
                <a:gd name="T36" fmla="*/ 0 w 193"/>
                <a:gd name="T37" fmla="*/ 27 h 81"/>
                <a:gd name="T38" fmla="*/ 2 w 193"/>
                <a:gd name="T39" fmla="*/ 23 h 81"/>
                <a:gd name="T40" fmla="*/ 4 w 193"/>
                <a:gd name="T41" fmla="*/ 20 h 81"/>
                <a:gd name="T42" fmla="*/ 9 w 193"/>
                <a:gd name="T43" fmla="*/ 16 h 81"/>
                <a:gd name="T44" fmla="*/ 19 w 193"/>
                <a:gd name="T45" fmla="*/ 11 h 81"/>
                <a:gd name="T46" fmla="*/ 34 w 193"/>
                <a:gd name="T47" fmla="*/ 5 h 81"/>
                <a:gd name="T48" fmla="*/ 46 w 193"/>
                <a:gd name="T49" fmla="*/ 1 h 81"/>
                <a:gd name="T50" fmla="*/ 55 w 193"/>
                <a:gd name="T51" fmla="*/ 0 h 81"/>
                <a:gd name="T52" fmla="*/ 62 w 193"/>
                <a:gd name="T53" fmla="*/ 0 h 81"/>
                <a:gd name="T54" fmla="*/ 71 w 193"/>
                <a:gd name="T55" fmla="*/ 3 h 81"/>
                <a:gd name="T56" fmla="*/ 80 w 193"/>
                <a:gd name="T57" fmla="*/ 8 h 81"/>
                <a:gd name="T58" fmla="*/ 113 w 193"/>
                <a:gd name="T59" fmla="*/ 30 h 81"/>
                <a:gd name="T60" fmla="*/ 144 w 193"/>
                <a:gd name="T61" fmla="*/ 50 h 81"/>
                <a:gd name="T62" fmla="*/ 153 w 193"/>
                <a:gd name="T63" fmla="*/ 55 h 81"/>
                <a:gd name="T64" fmla="*/ 162 w 193"/>
                <a:gd name="T65" fmla="*/ 58 h 81"/>
                <a:gd name="T66" fmla="*/ 171 w 193"/>
                <a:gd name="T67" fmla="*/ 59 h 81"/>
                <a:gd name="T68" fmla="*/ 179 w 193"/>
                <a:gd name="T69" fmla="*/ 59 h 81"/>
                <a:gd name="T70" fmla="*/ 186 w 193"/>
                <a:gd name="T71" fmla="*/ 57 h 81"/>
                <a:gd name="T72" fmla="*/ 190 w 193"/>
                <a:gd name="T73" fmla="*/ 52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1"/>
                <a:gd name="T113" fmla="*/ 193 w 193"/>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1">
                  <a:moveTo>
                    <a:pt x="190" y="52"/>
                  </a:moveTo>
                  <a:lnTo>
                    <a:pt x="192" y="56"/>
                  </a:lnTo>
                  <a:lnTo>
                    <a:pt x="190" y="58"/>
                  </a:lnTo>
                  <a:lnTo>
                    <a:pt x="189" y="61"/>
                  </a:lnTo>
                  <a:lnTo>
                    <a:pt x="187" y="63"/>
                  </a:lnTo>
                  <a:lnTo>
                    <a:pt x="184" y="66"/>
                  </a:lnTo>
                  <a:lnTo>
                    <a:pt x="178" y="69"/>
                  </a:lnTo>
                  <a:lnTo>
                    <a:pt x="176" y="72"/>
                  </a:lnTo>
                  <a:lnTo>
                    <a:pt x="170" y="74"/>
                  </a:lnTo>
                  <a:lnTo>
                    <a:pt x="164" y="76"/>
                  </a:lnTo>
                  <a:lnTo>
                    <a:pt x="159" y="77"/>
                  </a:lnTo>
                  <a:lnTo>
                    <a:pt x="154" y="79"/>
                  </a:lnTo>
                  <a:lnTo>
                    <a:pt x="150" y="79"/>
                  </a:lnTo>
                  <a:lnTo>
                    <a:pt x="146" y="80"/>
                  </a:lnTo>
                  <a:lnTo>
                    <a:pt x="142" y="78"/>
                  </a:lnTo>
                  <a:lnTo>
                    <a:pt x="138" y="78"/>
                  </a:lnTo>
                  <a:lnTo>
                    <a:pt x="134" y="77"/>
                  </a:lnTo>
                  <a:lnTo>
                    <a:pt x="130" y="75"/>
                  </a:lnTo>
                  <a:lnTo>
                    <a:pt x="126" y="72"/>
                  </a:lnTo>
                  <a:lnTo>
                    <a:pt x="121" y="69"/>
                  </a:lnTo>
                  <a:lnTo>
                    <a:pt x="92" y="50"/>
                  </a:lnTo>
                  <a:lnTo>
                    <a:pt x="65" y="31"/>
                  </a:lnTo>
                  <a:lnTo>
                    <a:pt x="60" y="28"/>
                  </a:lnTo>
                  <a:lnTo>
                    <a:pt x="55" y="26"/>
                  </a:lnTo>
                  <a:lnTo>
                    <a:pt x="50" y="24"/>
                  </a:lnTo>
                  <a:lnTo>
                    <a:pt x="45" y="21"/>
                  </a:lnTo>
                  <a:lnTo>
                    <a:pt x="41" y="20"/>
                  </a:lnTo>
                  <a:lnTo>
                    <a:pt x="36" y="19"/>
                  </a:lnTo>
                  <a:lnTo>
                    <a:pt x="31" y="18"/>
                  </a:lnTo>
                  <a:lnTo>
                    <a:pt x="28" y="18"/>
                  </a:lnTo>
                  <a:lnTo>
                    <a:pt x="24" y="18"/>
                  </a:lnTo>
                  <a:lnTo>
                    <a:pt x="20" y="19"/>
                  </a:lnTo>
                  <a:lnTo>
                    <a:pt x="16" y="21"/>
                  </a:lnTo>
                  <a:lnTo>
                    <a:pt x="11" y="22"/>
                  </a:lnTo>
                  <a:lnTo>
                    <a:pt x="8" y="23"/>
                  </a:lnTo>
                  <a:lnTo>
                    <a:pt x="5" y="24"/>
                  </a:lnTo>
                  <a:lnTo>
                    <a:pt x="2" y="26"/>
                  </a:lnTo>
                  <a:lnTo>
                    <a:pt x="0" y="27"/>
                  </a:lnTo>
                  <a:lnTo>
                    <a:pt x="1" y="25"/>
                  </a:lnTo>
                  <a:lnTo>
                    <a:pt x="2" y="23"/>
                  </a:lnTo>
                  <a:lnTo>
                    <a:pt x="2" y="22"/>
                  </a:lnTo>
                  <a:lnTo>
                    <a:pt x="4" y="20"/>
                  </a:lnTo>
                  <a:lnTo>
                    <a:pt x="7" y="18"/>
                  </a:lnTo>
                  <a:lnTo>
                    <a:pt x="9" y="16"/>
                  </a:lnTo>
                  <a:lnTo>
                    <a:pt x="13" y="14"/>
                  </a:lnTo>
                  <a:lnTo>
                    <a:pt x="19" y="11"/>
                  </a:lnTo>
                  <a:lnTo>
                    <a:pt x="27" y="8"/>
                  </a:lnTo>
                  <a:lnTo>
                    <a:pt x="34" y="5"/>
                  </a:lnTo>
                  <a:lnTo>
                    <a:pt x="41" y="3"/>
                  </a:lnTo>
                  <a:lnTo>
                    <a:pt x="46" y="1"/>
                  </a:lnTo>
                  <a:lnTo>
                    <a:pt x="50" y="0"/>
                  </a:lnTo>
                  <a:lnTo>
                    <a:pt x="55" y="0"/>
                  </a:lnTo>
                  <a:lnTo>
                    <a:pt x="59" y="0"/>
                  </a:lnTo>
                  <a:lnTo>
                    <a:pt x="62" y="0"/>
                  </a:lnTo>
                  <a:lnTo>
                    <a:pt x="66" y="1"/>
                  </a:lnTo>
                  <a:lnTo>
                    <a:pt x="71" y="3"/>
                  </a:lnTo>
                  <a:lnTo>
                    <a:pt x="75" y="5"/>
                  </a:lnTo>
                  <a:lnTo>
                    <a:pt x="80" y="8"/>
                  </a:lnTo>
                  <a:lnTo>
                    <a:pt x="85" y="12"/>
                  </a:lnTo>
                  <a:lnTo>
                    <a:pt x="113" y="30"/>
                  </a:lnTo>
                  <a:lnTo>
                    <a:pt x="137" y="46"/>
                  </a:lnTo>
                  <a:lnTo>
                    <a:pt x="144" y="50"/>
                  </a:lnTo>
                  <a:lnTo>
                    <a:pt x="148" y="53"/>
                  </a:lnTo>
                  <a:lnTo>
                    <a:pt x="153" y="55"/>
                  </a:lnTo>
                  <a:lnTo>
                    <a:pt x="157" y="57"/>
                  </a:lnTo>
                  <a:lnTo>
                    <a:pt x="162" y="58"/>
                  </a:lnTo>
                  <a:lnTo>
                    <a:pt x="166" y="59"/>
                  </a:lnTo>
                  <a:lnTo>
                    <a:pt x="171" y="59"/>
                  </a:lnTo>
                  <a:lnTo>
                    <a:pt x="175" y="59"/>
                  </a:lnTo>
                  <a:lnTo>
                    <a:pt x="179" y="59"/>
                  </a:lnTo>
                  <a:lnTo>
                    <a:pt x="183" y="58"/>
                  </a:lnTo>
                  <a:lnTo>
                    <a:pt x="186" y="57"/>
                  </a:lnTo>
                  <a:lnTo>
                    <a:pt x="189" y="55"/>
                  </a:lnTo>
                  <a:lnTo>
                    <a:pt x="190" y="52"/>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77" name="Freeform 59"/>
            <p:cNvSpPr>
              <a:spLocks/>
            </p:cNvSpPr>
            <p:nvPr/>
          </p:nvSpPr>
          <p:spPr bwMode="auto">
            <a:xfrm>
              <a:off x="3527" y="1803"/>
              <a:ext cx="196" cy="80"/>
            </a:xfrm>
            <a:custGeom>
              <a:avLst/>
              <a:gdLst>
                <a:gd name="T0" fmla="*/ 193 w 196"/>
                <a:gd name="T1" fmla="*/ 55 h 80"/>
                <a:gd name="T2" fmla="*/ 189 w 196"/>
                <a:gd name="T3" fmla="*/ 60 h 80"/>
                <a:gd name="T4" fmla="*/ 183 w 196"/>
                <a:gd name="T5" fmla="*/ 66 h 80"/>
                <a:gd name="T6" fmla="*/ 176 w 196"/>
                <a:gd name="T7" fmla="*/ 71 h 80"/>
                <a:gd name="T8" fmla="*/ 165 w 196"/>
                <a:gd name="T9" fmla="*/ 76 h 80"/>
                <a:gd name="T10" fmla="*/ 156 w 196"/>
                <a:gd name="T11" fmla="*/ 78 h 80"/>
                <a:gd name="T12" fmla="*/ 147 w 196"/>
                <a:gd name="T13" fmla="*/ 79 h 80"/>
                <a:gd name="T14" fmla="*/ 139 w 196"/>
                <a:gd name="T15" fmla="*/ 77 h 80"/>
                <a:gd name="T16" fmla="*/ 131 w 196"/>
                <a:gd name="T17" fmla="*/ 75 h 80"/>
                <a:gd name="T18" fmla="*/ 121 w 196"/>
                <a:gd name="T19" fmla="*/ 68 h 80"/>
                <a:gd name="T20" fmla="*/ 66 w 196"/>
                <a:gd name="T21" fmla="*/ 32 h 80"/>
                <a:gd name="T22" fmla="*/ 56 w 196"/>
                <a:gd name="T23" fmla="*/ 26 h 80"/>
                <a:gd name="T24" fmla="*/ 47 w 196"/>
                <a:gd name="T25" fmla="*/ 22 h 80"/>
                <a:gd name="T26" fmla="*/ 37 w 196"/>
                <a:gd name="T27" fmla="*/ 19 h 80"/>
                <a:gd name="T28" fmla="*/ 29 w 196"/>
                <a:gd name="T29" fmla="*/ 19 h 80"/>
                <a:gd name="T30" fmla="*/ 21 w 196"/>
                <a:gd name="T31" fmla="*/ 19 h 80"/>
                <a:gd name="T32" fmla="*/ 12 w 196"/>
                <a:gd name="T33" fmla="*/ 22 h 80"/>
                <a:gd name="T34" fmla="*/ 5 w 196"/>
                <a:gd name="T35" fmla="*/ 25 h 80"/>
                <a:gd name="T36" fmla="*/ 0 w 196"/>
                <a:gd name="T37" fmla="*/ 27 h 80"/>
                <a:gd name="T38" fmla="*/ 1 w 196"/>
                <a:gd name="T39" fmla="*/ 24 h 80"/>
                <a:gd name="T40" fmla="*/ 5 w 196"/>
                <a:gd name="T41" fmla="*/ 20 h 80"/>
                <a:gd name="T42" fmla="*/ 9 w 196"/>
                <a:gd name="T43" fmla="*/ 17 h 80"/>
                <a:gd name="T44" fmla="*/ 21 w 196"/>
                <a:gd name="T45" fmla="*/ 12 h 80"/>
                <a:gd name="T46" fmla="*/ 35 w 196"/>
                <a:gd name="T47" fmla="*/ 5 h 80"/>
                <a:gd name="T48" fmla="*/ 47 w 196"/>
                <a:gd name="T49" fmla="*/ 1 h 80"/>
                <a:gd name="T50" fmla="*/ 55 w 196"/>
                <a:gd name="T51" fmla="*/ 0 h 80"/>
                <a:gd name="T52" fmla="*/ 63 w 196"/>
                <a:gd name="T53" fmla="*/ 1 h 80"/>
                <a:gd name="T54" fmla="*/ 71 w 196"/>
                <a:gd name="T55" fmla="*/ 3 h 80"/>
                <a:gd name="T56" fmla="*/ 81 w 196"/>
                <a:gd name="T57" fmla="*/ 8 h 80"/>
                <a:gd name="T58" fmla="*/ 114 w 196"/>
                <a:gd name="T59" fmla="*/ 30 h 80"/>
                <a:gd name="T60" fmla="*/ 145 w 196"/>
                <a:gd name="T61" fmla="*/ 50 h 80"/>
                <a:gd name="T62" fmla="*/ 154 w 196"/>
                <a:gd name="T63" fmla="*/ 55 h 80"/>
                <a:gd name="T64" fmla="*/ 163 w 196"/>
                <a:gd name="T65" fmla="*/ 58 h 80"/>
                <a:gd name="T66" fmla="*/ 172 w 196"/>
                <a:gd name="T67" fmla="*/ 59 h 80"/>
                <a:gd name="T68" fmla="*/ 180 w 196"/>
                <a:gd name="T69" fmla="*/ 59 h 80"/>
                <a:gd name="T70" fmla="*/ 188 w 196"/>
                <a:gd name="T71" fmla="*/ 56 h 80"/>
                <a:gd name="T72" fmla="*/ 195 w 196"/>
                <a:gd name="T73" fmla="*/ 52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0"/>
                <a:gd name="T113" fmla="*/ 196 w 196"/>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0">
                  <a:moveTo>
                    <a:pt x="195" y="52"/>
                  </a:moveTo>
                  <a:lnTo>
                    <a:pt x="193" y="55"/>
                  </a:lnTo>
                  <a:lnTo>
                    <a:pt x="191" y="58"/>
                  </a:lnTo>
                  <a:lnTo>
                    <a:pt x="189" y="60"/>
                  </a:lnTo>
                  <a:lnTo>
                    <a:pt x="186" y="63"/>
                  </a:lnTo>
                  <a:lnTo>
                    <a:pt x="183" y="66"/>
                  </a:lnTo>
                  <a:lnTo>
                    <a:pt x="180" y="68"/>
                  </a:lnTo>
                  <a:lnTo>
                    <a:pt x="176" y="71"/>
                  </a:lnTo>
                  <a:lnTo>
                    <a:pt x="170" y="74"/>
                  </a:lnTo>
                  <a:lnTo>
                    <a:pt x="165" y="76"/>
                  </a:lnTo>
                  <a:lnTo>
                    <a:pt x="160" y="77"/>
                  </a:lnTo>
                  <a:lnTo>
                    <a:pt x="156" y="78"/>
                  </a:lnTo>
                  <a:lnTo>
                    <a:pt x="152" y="78"/>
                  </a:lnTo>
                  <a:lnTo>
                    <a:pt x="147" y="79"/>
                  </a:lnTo>
                  <a:lnTo>
                    <a:pt x="144" y="78"/>
                  </a:lnTo>
                  <a:lnTo>
                    <a:pt x="139" y="77"/>
                  </a:lnTo>
                  <a:lnTo>
                    <a:pt x="136" y="76"/>
                  </a:lnTo>
                  <a:lnTo>
                    <a:pt x="131" y="75"/>
                  </a:lnTo>
                  <a:lnTo>
                    <a:pt x="126" y="72"/>
                  </a:lnTo>
                  <a:lnTo>
                    <a:pt x="121" y="68"/>
                  </a:lnTo>
                  <a:lnTo>
                    <a:pt x="94" y="50"/>
                  </a:lnTo>
                  <a:lnTo>
                    <a:pt x="66" y="32"/>
                  </a:lnTo>
                  <a:lnTo>
                    <a:pt x="60" y="29"/>
                  </a:lnTo>
                  <a:lnTo>
                    <a:pt x="56" y="26"/>
                  </a:lnTo>
                  <a:lnTo>
                    <a:pt x="51" y="24"/>
                  </a:lnTo>
                  <a:lnTo>
                    <a:pt x="47" y="22"/>
                  </a:lnTo>
                  <a:lnTo>
                    <a:pt x="41" y="20"/>
                  </a:lnTo>
                  <a:lnTo>
                    <a:pt x="37" y="19"/>
                  </a:lnTo>
                  <a:lnTo>
                    <a:pt x="33" y="18"/>
                  </a:lnTo>
                  <a:lnTo>
                    <a:pt x="29" y="19"/>
                  </a:lnTo>
                  <a:lnTo>
                    <a:pt x="24" y="19"/>
                  </a:lnTo>
                  <a:lnTo>
                    <a:pt x="21" y="19"/>
                  </a:lnTo>
                  <a:lnTo>
                    <a:pt x="17" y="21"/>
                  </a:lnTo>
                  <a:lnTo>
                    <a:pt x="12" y="22"/>
                  </a:lnTo>
                  <a:lnTo>
                    <a:pt x="9" y="23"/>
                  </a:lnTo>
                  <a:lnTo>
                    <a:pt x="5" y="25"/>
                  </a:lnTo>
                  <a:lnTo>
                    <a:pt x="3" y="26"/>
                  </a:lnTo>
                  <a:lnTo>
                    <a:pt x="0" y="27"/>
                  </a:lnTo>
                  <a:lnTo>
                    <a:pt x="1" y="26"/>
                  </a:lnTo>
                  <a:lnTo>
                    <a:pt x="1" y="24"/>
                  </a:lnTo>
                  <a:lnTo>
                    <a:pt x="3" y="22"/>
                  </a:lnTo>
                  <a:lnTo>
                    <a:pt x="5" y="20"/>
                  </a:lnTo>
                  <a:lnTo>
                    <a:pt x="7" y="18"/>
                  </a:lnTo>
                  <a:lnTo>
                    <a:pt x="9" y="17"/>
                  </a:lnTo>
                  <a:lnTo>
                    <a:pt x="14" y="15"/>
                  </a:lnTo>
                  <a:lnTo>
                    <a:pt x="21" y="12"/>
                  </a:lnTo>
                  <a:lnTo>
                    <a:pt x="28" y="8"/>
                  </a:lnTo>
                  <a:lnTo>
                    <a:pt x="35" y="5"/>
                  </a:lnTo>
                  <a:lnTo>
                    <a:pt x="42" y="3"/>
                  </a:lnTo>
                  <a:lnTo>
                    <a:pt x="47" y="1"/>
                  </a:lnTo>
                  <a:lnTo>
                    <a:pt x="51" y="0"/>
                  </a:lnTo>
                  <a:lnTo>
                    <a:pt x="55" y="0"/>
                  </a:lnTo>
                  <a:lnTo>
                    <a:pt x="60" y="0"/>
                  </a:lnTo>
                  <a:lnTo>
                    <a:pt x="63" y="1"/>
                  </a:lnTo>
                  <a:lnTo>
                    <a:pt x="67" y="2"/>
                  </a:lnTo>
                  <a:lnTo>
                    <a:pt x="71" y="3"/>
                  </a:lnTo>
                  <a:lnTo>
                    <a:pt x="76" y="6"/>
                  </a:lnTo>
                  <a:lnTo>
                    <a:pt x="81" y="8"/>
                  </a:lnTo>
                  <a:lnTo>
                    <a:pt x="87" y="11"/>
                  </a:lnTo>
                  <a:lnTo>
                    <a:pt x="114" y="30"/>
                  </a:lnTo>
                  <a:lnTo>
                    <a:pt x="138" y="46"/>
                  </a:lnTo>
                  <a:lnTo>
                    <a:pt x="145" y="50"/>
                  </a:lnTo>
                  <a:lnTo>
                    <a:pt x="150" y="53"/>
                  </a:lnTo>
                  <a:lnTo>
                    <a:pt x="154" y="55"/>
                  </a:lnTo>
                  <a:lnTo>
                    <a:pt x="159" y="56"/>
                  </a:lnTo>
                  <a:lnTo>
                    <a:pt x="163" y="58"/>
                  </a:lnTo>
                  <a:lnTo>
                    <a:pt x="168" y="59"/>
                  </a:lnTo>
                  <a:lnTo>
                    <a:pt x="172" y="59"/>
                  </a:lnTo>
                  <a:lnTo>
                    <a:pt x="177" y="59"/>
                  </a:lnTo>
                  <a:lnTo>
                    <a:pt x="180" y="59"/>
                  </a:lnTo>
                  <a:lnTo>
                    <a:pt x="184" y="57"/>
                  </a:lnTo>
                  <a:lnTo>
                    <a:pt x="188" y="56"/>
                  </a:lnTo>
                  <a:lnTo>
                    <a:pt x="190" y="54"/>
                  </a:lnTo>
                  <a:lnTo>
                    <a:pt x="195" y="52"/>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78" name="Freeform 60"/>
            <p:cNvSpPr>
              <a:spLocks/>
            </p:cNvSpPr>
            <p:nvPr/>
          </p:nvSpPr>
          <p:spPr bwMode="auto">
            <a:xfrm>
              <a:off x="3978" y="1575"/>
              <a:ext cx="192" cy="86"/>
            </a:xfrm>
            <a:custGeom>
              <a:avLst/>
              <a:gdLst>
                <a:gd name="T0" fmla="*/ 191 w 192"/>
                <a:gd name="T1" fmla="*/ 59 h 86"/>
                <a:gd name="T2" fmla="*/ 188 w 192"/>
                <a:gd name="T3" fmla="*/ 65 h 86"/>
                <a:gd name="T4" fmla="*/ 183 w 192"/>
                <a:gd name="T5" fmla="*/ 70 h 86"/>
                <a:gd name="T6" fmla="*/ 175 w 192"/>
                <a:gd name="T7" fmla="*/ 76 h 86"/>
                <a:gd name="T8" fmla="*/ 163 w 192"/>
                <a:gd name="T9" fmla="*/ 81 h 86"/>
                <a:gd name="T10" fmla="*/ 153 w 192"/>
                <a:gd name="T11" fmla="*/ 84 h 86"/>
                <a:gd name="T12" fmla="*/ 145 w 192"/>
                <a:gd name="T13" fmla="*/ 85 h 86"/>
                <a:gd name="T14" fmla="*/ 138 w 192"/>
                <a:gd name="T15" fmla="*/ 83 h 86"/>
                <a:gd name="T16" fmla="*/ 130 w 192"/>
                <a:gd name="T17" fmla="*/ 80 h 86"/>
                <a:gd name="T18" fmla="*/ 120 w 192"/>
                <a:gd name="T19" fmla="*/ 73 h 86"/>
                <a:gd name="T20" fmla="*/ 65 w 192"/>
                <a:gd name="T21" fmla="*/ 33 h 86"/>
                <a:gd name="T22" fmla="*/ 54 w 192"/>
                <a:gd name="T23" fmla="*/ 28 h 86"/>
                <a:gd name="T24" fmla="*/ 45 w 192"/>
                <a:gd name="T25" fmla="*/ 23 h 86"/>
                <a:gd name="T26" fmla="*/ 36 w 192"/>
                <a:gd name="T27" fmla="*/ 20 h 86"/>
                <a:gd name="T28" fmla="*/ 28 w 192"/>
                <a:gd name="T29" fmla="*/ 19 h 86"/>
                <a:gd name="T30" fmla="*/ 20 w 192"/>
                <a:gd name="T31" fmla="*/ 20 h 86"/>
                <a:gd name="T32" fmla="*/ 11 w 192"/>
                <a:gd name="T33" fmla="*/ 23 h 86"/>
                <a:gd name="T34" fmla="*/ 5 w 192"/>
                <a:gd name="T35" fmla="*/ 25 h 86"/>
                <a:gd name="T36" fmla="*/ 0 w 192"/>
                <a:gd name="T37" fmla="*/ 29 h 86"/>
                <a:gd name="T38" fmla="*/ 2 w 192"/>
                <a:gd name="T39" fmla="*/ 25 h 86"/>
                <a:gd name="T40" fmla="*/ 4 w 192"/>
                <a:gd name="T41" fmla="*/ 21 h 86"/>
                <a:gd name="T42" fmla="*/ 9 w 192"/>
                <a:gd name="T43" fmla="*/ 18 h 86"/>
                <a:gd name="T44" fmla="*/ 19 w 192"/>
                <a:gd name="T45" fmla="*/ 12 h 86"/>
                <a:gd name="T46" fmla="*/ 34 w 192"/>
                <a:gd name="T47" fmla="*/ 6 h 86"/>
                <a:gd name="T48" fmla="*/ 45 w 192"/>
                <a:gd name="T49" fmla="*/ 1 h 86"/>
                <a:gd name="T50" fmla="*/ 54 w 192"/>
                <a:gd name="T51" fmla="*/ 0 h 86"/>
                <a:gd name="T52" fmla="*/ 62 w 192"/>
                <a:gd name="T53" fmla="*/ 0 h 86"/>
                <a:gd name="T54" fmla="*/ 71 w 192"/>
                <a:gd name="T55" fmla="*/ 3 h 86"/>
                <a:gd name="T56" fmla="*/ 80 w 192"/>
                <a:gd name="T57" fmla="*/ 9 h 86"/>
                <a:gd name="T58" fmla="*/ 113 w 192"/>
                <a:gd name="T59" fmla="*/ 32 h 86"/>
                <a:gd name="T60" fmla="*/ 143 w 192"/>
                <a:gd name="T61" fmla="*/ 54 h 86"/>
                <a:gd name="T62" fmla="*/ 152 w 192"/>
                <a:gd name="T63" fmla="*/ 58 h 86"/>
                <a:gd name="T64" fmla="*/ 161 w 192"/>
                <a:gd name="T65" fmla="*/ 62 h 86"/>
                <a:gd name="T66" fmla="*/ 170 w 192"/>
                <a:gd name="T67" fmla="*/ 63 h 86"/>
                <a:gd name="T68" fmla="*/ 178 w 192"/>
                <a:gd name="T69" fmla="*/ 63 h 86"/>
                <a:gd name="T70" fmla="*/ 185 w 192"/>
                <a:gd name="T71" fmla="*/ 60 h 86"/>
                <a:gd name="T72" fmla="*/ 189 w 192"/>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6"/>
                <a:gd name="T113" fmla="*/ 192 w 192"/>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6">
                  <a:moveTo>
                    <a:pt x="189" y="55"/>
                  </a:moveTo>
                  <a:lnTo>
                    <a:pt x="191" y="59"/>
                  </a:lnTo>
                  <a:lnTo>
                    <a:pt x="189" y="62"/>
                  </a:lnTo>
                  <a:lnTo>
                    <a:pt x="188" y="65"/>
                  </a:lnTo>
                  <a:lnTo>
                    <a:pt x="186" y="67"/>
                  </a:lnTo>
                  <a:lnTo>
                    <a:pt x="183" y="70"/>
                  </a:lnTo>
                  <a:lnTo>
                    <a:pt x="177" y="74"/>
                  </a:lnTo>
                  <a:lnTo>
                    <a:pt x="175" y="76"/>
                  </a:lnTo>
                  <a:lnTo>
                    <a:pt x="169" y="78"/>
                  </a:lnTo>
                  <a:lnTo>
                    <a:pt x="163" y="81"/>
                  </a:lnTo>
                  <a:lnTo>
                    <a:pt x="158" y="82"/>
                  </a:lnTo>
                  <a:lnTo>
                    <a:pt x="153" y="84"/>
                  </a:lnTo>
                  <a:lnTo>
                    <a:pt x="150" y="84"/>
                  </a:lnTo>
                  <a:lnTo>
                    <a:pt x="145" y="85"/>
                  </a:lnTo>
                  <a:lnTo>
                    <a:pt x="142" y="83"/>
                  </a:lnTo>
                  <a:lnTo>
                    <a:pt x="138" y="83"/>
                  </a:lnTo>
                  <a:lnTo>
                    <a:pt x="133" y="82"/>
                  </a:lnTo>
                  <a:lnTo>
                    <a:pt x="130" y="80"/>
                  </a:lnTo>
                  <a:lnTo>
                    <a:pt x="125" y="77"/>
                  </a:lnTo>
                  <a:lnTo>
                    <a:pt x="120" y="73"/>
                  </a:lnTo>
                  <a:lnTo>
                    <a:pt x="92" y="53"/>
                  </a:lnTo>
                  <a:lnTo>
                    <a:pt x="65" y="33"/>
                  </a:lnTo>
                  <a:lnTo>
                    <a:pt x="59" y="30"/>
                  </a:lnTo>
                  <a:lnTo>
                    <a:pt x="54"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5" y="1"/>
                  </a:lnTo>
                  <a:lnTo>
                    <a:pt x="50" y="0"/>
                  </a:lnTo>
                  <a:lnTo>
                    <a:pt x="54" y="0"/>
                  </a:lnTo>
                  <a:lnTo>
                    <a:pt x="58" y="0"/>
                  </a:lnTo>
                  <a:lnTo>
                    <a:pt x="62" y="0"/>
                  </a:lnTo>
                  <a:lnTo>
                    <a:pt x="66" y="1"/>
                  </a:lnTo>
                  <a:lnTo>
                    <a:pt x="71" y="3"/>
                  </a:lnTo>
                  <a:lnTo>
                    <a:pt x="75" y="6"/>
                  </a:lnTo>
                  <a:lnTo>
                    <a:pt x="80" y="9"/>
                  </a:lnTo>
                  <a:lnTo>
                    <a:pt x="85" y="12"/>
                  </a:lnTo>
                  <a:lnTo>
                    <a:pt x="113" y="32"/>
                  </a:lnTo>
                  <a:lnTo>
                    <a:pt x="136" y="49"/>
                  </a:lnTo>
                  <a:lnTo>
                    <a:pt x="143" y="54"/>
                  </a:lnTo>
                  <a:lnTo>
                    <a:pt x="148" y="56"/>
                  </a:lnTo>
                  <a:lnTo>
                    <a:pt x="152" y="58"/>
                  </a:lnTo>
                  <a:lnTo>
                    <a:pt x="156" y="60"/>
                  </a:lnTo>
                  <a:lnTo>
                    <a:pt x="161" y="62"/>
                  </a:lnTo>
                  <a:lnTo>
                    <a:pt x="165" y="63"/>
                  </a:lnTo>
                  <a:lnTo>
                    <a:pt x="170" y="63"/>
                  </a:lnTo>
                  <a:lnTo>
                    <a:pt x="174" y="63"/>
                  </a:lnTo>
                  <a:lnTo>
                    <a:pt x="178" y="63"/>
                  </a:lnTo>
                  <a:lnTo>
                    <a:pt x="182" y="61"/>
                  </a:lnTo>
                  <a:lnTo>
                    <a:pt x="185" y="60"/>
                  </a:lnTo>
                  <a:lnTo>
                    <a:pt x="188" y="58"/>
                  </a:lnTo>
                  <a:lnTo>
                    <a:pt x="189" y="55"/>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79" name="Freeform 61"/>
            <p:cNvSpPr>
              <a:spLocks/>
            </p:cNvSpPr>
            <p:nvPr/>
          </p:nvSpPr>
          <p:spPr bwMode="auto">
            <a:xfrm>
              <a:off x="3825" y="1650"/>
              <a:ext cx="197" cy="86"/>
            </a:xfrm>
            <a:custGeom>
              <a:avLst/>
              <a:gdLst>
                <a:gd name="T0" fmla="*/ 194 w 197"/>
                <a:gd name="T1" fmla="*/ 59 h 86"/>
                <a:gd name="T2" fmla="*/ 190 w 197"/>
                <a:gd name="T3" fmla="*/ 65 h 86"/>
                <a:gd name="T4" fmla="*/ 184 w 197"/>
                <a:gd name="T5" fmla="*/ 71 h 86"/>
                <a:gd name="T6" fmla="*/ 177 w 197"/>
                <a:gd name="T7" fmla="*/ 76 h 86"/>
                <a:gd name="T8" fmla="*/ 165 w 197"/>
                <a:gd name="T9" fmla="*/ 82 h 86"/>
                <a:gd name="T10" fmla="*/ 157 w 197"/>
                <a:gd name="T11" fmla="*/ 84 h 86"/>
                <a:gd name="T12" fmla="*/ 148 w 197"/>
                <a:gd name="T13" fmla="*/ 85 h 86"/>
                <a:gd name="T14" fmla="*/ 140 w 197"/>
                <a:gd name="T15" fmla="*/ 83 h 86"/>
                <a:gd name="T16" fmla="*/ 132 w 197"/>
                <a:gd name="T17" fmla="*/ 80 h 86"/>
                <a:gd name="T18" fmla="*/ 121 w 197"/>
                <a:gd name="T19" fmla="*/ 74 h 86"/>
                <a:gd name="T20" fmla="*/ 66 w 197"/>
                <a:gd name="T21" fmla="*/ 34 h 86"/>
                <a:gd name="T22" fmla="*/ 56 w 197"/>
                <a:gd name="T23" fmla="*/ 28 h 86"/>
                <a:gd name="T24" fmla="*/ 47 w 197"/>
                <a:gd name="T25" fmla="*/ 24 h 86"/>
                <a:gd name="T26" fmla="*/ 37 w 197"/>
                <a:gd name="T27" fmla="*/ 20 h 86"/>
                <a:gd name="T28" fmla="*/ 29 w 197"/>
                <a:gd name="T29" fmla="*/ 20 h 86"/>
                <a:gd name="T30" fmla="*/ 21 w 197"/>
                <a:gd name="T31" fmla="*/ 21 h 86"/>
                <a:gd name="T32" fmla="*/ 12 w 197"/>
                <a:gd name="T33" fmla="*/ 24 h 86"/>
                <a:gd name="T34" fmla="*/ 5 w 197"/>
                <a:gd name="T35" fmla="*/ 27 h 86"/>
                <a:gd name="T36" fmla="*/ 0 w 197"/>
                <a:gd name="T37" fmla="*/ 29 h 86"/>
                <a:gd name="T38" fmla="*/ 1 w 197"/>
                <a:gd name="T39" fmla="*/ 26 h 86"/>
                <a:gd name="T40" fmla="*/ 5 w 197"/>
                <a:gd name="T41" fmla="*/ 21 h 86"/>
                <a:gd name="T42" fmla="*/ 9 w 197"/>
                <a:gd name="T43" fmla="*/ 18 h 86"/>
                <a:gd name="T44" fmla="*/ 21 w 197"/>
                <a:gd name="T45" fmla="*/ 13 h 86"/>
                <a:gd name="T46" fmla="*/ 35 w 197"/>
                <a:gd name="T47" fmla="*/ 6 h 86"/>
                <a:gd name="T48" fmla="*/ 47 w 197"/>
                <a:gd name="T49" fmla="*/ 1 h 86"/>
                <a:gd name="T50" fmla="*/ 56 w 197"/>
                <a:gd name="T51" fmla="*/ 0 h 86"/>
                <a:gd name="T52" fmla="*/ 64 w 197"/>
                <a:gd name="T53" fmla="*/ 1 h 86"/>
                <a:gd name="T54" fmla="*/ 72 w 197"/>
                <a:gd name="T55" fmla="*/ 3 h 86"/>
                <a:gd name="T56" fmla="*/ 81 w 197"/>
                <a:gd name="T57" fmla="*/ 9 h 86"/>
                <a:gd name="T58" fmla="*/ 115 w 197"/>
                <a:gd name="T59" fmla="*/ 32 h 86"/>
                <a:gd name="T60" fmla="*/ 146 w 197"/>
                <a:gd name="T61" fmla="*/ 54 h 86"/>
                <a:gd name="T62" fmla="*/ 155 w 197"/>
                <a:gd name="T63" fmla="*/ 59 h 86"/>
                <a:gd name="T64" fmla="*/ 164 w 197"/>
                <a:gd name="T65" fmla="*/ 63 h 86"/>
                <a:gd name="T66" fmla="*/ 173 w 197"/>
                <a:gd name="T67" fmla="*/ 64 h 86"/>
                <a:gd name="T68" fmla="*/ 181 w 197"/>
                <a:gd name="T69" fmla="*/ 63 h 86"/>
                <a:gd name="T70" fmla="*/ 189 w 197"/>
                <a:gd name="T71" fmla="*/ 60 h 86"/>
                <a:gd name="T72" fmla="*/ 196 w 197"/>
                <a:gd name="T73" fmla="*/ 56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6"/>
                <a:gd name="T113" fmla="*/ 197 w 197"/>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6">
                  <a:moveTo>
                    <a:pt x="196" y="56"/>
                  </a:moveTo>
                  <a:lnTo>
                    <a:pt x="194" y="59"/>
                  </a:lnTo>
                  <a:lnTo>
                    <a:pt x="192" y="62"/>
                  </a:lnTo>
                  <a:lnTo>
                    <a:pt x="190" y="65"/>
                  </a:lnTo>
                  <a:lnTo>
                    <a:pt x="187" y="68"/>
                  </a:lnTo>
                  <a:lnTo>
                    <a:pt x="184" y="71"/>
                  </a:lnTo>
                  <a:lnTo>
                    <a:pt x="181" y="74"/>
                  </a:lnTo>
                  <a:lnTo>
                    <a:pt x="177" y="76"/>
                  </a:lnTo>
                  <a:lnTo>
                    <a:pt x="171" y="79"/>
                  </a:lnTo>
                  <a:lnTo>
                    <a:pt x="165" y="82"/>
                  </a:lnTo>
                  <a:lnTo>
                    <a:pt x="161" y="83"/>
                  </a:lnTo>
                  <a:lnTo>
                    <a:pt x="157" y="84"/>
                  </a:lnTo>
                  <a:lnTo>
                    <a:pt x="153" y="84"/>
                  </a:lnTo>
                  <a:lnTo>
                    <a:pt x="148" y="85"/>
                  </a:lnTo>
                  <a:lnTo>
                    <a:pt x="145" y="84"/>
                  </a:lnTo>
                  <a:lnTo>
                    <a:pt x="140" y="83"/>
                  </a:lnTo>
                  <a:lnTo>
                    <a:pt x="136" y="82"/>
                  </a:lnTo>
                  <a:lnTo>
                    <a:pt x="132" y="80"/>
                  </a:lnTo>
                  <a:lnTo>
                    <a:pt x="126" y="78"/>
                  </a:lnTo>
                  <a:lnTo>
                    <a:pt x="121" y="74"/>
                  </a:lnTo>
                  <a:lnTo>
                    <a:pt x="94" y="54"/>
                  </a:lnTo>
                  <a:lnTo>
                    <a:pt x="66" y="34"/>
                  </a:lnTo>
                  <a:lnTo>
                    <a:pt x="61" y="31"/>
                  </a:lnTo>
                  <a:lnTo>
                    <a:pt x="56" y="28"/>
                  </a:lnTo>
                  <a:lnTo>
                    <a:pt x="51" y="26"/>
                  </a:lnTo>
                  <a:lnTo>
                    <a:pt x="47" y="24"/>
                  </a:lnTo>
                  <a:lnTo>
                    <a:pt x="41" y="21"/>
                  </a:lnTo>
                  <a:lnTo>
                    <a:pt x="37" y="20"/>
                  </a:lnTo>
                  <a:lnTo>
                    <a:pt x="33" y="20"/>
                  </a:lnTo>
                  <a:lnTo>
                    <a:pt x="29" y="20"/>
                  </a:lnTo>
                  <a:lnTo>
                    <a:pt x="24" y="20"/>
                  </a:lnTo>
                  <a:lnTo>
                    <a:pt x="21" y="21"/>
                  </a:lnTo>
                  <a:lnTo>
                    <a:pt x="17" y="22"/>
                  </a:lnTo>
                  <a:lnTo>
                    <a:pt x="12" y="24"/>
                  </a:lnTo>
                  <a:lnTo>
                    <a:pt x="9" y="25"/>
                  </a:lnTo>
                  <a:lnTo>
                    <a:pt x="5" y="27"/>
                  </a:lnTo>
                  <a:lnTo>
                    <a:pt x="3" y="28"/>
                  </a:lnTo>
                  <a:lnTo>
                    <a:pt x="0" y="29"/>
                  </a:lnTo>
                  <a:lnTo>
                    <a:pt x="1" y="28"/>
                  </a:lnTo>
                  <a:lnTo>
                    <a:pt x="1" y="26"/>
                  </a:lnTo>
                  <a:lnTo>
                    <a:pt x="3" y="24"/>
                  </a:lnTo>
                  <a:lnTo>
                    <a:pt x="5" y="21"/>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4"/>
                  </a:lnTo>
                  <a:lnTo>
                    <a:pt x="151" y="57"/>
                  </a:lnTo>
                  <a:lnTo>
                    <a:pt x="155" y="59"/>
                  </a:lnTo>
                  <a:lnTo>
                    <a:pt x="159" y="61"/>
                  </a:lnTo>
                  <a:lnTo>
                    <a:pt x="164" y="63"/>
                  </a:lnTo>
                  <a:lnTo>
                    <a:pt x="169" y="63"/>
                  </a:lnTo>
                  <a:lnTo>
                    <a:pt x="173" y="64"/>
                  </a:lnTo>
                  <a:lnTo>
                    <a:pt x="178" y="63"/>
                  </a:lnTo>
                  <a:lnTo>
                    <a:pt x="181" y="63"/>
                  </a:lnTo>
                  <a:lnTo>
                    <a:pt x="185" y="61"/>
                  </a:lnTo>
                  <a:lnTo>
                    <a:pt x="189" y="60"/>
                  </a:lnTo>
                  <a:lnTo>
                    <a:pt x="191" y="58"/>
                  </a:lnTo>
                  <a:lnTo>
                    <a:pt x="196" y="56"/>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80" name="Freeform 62"/>
            <p:cNvSpPr>
              <a:spLocks/>
            </p:cNvSpPr>
            <p:nvPr/>
          </p:nvSpPr>
          <p:spPr bwMode="auto">
            <a:xfrm>
              <a:off x="4278" y="1428"/>
              <a:ext cx="193" cy="86"/>
            </a:xfrm>
            <a:custGeom>
              <a:avLst/>
              <a:gdLst>
                <a:gd name="T0" fmla="*/ 192 w 193"/>
                <a:gd name="T1" fmla="*/ 59 h 86"/>
                <a:gd name="T2" fmla="*/ 189 w 193"/>
                <a:gd name="T3" fmla="*/ 65 h 86"/>
                <a:gd name="T4" fmla="*/ 184 w 193"/>
                <a:gd name="T5" fmla="*/ 70 h 86"/>
                <a:gd name="T6" fmla="*/ 176 w 193"/>
                <a:gd name="T7" fmla="*/ 76 h 86"/>
                <a:gd name="T8" fmla="*/ 164 w 193"/>
                <a:gd name="T9" fmla="*/ 81 h 86"/>
                <a:gd name="T10" fmla="*/ 154 w 193"/>
                <a:gd name="T11" fmla="*/ 84 h 86"/>
                <a:gd name="T12" fmla="*/ 146 w 193"/>
                <a:gd name="T13" fmla="*/ 85 h 86"/>
                <a:gd name="T14" fmla="*/ 138 w 193"/>
                <a:gd name="T15" fmla="*/ 83 h 86"/>
                <a:gd name="T16" fmla="*/ 130 w 193"/>
                <a:gd name="T17" fmla="*/ 80 h 86"/>
                <a:gd name="T18" fmla="*/ 121 w 193"/>
                <a:gd name="T19" fmla="*/ 73 h 86"/>
                <a:gd name="T20" fmla="*/ 65 w 193"/>
                <a:gd name="T21" fmla="*/ 33 h 86"/>
                <a:gd name="T22" fmla="*/ 55 w 193"/>
                <a:gd name="T23" fmla="*/ 28 h 86"/>
                <a:gd name="T24" fmla="*/ 45 w 193"/>
                <a:gd name="T25" fmla="*/ 23 h 86"/>
                <a:gd name="T26" fmla="*/ 36 w 193"/>
                <a:gd name="T27" fmla="*/ 20 h 86"/>
                <a:gd name="T28" fmla="*/ 28 w 193"/>
                <a:gd name="T29" fmla="*/ 19 h 86"/>
                <a:gd name="T30" fmla="*/ 20 w 193"/>
                <a:gd name="T31" fmla="*/ 20 h 86"/>
                <a:gd name="T32" fmla="*/ 11 w 193"/>
                <a:gd name="T33" fmla="*/ 23 h 86"/>
                <a:gd name="T34" fmla="*/ 5 w 193"/>
                <a:gd name="T35" fmla="*/ 25 h 86"/>
                <a:gd name="T36" fmla="*/ 0 w 193"/>
                <a:gd name="T37" fmla="*/ 29 h 86"/>
                <a:gd name="T38" fmla="*/ 2 w 193"/>
                <a:gd name="T39" fmla="*/ 25 h 86"/>
                <a:gd name="T40" fmla="*/ 4 w 193"/>
                <a:gd name="T41" fmla="*/ 21 h 86"/>
                <a:gd name="T42" fmla="*/ 9 w 193"/>
                <a:gd name="T43" fmla="*/ 18 h 86"/>
                <a:gd name="T44" fmla="*/ 19 w 193"/>
                <a:gd name="T45" fmla="*/ 12 h 86"/>
                <a:gd name="T46" fmla="*/ 34 w 193"/>
                <a:gd name="T47" fmla="*/ 6 h 86"/>
                <a:gd name="T48" fmla="*/ 46 w 193"/>
                <a:gd name="T49" fmla="*/ 1 h 86"/>
                <a:gd name="T50" fmla="*/ 55 w 193"/>
                <a:gd name="T51" fmla="*/ 0 h 86"/>
                <a:gd name="T52" fmla="*/ 62 w 193"/>
                <a:gd name="T53" fmla="*/ 0 h 86"/>
                <a:gd name="T54" fmla="*/ 71 w 193"/>
                <a:gd name="T55" fmla="*/ 3 h 86"/>
                <a:gd name="T56" fmla="*/ 80 w 193"/>
                <a:gd name="T57" fmla="*/ 9 h 86"/>
                <a:gd name="T58" fmla="*/ 113 w 193"/>
                <a:gd name="T59" fmla="*/ 32 h 86"/>
                <a:gd name="T60" fmla="*/ 144 w 193"/>
                <a:gd name="T61" fmla="*/ 54 h 86"/>
                <a:gd name="T62" fmla="*/ 153 w 193"/>
                <a:gd name="T63" fmla="*/ 58 h 86"/>
                <a:gd name="T64" fmla="*/ 162 w 193"/>
                <a:gd name="T65" fmla="*/ 62 h 86"/>
                <a:gd name="T66" fmla="*/ 171 w 193"/>
                <a:gd name="T67" fmla="*/ 63 h 86"/>
                <a:gd name="T68" fmla="*/ 179 w 193"/>
                <a:gd name="T69" fmla="*/ 63 h 86"/>
                <a:gd name="T70" fmla="*/ 186 w 193"/>
                <a:gd name="T71" fmla="*/ 60 h 86"/>
                <a:gd name="T72" fmla="*/ 190 w 193"/>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6"/>
                <a:gd name="T113" fmla="*/ 193 w 193"/>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6">
                  <a:moveTo>
                    <a:pt x="190" y="55"/>
                  </a:moveTo>
                  <a:lnTo>
                    <a:pt x="192" y="59"/>
                  </a:lnTo>
                  <a:lnTo>
                    <a:pt x="190" y="62"/>
                  </a:lnTo>
                  <a:lnTo>
                    <a:pt x="189" y="65"/>
                  </a:lnTo>
                  <a:lnTo>
                    <a:pt x="187" y="67"/>
                  </a:lnTo>
                  <a:lnTo>
                    <a:pt x="184" y="70"/>
                  </a:lnTo>
                  <a:lnTo>
                    <a:pt x="178" y="74"/>
                  </a:lnTo>
                  <a:lnTo>
                    <a:pt x="176" y="76"/>
                  </a:lnTo>
                  <a:lnTo>
                    <a:pt x="170" y="78"/>
                  </a:lnTo>
                  <a:lnTo>
                    <a:pt x="164" y="81"/>
                  </a:lnTo>
                  <a:lnTo>
                    <a:pt x="159" y="82"/>
                  </a:lnTo>
                  <a:lnTo>
                    <a:pt x="154" y="84"/>
                  </a:lnTo>
                  <a:lnTo>
                    <a:pt x="150" y="84"/>
                  </a:lnTo>
                  <a:lnTo>
                    <a:pt x="146" y="85"/>
                  </a:lnTo>
                  <a:lnTo>
                    <a:pt x="142" y="83"/>
                  </a:lnTo>
                  <a:lnTo>
                    <a:pt x="138" y="83"/>
                  </a:lnTo>
                  <a:lnTo>
                    <a:pt x="134" y="82"/>
                  </a:lnTo>
                  <a:lnTo>
                    <a:pt x="130" y="80"/>
                  </a:lnTo>
                  <a:lnTo>
                    <a:pt x="126" y="77"/>
                  </a:lnTo>
                  <a:lnTo>
                    <a:pt x="121" y="73"/>
                  </a:lnTo>
                  <a:lnTo>
                    <a:pt x="92" y="53"/>
                  </a:lnTo>
                  <a:lnTo>
                    <a:pt x="65" y="33"/>
                  </a:lnTo>
                  <a:lnTo>
                    <a:pt x="60" y="30"/>
                  </a:lnTo>
                  <a:lnTo>
                    <a:pt x="55"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6" y="1"/>
                  </a:lnTo>
                  <a:lnTo>
                    <a:pt x="50" y="0"/>
                  </a:lnTo>
                  <a:lnTo>
                    <a:pt x="55" y="0"/>
                  </a:lnTo>
                  <a:lnTo>
                    <a:pt x="59" y="0"/>
                  </a:lnTo>
                  <a:lnTo>
                    <a:pt x="62" y="0"/>
                  </a:lnTo>
                  <a:lnTo>
                    <a:pt x="66" y="1"/>
                  </a:lnTo>
                  <a:lnTo>
                    <a:pt x="71" y="3"/>
                  </a:lnTo>
                  <a:lnTo>
                    <a:pt x="75" y="6"/>
                  </a:lnTo>
                  <a:lnTo>
                    <a:pt x="80" y="9"/>
                  </a:lnTo>
                  <a:lnTo>
                    <a:pt x="85" y="12"/>
                  </a:lnTo>
                  <a:lnTo>
                    <a:pt x="113" y="32"/>
                  </a:lnTo>
                  <a:lnTo>
                    <a:pt x="137" y="49"/>
                  </a:lnTo>
                  <a:lnTo>
                    <a:pt x="144" y="54"/>
                  </a:lnTo>
                  <a:lnTo>
                    <a:pt x="148" y="56"/>
                  </a:lnTo>
                  <a:lnTo>
                    <a:pt x="153" y="58"/>
                  </a:lnTo>
                  <a:lnTo>
                    <a:pt x="157" y="60"/>
                  </a:lnTo>
                  <a:lnTo>
                    <a:pt x="162" y="62"/>
                  </a:lnTo>
                  <a:lnTo>
                    <a:pt x="166" y="63"/>
                  </a:lnTo>
                  <a:lnTo>
                    <a:pt x="171" y="63"/>
                  </a:lnTo>
                  <a:lnTo>
                    <a:pt x="175" y="63"/>
                  </a:lnTo>
                  <a:lnTo>
                    <a:pt x="179" y="63"/>
                  </a:lnTo>
                  <a:lnTo>
                    <a:pt x="183" y="61"/>
                  </a:lnTo>
                  <a:lnTo>
                    <a:pt x="186" y="60"/>
                  </a:lnTo>
                  <a:lnTo>
                    <a:pt x="189" y="58"/>
                  </a:lnTo>
                  <a:lnTo>
                    <a:pt x="190" y="55"/>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81" name="Freeform 63"/>
            <p:cNvSpPr>
              <a:spLocks/>
            </p:cNvSpPr>
            <p:nvPr/>
          </p:nvSpPr>
          <p:spPr bwMode="auto">
            <a:xfrm>
              <a:off x="4125" y="1503"/>
              <a:ext cx="197" cy="87"/>
            </a:xfrm>
            <a:custGeom>
              <a:avLst/>
              <a:gdLst>
                <a:gd name="T0" fmla="*/ 194 w 197"/>
                <a:gd name="T1" fmla="*/ 60 h 87"/>
                <a:gd name="T2" fmla="*/ 190 w 197"/>
                <a:gd name="T3" fmla="*/ 66 h 87"/>
                <a:gd name="T4" fmla="*/ 184 w 197"/>
                <a:gd name="T5" fmla="*/ 72 h 87"/>
                <a:gd name="T6" fmla="*/ 177 w 197"/>
                <a:gd name="T7" fmla="*/ 77 h 87"/>
                <a:gd name="T8" fmla="*/ 165 w 197"/>
                <a:gd name="T9" fmla="*/ 83 h 87"/>
                <a:gd name="T10" fmla="*/ 157 w 197"/>
                <a:gd name="T11" fmla="*/ 85 h 87"/>
                <a:gd name="T12" fmla="*/ 148 w 197"/>
                <a:gd name="T13" fmla="*/ 86 h 87"/>
                <a:gd name="T14" fmla="*/ 140 w 197"/>
                <a:gd name="T15" fmla="*/ 84 h 87"/>
                <a:gd name="T16" fmla="*/ 132 w 197"/>
                <a:gd name="T17" fmla="*/ 81 h 87"/>
                <a:gd name="T18" fmla="*/ 121 w 197"/>
                <a:gd name="T19" fmla="*/ 74 h 87"/>
                <a:gd name="T20" fmla="*/ 66 w 197"/>
                <a:gd name="T21" fmla="*/ 35 h 87"/>
                <a:gd name="T22" fmla="*/ 56 w 197"/>
                <a:gd name="T23" fmla="*/ 28 h 87"/>
                <a:gd name="T24" fmla="*/ 47 w 197"/>
                <a:gd name="T25" fmla="*/ 24 h 87"/>
                <a:gd name="T26" fmla="*/ 37 w 197"/>
                <a:gd name="T27" fmla="*/ 21 h 87"/>
                <a:gd name="T28" fmla="*/ 29 w 197"/>
                <a:gd name="T29" fmla="*/ 21 h 87"/>
                <a:gd name="T30" fmla="*/ 21 w 197"/>
                <a:gd name="T31" fmla="*/ 21 h 87"/>
                <a:gd name="T32" fmla="*/ 12 w 197"/>
                <a:gd name="T33" fmla="*/ 24 h 87"/>
                <a:gd name="T34" fmla="*/ 5 w 197"/>
                <a:gd name="T35" fmla="*/ 27 h 87"/>
                <a:gd name="T36" fmla="*/ 0 w 197"/>
                <a:gd name="T37" fmla="*/ 30 h 87"/>
                <a:gd name="T38" fmla="*/ 1 w 197"/>
                <a:gd name="T39" fmla="*/ 26 h 87"/>
                <a:gd name="T40" fmla="*/ 5 w 197"/>
                <a:gd name="T41" fmla="*/ 22 h 87"/>
                <a:gd name="T42" fmla="*/ 9 w 197"/>
                <a:gd name="T43" fmla="*/ 18 h 87"/>
                <a:gd name="T44" fmla="*/ 21 w 197"/>
                <a:gd name="T45" fmla="*/ 13 h 87"/>
                <a:gd name="T46" fmla="*/ 35 w 197"/>
                <a:gd name="T47" fmla="*/ 6 h 87"/>
                <a:gd name="T48" fmla="*/ 47 w 197"/>
                <a:gd name="T49" fmla="*/ 1 h 87"/>
                <a:gd name="T50" fmla="*/ 56 w 197"/>
                <a:gd name="T51" fmla="*/ 0 h 87"/>
                <a:gd name="T52" fmla="*/ 64 w 197"/>
                <a:gd name="T53" fmla="*/ 1 h 87"/>
                <a:gd name="T54" fmla="*/ 72 w 197"/>
                <a:gd name="T55" fmla="*/ 3 h 87"/>
                <a:gd name="T56" fmla="*/ 81 w 197"/>
                <a:gd name="T57" fmla="*/ 9 h 87"/>
                <a:gd name="T58" fmla="*/ 115 w 197"/>
                <a:gd name="T59" fmla="*/ 32 h 87"/>
                <a:gd name="T60" fmla="*/ 146 w 197"/>
                <a:gd name="T61" fmla="*/ 55 h 87"/>
                <a:gd name="T62" fmla="*/ 155 w 197"/>
                <a:gd name="T63" fmla="*/ 60 h 87"/>
                <a:gd name="T64" fmla="*/ 164 w 197"/>
                <a:gd name="T65" fmla="*/ 63 h 87"/>
                <a:gd name="T66" fmla="*/ 173 w 197"/>
                <a:gd name="T67" fmla="*/ 64 h 87"/>
                <a:gd name="T68" fmla="*/ 181 w 197"/>
                <a:gd name="T69" fmla="*/ 64 h 87"/>
                <a:gd name="T70" fmla="*/ 189 w 197"/>
                <a:gd name="T71" fmla="*/ 61 h 87"/>
                <a:gd name="T72" fmla="*/ 196 w 197"/>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7"/>
                <a:gd name="T113" fmla="*/ 197 w 19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7">
                  <a:moveTo>
                    <a:pt x="196" y="57"/>
                  </a:moveTo>
                  <a:lnTo>
                    <a:pt x="194" y="60"/>
                  </a:lnTo>
                  <a:lnTo>
                    <a:pt x="192" y="63"/>
                  </a:lnTo>
                  <a:lnTo>
                    <a:pt x="190" y="66"/>
                  </a:lnTo>
                  <a:lnTo>
                    <a:pt x="187" y="69"/>
                  </a:lnTo>
                  <a:lnTo>
                    <a:pt x="184" y="72"/>
                  </a:lnTo>
                  <a:lnTo>
                    <a:pt x="181" y="74"/>
                  </a:lnTo>
                  <a:lnTo>
                    <a:pt x="177" y="77"/>
                  </a:lnTo>
                  <a:lnTo>
                    <a:pt x="171" y="80"/>
                  </a:lnTo>
                  <a:lnTo>
                    <a:pt x="165" y="83"/>
                  </a:lnTo>
                  <a:lnTo>
                    <a:pt x="161" y="84"/>
                  </a:lnTo>
                  <a:lnTo>
                    <a:pt x="157" y="85"/>
                  </a:lnTo>
                  <a:lnTo>
                    <a:pt x="153" y="85"/>
                  </a:lnTo>
                  <a:lnTo>
                    <a:pt x="148" y="86"/>
                  </a:lnTo>
                  <a:lnTo>
                    <a:pt x="145" y="85"/>
                  </a:lnTo>
                  <a:lnTo>
                    <a:pt x="140" y="84"/>
                  </a:lnTo>
                  <a:lnTo>
                    <a:pt x="136" y="83"/>
                  </a:lnTo>
                  <a:lnTo>
                    <a:pt x="132" y="81"/>
                  </a:lnTo>
                  <a:lnTo>
                    <a:pt x="126" y="79"/>
                  </a:lnTo>
                  <a:lnTo>
                    <a:pt x="121" y="74"/>
                  </a:lnTo>
                  <a:lnTo>
                    <a:pt x="94" y="55"/>
                  </a:lnTo>
                  <a:lnTo>
                    <a:pt x="66" y="35"/>
                  </a:lnTo>
                  <a:lnTo>
                    <a:pt x="61" y="31"/>
                  </a:lnTo>
                  <a:lnTo>
                    <a:pt x="56" y="28"/>
                  </a:lnTo>
                  <a:lnTo>
                    <a:pt x="51" y="26"/>
                  </a:lnTo>
                  <a:lnTo>
                    <a:pt x="47"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5"/>
                  </a:lnTo>
                  <a:lnTo>
                    <a:pt x="151" y="58"/>
                  </a:lnTo>
                  <a:lnTo>
                    <a:pt x="155" y="60"/>
                  </a:lnTo>
                  <a:lnTo>
                    <a:pt x="159" y="61"/>
                  </a:lnTo>
                  <a:lnTo>
                    <a:pt x="164" y="63"/>
                  </a:lnTo>
                  <a:lnTo>
                    <a:pt x="169" y="64"/>
                  </a:lnTo>
                  <a:lnTo>
                    <a:pt x="173" y="64"/>
                  </a:lnTo>
                  <a:lnTo>
                    <a:pt x="178" y="64"/>
                  </a:lnTo>
                  <a:lnTo>
                    <a:pt x="181" y="64"/>
                  </a:lnTo>
                  <a:lnTo>
                    <a:pt x="185" y="62"/>
                  </a:lnTo>
                  <a:lnTo>
                    <a:pt x="189" y="61"/>
                  </a:lnTo>
                  <a:lnTo>
                    <a:pt x="191" y="59"/>
                  </a:lnTo>
                  <a:lnTo>
                    <a:pt x="196" y="57"/>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82" name="Freeform 64"/>
            <p:cNvSpPr>
              <a:spLocks/>
            </p:cNvSpPr>
            <p:nvPr/>
          </p:nvSpPr>
          <p:spPr bwMode="auto">
            <a:xfrm>
              <a:off x="4575" y="1284"/>
              <a:ext cx="195" cy="82"/>
            </a:xfrm>
            <a:custGeom>
              <a:avLst/>
              <a:gdLst>
                <a:gd name="T0" fmla="*/ 194 w 195"/>
                <a:gd name="T1" fmla="*/ 57 h 82"/>
                <a:gd name="T2" fmla="*/ 191 w 195"/>
                <a:gd name="T3" fmla="*/ 61 h 82"/>
                <a:gd name="T4" fmla="*/ 186 w 195"/>
                <a:gd name="T5" fmla="*/ 67 h 82"/>
                <a:gd name="T6" fmla="*/ 178 w 195"/>
                <a:gd name="T7" fmla="*/ 73 h 82"/>
                <a:gd name="T8" fmla="*/ 165 w 195"/>
                <a:gd name="T9" fmla="*/ 77 h 82"/>
                <a:gd name="T10" fmla="*/ 156 w 195"/>
                <a:gd name="T11" fmla="*/ 80 h 82"/>
                <a:gd name="T12" fmla="*/ 147 w 195"/>
                <a:gd name="T13" fmla="*/ 81 h 82"/>
                <a:gd name="T14" fmla="*/ 140 w 195"/>
                <a:gd name="T15" fmla="*/ 79 h 82"/>
                <a:gd name="T16" fmla="*/ 132 w 195"/>
                <a:gd name="T17" fmla="*/ 76 h 82"/>
                <a:gd name="T18" fmla="*/ 122 w 195"/>
                <a:gd name="T19" fmla="*/ 70 h 82"/>
                <a:gd name="T20" fmla="*/ 66 w 195"/>
                <a:gd name="T21" fmla="*/ 32 h 82"/>
                <a:gd name="T22" fmla="*/ 55 w 195"/>
                <a:gd name="T23" fmla="*/ 26 h 82"/>
                <a:gd name="T24" fmla="*/ 46 w 195"/>
                <a:gd name="T25" fmla="*/ 22 h 82"/>
                <a:gd name="T26" fmla="*/ 36 w 195"/>
                <a:gd name="T27" fmla="*/ 19 h 82"/>
                <a:gd name="T28" fmla="*/ 29 w 195"/>
                <a:gd name="T29" fmla="*/ 19 h 82"/>
                <a:gd name="T30" fmla="*/ 20 w 195"/>
                <a:gd name="T31" fmla="*/ 19 h 82"/>
                <a:gd name="T32" fmla="*/ 11 w 195"/>
                <a:gd name="T33" fmla="*/ 22 h 82"/>
                <a:gd name="T34" fmla="*/ 5 w 195"/>
                <a:gd name="T35" fmla="*/ 24 h 82"/>
                <a:gd name="T36" fmla="*/ 0 w 195"/>
                <a:gd name="T37" fmla="*/ 28 h 82"/>
                <a:gd name="T38" fmla="*/ 2 w 195"/>
                <a:gd name="T39" fmla="*/ 23 h 82"/>
                <a:gd name="T40" fmla="*/ 4 w 195"/>
                <a:gd name="T41" fmla="*/ 20 h 82"/>
                <a:gd name="T42" fmla="*/ 9 w 195"/>
                <a:gd name="T43" fmla="*/ 17 h 82"/>
                <a:gd name="T44" fmla="*/ 19 w 195"/>
                <a:gd name="T45" fmla="*/ 11 h 82"/>
                <a:gd name="T46" fmla="*/ 34 w 195"/>
                <a:gd name="T47" fmla="*/ 5 h 82"/>
                <a:gd name="T48" fmla="*/ 46 w 195"/>
                <a:gd name="T49" fmla="*/ 1 h 82"/>
                <a:gd name="T50" fmla="*/ 55 w 195"/>
                <a:gd name="T51" fmla="*/ 0 h 82"/>
                <a:gd name="T52" fmla="*/ 63 w 195"/>
                <a:gd name="T53" fmla="*/ 0 h 82"/>
                <a:gd name="T54" fmla="*/ 72 w 195"/>
                <a:gd name="T55" fmla="*/ 3 h 82"/>
                <a:gd name="T56" fmla="*/ 81 w 195"/>
                <a:gd name="T57" fmla="*/ 8 h 82"/>
                <a:gd name="T58" fmla="*/ 115 w 195"/>
                <a:gd name="T59" fmla="*/ 31 h 82"/>
                <a:gd name="T60" fmla="*/ 145 w 195"/>
                <a:gd name="T61" fmla="*/ 51 h 82"/>
                <a:gd name="T62" fmla="*/ 155 w 195"/>
                <a:gd name="T63" fmla="*/ 56 h 82"/>
                <a:gd name="T64" fmla="*/ 164 w 195"/>
                <a:gd name="T65" fmla="*/ 59 h 82"/>
                <a:gd name="T66" fmla="*/ 173 w 195"/>
                <a:gd name="T67" fmla="*/ 60 h 82"/>
                <a:gd name="T68" fmla="*/ 181 w 195"/>
                <a:gd name="T69" fmla="*/ 60 h 82"/>
                <a:gd name="T70" fmla="*/ 188 w 195"/>
                <a:gd name="T71" fmla="*/ 57 h 82"/>
                <a:gd name="T72" fmla="*/ 192 w 195"/>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2"/>
                <a:gd name="T113" fmla="*/ 195 w 195"/>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2">
                  <a:moveTo>
                    <a:pt x="192" y="52"/>
                  </a:moveTo>
                  <a:lnTo>
                    <a:pt x="194" y="57"/>
                  </a:lnTo>
                  <a:lnTo>
                    <a:pt x="192" y="59"/>
                  </a:lnTo>
                  <a:lnTo>
                    <a:pt x="191" y="61"/>
                  </a:lnTo>
                  <a:lnTo>
                    <a:pt x="189" y="64"/>
                  </a:lnTo>
                  <a:lnTo>
                    <a:pt x="186" y="67"/>
                  </a:lnTo>
                  <a:lnTo>
                    <a:pt x="180" y="70"/>
                  </a:lnTo>
                  <a:lnTo>
                    <a:pt x="178" y="73"/>
                  </a:lnTo>
                  <a:lnTo>
                    <a:pt x="171" y="75"/>
                  </a:lnTo>
                  <a:lnTo>
                    <a:pt x="165" y="77"/>
                  </a:lnTo>
                  <a:lnTo>
                    <a:pt x="161" y="78"/>
                  </a:lnTo>
                  <a:lnTo>
                    <a:pt x="156" y="80"/>
                  </a:lnTo>
                  <a:lnTo>
                    <a:pt x="152" y="80"/>
                  </a:lnTo>
                  <a:lnTo>
                    <a:pt x="147" y="81"/>
                  </a:lnTo>
                  <a:lnTo>
                    <a:pt x="144" y="79"/>
                  </a:lnTo>
                  <a:lnTo>
                    <a:pt x="140" y="79"/>
                  </a:lnTo>
                  <a:lnTo>
                    <a:pt x="135" y="78"/>
                  </a:lnTo>
                  <a:lnTo>
                    <a:pt x="132" y="76"/>
                  </a:lnTo>
                  <a:lnTo>
                    <a:pt x="127" y="73"/>
                  </a:lnTo>
                  <a:lnTo>
                    <a:pt x="122" y="70"/>
                  </a:lnTo>
                  <a:lnTo>
                    <a:pt x="93" y="51"/>
                  </a:lnTo>
                  <a:lnTo>
                    <a:pt x="66" y="32"/>
                  </a:lnTo>
                  <a:lnTo>
                    <a:pt x="60" y="28"/>
                  </a:lnTo>
                  <a:lnTo>
                    <a:pt x="55" y="26"/>
                  </a:lnTo>
                  <a:lnTo>
                    <a:pt x="51" y="24"/>
                  </a:lnTo>
                  <a:lnTo>
                    <a:pt x="46" y="22"/>
                  </a:lnTo>
                  <a:lnTo>
                    <a:pt x="41" y="20"/>
                  </a:lnTo>
                  <a:lnTo>
                    <a:pt x="36" y="19"/>
                  </a:lnTo>
                  <a:lnTo>
                    <a:pt x="32" y="19"/>
                  </a:lnTo>
                  <a:lnTo>
                    <a:pt x="29" y="19"/>
                  </a:lnTo>
                  <a:lnTo>
                    <a:pt x="25"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8" y="8"/>
                  </a:lnTo>
                  <a:lnTo>
                    <a:pt x="34" y="5"/>
                  </a:lnTo>
                  <a:lnTo>
                    <a:pt x="41" y="3"/>
                  </a:lnTo>
                  <a:lnTo>
                    <a:pt x="46" y="1"/>
                  </a:lnTo>
                  <a:lnTo>
                    <a:pt x="51" y="0"/>
                  </a:lnTo>
                  <a:lnTo>
                    <a:pt x="55" y="0"/>
                  </a:lnTo>
                  <a:lnTo>
                    <a:pt x="59" y="0"/>
                  </a:lnTo>
                  <a:lnTo>
                    <a:pt x="63" y="0"/>
                  </a:lnTo>
                  <a:lnTo>
                    <a:pt x="67" y="1"/>
                  </a:lnTo>
                  <a:lnTo>
                    <a:pt x="72" y="3"/>
                  </a:lnTo>
                  <a:lnTo>
                    <a:pt x="76" y="5"/>
                  </a:lnTo>
                  <a:lnTo>
                    <a:pt x="81" y="8"/>
                  </a:lnTo>
                  <a:lnTo>
                    <a:pt x="86" y="12"/>
                  </a:lnTo>
                  <a:lnTo>
                    <a:pt x="115" y="31"/>
                  </a:lnTo>
                  <a:lnTo>
                    <a:pt x="138" y="47"/>
                  </a:lnTo>
                  <a:lnTo>
                    <a:pt x="145" y="51"/>
                  </a:lnTo>
                  <a:lnTo>
                    <a:pt x="150" y="54"/>
                  </a:lnTo>
                  <a:lnTo>
                    <a:pt x="155" y="56"/>
                  </a:lnTo>
                  <a:lnTo>
                    <a:pt x="159" y="57"/>
                  </a:lnTo>
                  <a:lnTo>
                    <a:pt x="164" y="59"/>
                  </a:lnTo>
                  <a:lnTo>
                    <a:pt x="168" y="60"/>
                  </a:lnTo>
                  <a:lnTo>
                    <a:pt x="173" y="60"/>
                  </a:lnTo>
                  <a:lnTo>
                    <a:pt x="177" y="60"/>
                  </a:lnTo>
                  <a:lnTo>
                    <a:pt x="181" y="60"/>
                  </a:lnTo>
                  <a:lnTo>
                    <a:pt x="185" y="58"/>
                  </a:lnTo>
                  <a:lnTo>
                    <a:pt x="188" y="57"/>
                  </a:lnTo>
                  <a:lnTo>
                    <a:pt x="191" y="56"/>
                  </a:lnTo>
                  <a:lnTo>
                    <a:pt x="192" y="52"/>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83" name="Freeform 65"/>
            <p:cNvSpPr>
              <a:spLocks/>
            </p:cNvSpPr>
            <p:nvPr/>
          </p:nvSpPr>
          <p:spPr bwMode="auto">
            <a:xfrm>
              <a:off x="4423" y="1358"/>
              <a:ext cx="195" cy="83"/>
            </a:xfrm>
            <a:custGeom>
              <a:avLst/>
              <a:gdLst>
                <a:gd name="T0" fmla="*/ 192 w 195"/>
                <a:gd name="T1" fmla="*/ 57 h 83"/>
                <a:gd name="T2" fmla="*/ 188 w 195"/>
                <a:gd name="T3" fmla="*/ 63 h 83"/>
                <a:gd name="T4" fmla="*/ 182 w 195"/>
                <a:gd name="T5" fmla="*/ 69 h 83"/>
                <a:gd name="T6" fmla="*/ 175 w 195"/>
                <a:gd name="T7" fmla="*/ 74 h 83"/>
                <a:gd name="T8" fmla="*/ 164 w 195"/>
                <a:gd name="T9" fmla="*/ 79 h 83"/>
                <a:gd name="T10" fmla="*/ 155 w 195"/>
                <a:gd name="T11" fmla="*/ 81 h 83"/>
                <a:gd name="T12" fmla="*/ 147 w 195"/>
                <a:gd name="T13" fmla="*/ 82 h 83"/>
                <a:gd name="T14" fmla="*/ 139 w 195"/>
                <a:gd name="T15" fmla="*/ 80 h 83"/>
                <a:gd name="T16" fmla="*/ 131 w 195"/>
                <a:gd name="T17" fmla="*/ 77 h 83"/>
                <a:gd name="T18" fmla="*/ 120 w 195"/>
                <a:gd name="T19" fmla="*/ 71 h 83"/>
                <a:gd name="T20" fmla="*/ 66 w 195"/>
                <a:gd name="T21" fmla="*/ 33 h 83"/>
                <a:gd name="T22" fmla="*/ 55 w 195"/>
                <a:gd name="T23" fmla="*/ 27 h 83"/>
                <a:gd name="T24" fmla="*/ 46 w 195"/>
                <a:gd name="T25" fmla="*/ 23 h 83"/>
                <a:gd name="T26" fmla="*/ 37 w 195"/>
                <a:gd name="T27" fmla="*/ 20 h 83"/>
                <a:gd name="T28" fmla="*/ 29 w 195"/>
                <a:gd name="T29" fmla="*/ 20 h 83"/>
                <a:gd name="T30" fmla="*/ 21 w 195"/>
                <a:gd name="T31" fmla="*/ 20 h 83"/>
                <a:gd name="T32" fmla="*/ 12 w 195"/>
                <a:gd name="T33" fmla="*/ 23 h 83"/>
                <a:gd name="T34" fmla="*/ 5 w 195"/>
                <a:gd name="T35" fmla="*/ 26 h 83"/>
                <a:gd name="T36" fmla="*/ 0 w 195"/>
                <a:gd name="T37" fmla="*/ 28 h 83"/>
                <a:gd name="T38" fmla="*/ 1 w 195"/>
                <a:gd name="T39" fmla="*/ 25 h 83"/>
                <a:gd name="T40" fmla="*/ 5 w 195"/>
                <a:gd name="T41" fmla="*/ 21 h 83"/>
                <a:gd name="T42" fmla="*/ 9 w 195"/>
                <a:gd name="T43" fmla="*/ 17 h 83"/>
                <a:gd name="T44" fmla="*/ 21 w 195"/>
                <a:gd name="T45" fmla="*/ 12 h 83"/>
                <a:gd name="T46" fmla="*/ 35 w 195"/>
                <a:gd name="T47" fmla="*/ 5 h 83"/>
                <a:gd name="T48" fmla="*/ 47 w 195"/>
                <a:gd name="T49" fmla="*/ 1 h 83"/>
                <a:gd name="T50" fmla="*/ 55 w 195"/>
                <a:gd name="T51" fmla="*/ 0 h 83"/>
                <a:gd name="T52" fmla="*/ 63 w 195"/>
                <a:gd name="T53" fmla="*/ 1 h 83"/>
                <a:gd name="T54" fmla="*/ 71 w 195"/>
                <a:gd name="T55" fmla="*/ 3 h 83"/>
                <a:gd name="T56" fmla="*/ 80 w 195"/>
                <a:gd name="T57" fmla="*/ 9 h 83"/>
                <a:gd name="T58" fmla="*/ 114 w 195"/>
                <a:gd name="T59" fmla="*/ 31 h 83"/>
                <a:gd name="T60" fmla="*/ 144 w 195"/>
                <a:gd name="T61" fmla="*/ 52 h 83"/>
                <a:gd name="T62" fmla="*/ 154 w 195"/>
                <a:gd name="T63" fmla="*/ 57 h 83"/>
                <a:gd name="T64" fmla="*/ 162 w 195"/>
                <a:gd name="T65" fmla="*/ 60 h 83"/>
                <a:gd name="T66" fmla="*/ 171 w 195"/>
                <a:gd name="T67" fmla="*/ 61 h 83"/>
                <a:gd name="T68" fmla="*/ 179 w 195"/>
                <a:gd name="T69" fmla="*/ 61 h 83"/>
                <a:gd name="T70" fmla="*/ 187 w 195"/>
                <a:gd name="T71" fmla="*/ 58 h 83"/>
                <a:gd name="T72" fmla="*/ 194 w 195"/>
                <a:gd name="T73" fmla="*/ 54 h 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3"/>
                <a:gd name="T113" fmla="*/ 195 w 195"/>
                <a:gd name="T114" fmla="*/ 83 h 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3">
                  <a:moveTo>
                    <a:pt x="194" y="54"/>
                  </a:moveTo>
                  <a:lnTo>
                    <a:pt x="192" y="57"/>
                  </a:lnTo>
                  <a:lnTo>
                    <a:pt x="190" y="60"/>
                  </a:lnTo>
                  <a:lnTo>
                    <a:pt x="188" y="63"/>
                  </a:lnTo>
                  <a:lnTo>
                    <a:pt x="185" y="65"/>
                  </a:lnTo>
                  <a:lnTo>
                    <a:pt x="182" y="69"/>
                  </a:lnTo>
                  <a:lnTo>
                    <a:pt x="179" y="71"/>
                  </a:lnTo>
                  <a:lnTo>
                    <a:pt x="175" y="74"/>
                  </a:lnTo>
                  <a:lnTo>
                    <a:pt x="169" y="76"/>
                  </a:lnTo>
                  <a:lnTo>
                    <a:pt x="164" y="79"/>
                  </a:lnTo>
                  <a:lnTo>
                    <a:pt x="159" y="80"/>
                  </a:lnTo>
                  <a:lnTo>
                    <a:pt x="155" y="81"/>
                  </a:lnTo>
                  <a:lnTo>
                    <a:pt x="151" y="81"/>
                  </a:lnTo>
                  <a:lnTo>
                    <a:pt x="147" y="82"/>
                  </a:lnTo>
                  <a:lnTo>
                    <a:pt x="143" y="81"/>
                  </a:lnTo>
                  <a:lnTo>
                    <a:pt x="139" y="80"/>
                  </a:lnTo>
                  <a:lnTo>
                    <a:pt x="135" y="79"/>
                  </a:lnTo>
                  <a:lnTo>
                    <a:pt x="131" y="77"/>
                  </a:lnTo>
                  <a:lnTo>
                    <a:pt x="125" y="75"/>
                  </a:lnTo>
                  <a:lnTo>
                    <a:pt x="120" y="71"/>
                  </a:lnTo>
                  <a:lnTo>
                    <a:pt x="93" y="52"/>
                  </a:lnTo>
                  <a:lnTo>
                    <a:pt x="66" y="33"/>
                  </a:lnTo>
                  <a:lnTo>
                    <a:pt x="60" y="30"/>
                  </a:lnTo>
                  <a:lnTo>
                    <a:pt x="55" y="27"/>
                  </a:lnTo>
                  <a:lnTo>
                    <a:pt x="51" y="25"/>
                  </a:lnTo>
                  <a:lnTo>
                    <a:pt x="46" y="23"/>
                  </a:lnTo>
                  <a:lnTo>
                    <a:pt x="41" y="21"/>
                  </a:lnTo>
                  <a:lnTo>
                    <a:pt x="37" y="20"/>
                  </a:lnTo>
                  <a:lnTo>
                    <a:pt x="33" y="19"/>
                  </a:lnTo>
                  <a:lnTo>
                    <a:pt x="29" y="20"/>
                  </a:lnTo>
                  <a:lnTo>
                    <a:pt x="24" y="20"/>
                  </a:lnTo>
                  <a:lnTo>
                    <a:pt x="21" y="20"/>
                  </a:lnTo>
                  <a:lnTo>
                    <a:pt x="17" y="21"/>
                  </a:lnTo>
                  <a:lnTo>
                    <a:pt x="12" y="23"/>
                  </a:lnTo>
                  <a:lnTo>
                    <a:pt x="9" y="24"/>
                  </a:lnTo>
                  <a:lnTo>
                    <a:pt x="5" y="26"/>
                  </a:lnTo>
                  <a:lnTo>
                    <a:pt x="3" y="27"/>
                  </a:lnTo>
                  <a:lnTo>
                    <a:pt x="0" y="28"/>
                  </a:lnTo>
                  <a:lnTo>
                    <a:pt x="1" y="27"/>
                  </a:lnTo>
                  <a:lnTo>
                    <a:pt x="1" y="25"/>
                  </a:lnTo>
                  <a:lnTo>
                    <a:pt x="3" y="23"/>
                  </a:lnTo>
                  <a:lnTo>
                    <a:pt x="5" y="21"/>
                  </a:lnTo>
                  <a:lnTo>
                    <a:pt x="7" y="19"/>
                  </a:lnTo>
                  <a:lnTo>
                    <a:pt x="9" y="17"/>
                  </a:lnTo>
                  <a:lnTo>
                    <a:pt x="14" y="15"/>
                  </a:lnTo>
                  <a:lnTo>
                    <a:pt x="21" y="12"/>
                  </a:lnTo>
                  <a:lnTo>
                    <a:pt x="28" y="9"/>
                  </a:lnTo>
                  <a:lnTo>
                    <a:pt x="35" y="5"/>
                  </a:lnTo>
                  <a:lnTo>
                    <a:pt x="42" y="3"/>
                  </a:lnTo>
                  <a:lnTo>
                    <a:pt x="47" y="1"/>
                  </a:lnTo>
                  <a:lnTo>
                    <a:pt x="51" y="0"/>
                  </a:lnTo>
                  <a:lnTo>
                    <a:pt x="55" y="0"/>
                  </a:lnTo>
                  <a:lnTo>
                    <a:pt x="59" y="0"/>
                  </a:lnTo>
                  <a:lnTo>
                    <a:pt x="63" y="1"/>
                  </a:lnTo>
                  <a:lnTo>
                    <a:pt x="67" y="2"/>
                  </a:lnTo>
                  <a:lnTo>
                    <a:pt x="71" y="3"/>
                  </a:lnTo>
                  <a:lnTo>
                    <a:pt x="76" y="6"/>
                  </a:lnTo>
                  <a:lnTo>
                    <a:pt x="80" y="9"/>
                  </a:lnTo>
                  <a:lnTo>
                    <a:pt x="86" y="12"/>
                  </a:lnTo>
                  <a:lnTo>
                    <a:pt x="114" y="31"/>
                  </a:lnTo>
                  <a:lnTo>
                    <a:pt x="138" y="48"/>
                  </a:lnTo>
                  <a:lnTo>
                    <a:pt x="144" y="52"/>
                  </a:lnTo>
                  <a:lnTo>
                    <a:pt x="149" y="55"/>
                  </a:lnTo>
                  <a:lnTo>
                    <a:pt x="154" y="57"/>
                  </a:lnTo>
                  <a:lnTo>
                    <a:pt x="158" y="59"/>
                  </a:lnTo>
                  <a:lnTo>
                    <a:pt x="162" y="60"/>
                  </a:lnTo>
                  <a:lnTo>
                    <a:pt x="167" y="61"/>
                  </a:lnTo>
                  <a:lnTo>
                    <a:pt x="171" y="61"/>
                  </a:lnTo>
                  <a:lnTo>
                    <a:pt x="176" y="61"/>
                  </a:lnTo>
                  <a:lnTo>
                    <a:pt x="179" y="61"/>
                  </a:lnTo>
                  <a:lnTo>
                    <a:pt x="183" y="59"/>
                  </a:lnTo>
                  <a:lnTo>
                    <a:pt x="187" y="58"/>
                  </a:lnTo>
                  <a:lnTo>
                    <a:pt x="189" y="56"/>
                  </a:lnTo>
                  <a:lnTo>
                    <a:pt x="194" y="54"/>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84" name="Freeform 66"/>
            <p:cNvSpPr>
              <a:spLocks/>
            </p:cNvSpPr>
            <p:nvPr/>
          </p:nvSpPr>
          <p:spPr bwMode="auto">
            <a:xfrm>
              <a:off x="5021" y="1060"/>
              <a:ext cx="196" cy="87"/>
            </a:xfrm>
            <a:custGeom>
              <a:avLst/>
              <a:gdLst>
                <a:gd name="T0" fmla="*/ 192 w 196"/>
                <a:gd name="T1" fmla="*/ 60 h 87"/>
                <a:gd name="T2" fmla="*/ 189 w 196"/>
                <a:gd name="T3" fmla="*/ 65 h 87"/>
                <a:gd name="T4" fmla="*/ 183 w 196"/>
                <a:gd name="T5" fmla="*/ 72 h 87"/>
                <a:gd name="T6" fmla="*/ 177 w 196"/>
                <a:gd name="T7" fmla="*/ 77 h 87"/>
                <a:gd name="T8" fmla="*/ 165 w 196"/>
                <a:gd name="T9" fmla="*/ 82 h 87"/>
                <a:gd name="T10" fmla="*/ 156 w 196"/>
                <a:gd name="T11" fmla="*/ 85 h 87"/>
                <a:gd name="T12" fmla="*/ 147 w 196"/>
                <a:gd name="T13" fmla="*/ 86 h 87"/>
                <a:gd name="T14" fmla="*/ 140 w 196"/>
                <a:gd name="T15" fmla="*/ 84 h 87"/>
                <a:gd name="T16" fmla="*/ 132 w 196"/>
                <a:gd name="T17" fmla="*/ 81 h 87"/>
                <a:gd name="T18" fmla="*/ 121 w 196"/>
                <a:gd name="T19" fmla="*/ 74 h 87"/>
                <a:gd name="T20" fmla="*/ 65 w 196"/>
                <a:gd name="T21" fmla="*/ 34 h 87"/>
                <a:gd name="T22" fmla="*/ 56 w 196"/>
                <a:gd name="T23" fmla="*/ 28 h 87"/>
                <a:gd name="T24" fmla="*/ 47 w 196"/>
                <a:gd name="T25" fmla="*/ 24 h 87"/>
                <a:gd name="T26" fmla="*/ 37 w 196"/>
                <a:gd name="T27" fmla="*/ 21 h 87"/>
                <a:gd name="T28" fmla="*/ 29 w 196"/>
                <a:gd name="T29" fmla="*/ 20 h 87"/>
                <a:gd name="T30" fmla="*/ 21 w 196"/>
                <a:gd name="T31" fmla="*/ 21 h 87"/>
                <a:gd name="T32" fmla="*/ 12 w 196"/>
                <a:gd name="T33" fmla="*/ 24 h 87"/>
                <a:gd name="T34" fmla="*/ 5 w 196"/>
                <a:gd name="T35" fmla="*/ 26 h 87"/>
                <a:gd name="T36" fmla="*/ 0 w 196"/>
                <a:gd name="T37" fmla="*/ 29 h 87"/>
                <a:gd name="T38" fmla="*/ 1 w 196"/>
                <a:gd name="T39" fmla="*/ 25 h 87"/>
                <a:gd name="T40" fmla="*/ 5 w 196"/>
                <a:gd name="T41" fmla="*/ 21 h 87"/>
                <a:gd name="T42" fmla="*/ 9 w 196"/>
                <a:gd name="T43" fmla="*/ 18 h 87"/>
                <a:gd name="T44" fmla="*/ 20 w 196"/>
                <a:gd name="T45" fmla="*/ 13 h 87"/>
                <a:gd name="T46" fmla="*/ 35 w 196"/>
                <a:gd name="T47" fmla="*/ 6 h 87"/>
                <a:gd name="T48" fmla="*/ 47 w 196"/>
                <a:gd name="T49" fmla="*/ 1 h 87"/>
                <a:gd name="T50" fmla="*/ 55 w 196"/>
                <a:gd name="T51" fmla="*/ 0 h 87"/>
                <a:gd name="T52" fmla="*/ 63 w 196"/>
                <a:gd name="T53" fmla="*/ 0 h 87"/>
                <a:gd name="T54" fmla="*/ 71 w 196"/>
                <a:gd name="T55" fmla="*/ 3 h 87"/>
                <a:gd name="T56" fmla="*/ 81 w 196"/>
                <a:gd name="T57" fmla="*/ 9 h 87"/>
                <a:gd name="T58" fmla="*/ 114 w 196"/>
                <a:gd name="T59" fmla="*/ 32 h 87"/>
                <a:gd name="T60" fmla="*/ 145 w 196"/>
                <a:gd name="T61" fmla="*/ 55 h 87"/>
                <a:gd name="T62" fmla="*/ 154 w 196"/>
                <a:gd name="T63" fmla="*/ 60 h 87"/>
                <a:gd name="T64" fmla="*/ 163 w 196"/>
                <a:gd name="T65" fmla="*/ 63 h 87"/>
                <a:gd name="T66" fmla="*/ 172 w 196"/>
                <a:gd name="T67" fmla="*/ 65 h 87"/>
                <a:gd name="T68" fmla="*/ 180 w 196"/>
                <a:gd name="T69" fmla="*/ 63 h 87"/>
                <a:gd name="T70" fmla="*/ 187 w 196"/>
                <a:gd name="T71" fmla="*/ 61 h 87"/>
                <a:gd name="T72" fmla="*/ 195 w 196"/>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7"/>
                <a:gd name="T113" fmla="*/ 196 w 196"/>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7">
                  <a:moveTo>
                    <a:pt x="195" y="57"/>
                  </a:moveTo>
                  <a:lnTo>
                    <a:pt x="192" y="60"/>
                  </a:lnTo>
                  <a:lnTo>
                    <a:pt x="191" y="63"/>
                  </a:lnTo>
                  <a:lnTo>
                    <a:pt x="189" y="65"/>
                  </a:lnTo>
                  <a:lnTo>
                    <a:pt x="186" y="68"/>
                  </a:lnTo>
                  <a:lnTo>
                    <a:pt x="183" y="72"/>
                  </a:lnTo>
                  <a:lnTo>
                    <a:pt x="180" y="74"/>
                  </a:lnTo>
                  <a:lnTo>
                    <a:pt x="177" y="77"/>
                  </a:lnTo>
                  <a:lnTo>
                    <a:pt x="171" y="80"/>
                  </a:lnTo>
                  <a:lnTo>
                    <a:pt x="165" y="82"/>
                  </a:lnTo>
                  <a:lnTo>
                    <a:pt x="161" y="85"/>
                  </a:lnTo>
                  <a:lnTo>
                    <a:pt x="156" y="85"/>
                  </a:lnTo>
                  <a:lnTo>
                    <a:pt x="152" y="85"/>
                  </a:lnTo>
                  <a:lnTo>
                    <a:pt x="147" y="86"/>
                  </a:lnTo>
                  <a:lnTo>
                    <a:pt x="143" y="85"/>
                  </a:lnTo>
                  <a:lnTo>
                    <a:pt x="140" y="84"/>
                  </a:lnTo>
                  <a:lnTo>
                    <a:pt x="136" y="83"/>
                  </a:lnTo>
                  <a:lnTo>
                    <a:pt x="132" y="81"/>
                  </a:lnTo>
                  <a:lnTo>
                    <a:pt x="126" y="78"/>
                  </a:lnTo>
                  <a:lnTo>
                    <a:pt x="121" y="74"/>
                  </a:lnTo>
                  <a:lnTo>
                    <a:pt x="94" y="54"/>
                  </a:lnTo>
                  <a:lnTo>
                    <a:pt x="65" y="34"/>
                  </a:lnTo>
                  <a:lnTo>
                    <a:pt x="60" y="31"/>
                  </a:lnTo>
                  <a:lnTo>
                    <a:pt x="56" y="28"/>
                  </a:lnTo>
                  <a:lnTo>
                    <a:pt x="52" y="25"/>
                  </a:lnTo>
                  <a:lnTo>
                    <a:pt x="47" y="24"/>
                  </a:lnTo>
                  <a:lnTo>
                    <a:pt x="42" y="21"/>
                  </a:lnTo>
                  <a:lnTo>
                    <a:pt x="37" y="21"/>
                  </a:lnTo>
                  <a:lnTo>
                    <a:pt x="33" y="20"/>
                  </a:lnTo>
                  <a:lnTo>
                    <a:pt x="29" y="20"/>
                  </a:lnTo>
                  <a:lnTo>
                    <a:pt x="24" y="20"/>
                  </a:lnTo>
                  <a:lnTo>
                    <a:pt x="21" y="21"/>
                  </a:lnTo>
                  <a:lnTo>
                    <a:pt x="17" y="23"/>
                  </a:lnTo>
                  <a:lnTo>
                    <a:pt x="12" y="24"/>
                  </a:lnTo>
                  <a:lnTo>
                    <a:pt x="9" y="24"/>
                  </a:lnTo>
                  <a:lnTo>
                    <a:pt x="5" y="26"/>
                  </a:lnTo>
                  <a:lnTo>
                    <a:pt x="3" y="28"/>
                  </a:lnTo>
                  <a:lnTo>
                    <a:pt x="0" y="29"/>
                  </a:lnTo>
                  <a:lnTo>
                    <a:pt x="1" y="27"/>
                  </a:lnTo>
                  <a:lnTo>
                    <a:pt x="1" y="25"/>
                  </a:lnTo>
                  <a:lnTo>
                    <a:pt x="3" y="24"/>
                  </a:lnTo>
                  <a:lnTo>
                    <a:pt x="5" y="21"/>
                  </a:lnTo>
                  <a:lnTo>
                    <a:pt x="7" y="20"/>
                  </a:lnTo>
                  <a:lnTo>
                    <a:pt x="9" y="18"/>
                  </a:lnTo>
                  <a:lnTo>
                    <a:pt x="14" y="16"/>
                  </a:lnTo>
                  <a:lnTo>
                    <a:pt x="20" y="13"/>
                  </a:lnTo>
                  <a:lnTo>
                    <a:pt x="29" y="9"/>
                  </a:lnTo>
                  <a:lnTo>
                    <a:pt x="35" y="6"/>
                  </a:lnTo>
                  <a:lnTo>
                    <a:pt x="43" y="3"/>
                  </a:lnTo>
                  <a:lnTo>
                    <a:pt x="47" y="1"/>
                  </a:lnTo>
                  <a:lnTo>
                    <a:pt x="51" y="1"/>
                  </a:lnTo>
                  <a:lnTo>
                    <a:pt x="55" y="0"/>
                  </a:lnTo>
                  <a:lnTo>
                    <a:pt x="59" y="0"/>
                  </a:lnTo>
                  <a:lnTo>
                    <a:pt x="63" y="0"/>
                  </a:lnTo>
                  <a:lnTo>
                    <a:pt x="67" y="2"/>
                  </a:lnTo>
                  <a:lnTo>
                    <a:pt x="71" y="3"/>
                  </a:lnTo>
                  <a:lnTo>
                    <a:pt x="76" y="6"/>
                  </a:lnTo>
                  <a:lnTo>
                    <a:pt x="81" y="9"/>
                  </a:lnTo>
                  <a:lnTo>
                    <a:pt x="87" y="12"/>
                  </a:lnTo>
                  <a:lnTo>
                    <a:pt x="114" y="32"/>
                  </a:lnTo>
                  <a:lnTo>
                    <a:pt x="139" y="50"/>
                  </a:lnTo>
                  <a:lnTo>
                    <a:pt x="145" y="55"/>
                  </a:lnTo>
                  <a:lnTo>
                    <a:pt x="150" y="57"/>
                  </a:lnTo>
                  <a:lnTo>
                    <a:pt x="154" y="60"/>
                  </a:lnTo>
                  <a:lnTo>
                    <a:pt x="159" y="61"/>
                  </a:lnTo>
                  <a:lnTo>
                    <a:pt x="163" y="63"/>
                  </a:lnTo>
                  <a:lnTo>
                    <a:pt x="168" y="64"/>
                  </a:lnTo>
                  <a:lnTo>
                    <a:pt x="172" y="65"/>
                  </a:lnTo>
                  <a:lnTo>
                    <a:pt x="176" y="64"/>
                  </a:lnTo>
                  <a:lnTo>
                    <a:pt x="180" y="63"/>
                  </a:lnTo>
                  <a:lnTo>
                    <a:pt x="185" y="62"/>
                  </a:lnTo>
                  <a:lnTo>
                    <a:pt x="187" y="61"/>
                  </a:lnTo>
                  <a:lnTo>
                    <a:pt x="191" y="59"/>
                  </a:lnTo>
                  <a:lnTo>
                    <a:pt x="195" y="57"/>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85" name="Freeform 67"/>
            <p:cNvSpPr>
              <a:spLocks/>
            </p:cNvSpPr>
            <p:nvPr/>
          </p:nvSpPr>
          <p:spPr bwMode="auto">
            <a:xfrm>
              <a:off x="4874" y="1136"/>
              <a:ext cx="192" cy="82"/>
            </a:xfrm>
            <a:custGeom>
              <a:avLst/>
              <a:gdLst>
                <a:gd name="T0" fmla="*/ 191 w 192"/>
                <a:gd name="T1" fmla="*/ 57 h 82"/>
                <a:gd name="T2" fmla="*/ 188 w 192"/>
                <a:gd name="T3" fmla="*/ 61 h 82"/>
                <a:gd name="T4" fmla="*/ 183 w 192"/>
                <a:gd name="T5" fmla="*/ 67 h 82"/>
                <a:gd name="T6" fmla="*/ 175 w 192"/>
                <a:gd name="T7" fmla="*/ 73 h 82"/>
                <a:gd name="T8" fmla="*/ 163 w 192"/>
                <a:gd name="T9" fmla="*/ 77 h 82"/>
                <a:gd name="T10" fmla="*/ 153 w 192"/>
                <a:gd name="T11" fmla="*/ 80 h 82"/>
                <a:gd name="T12" fmla="*/ 145 w 192"/>
                <a:gd name="T13" fmla="*/ 81 h 82"/>
                <a:gd name="T14" fmla="*/ 138 w 192"/>
                <a:gd name="T15" fmla="*/ 79 h 82"/>
                <a:gd name="T16" fmla="*/ 130 w 192"/>
                <a:gd name="T17" fmla="*/ 76 h 82"/>
                <a:gd name="T18" fmla="*/ 120 w 192"/>
                <a:gd name="T19" fmla="*/ 70 h 82"/>
                <a:gd name="T20" fmla="*/ 65 w 192"/>
                <a:gd name="T21" fmla="*/ 32 h 82"/>
                <a:gd name="T22" fmla="*/ 54 w 192"/>
                <a:gd name="T23" fmla="*/ 26 h 82"/>
                <a:gd name="T24" fmla="*/ 45 w 192"/>
                <a:gd name="T25" fmla="*/ 22 h 82"/>
                <a:gd name="T26" fmla="*/ 36 w 192"/>
                <a:gd name="T27" fmla="*/ 19 h 82"/>
                <a:gd name="T28" fmla="*/ 28 w 192"/>
                <a:gd name="T29" fmla="*/ 19 h 82"/>
                <a:gd name="T30" fmla="*/ 20 w 192"/>
                <a:gd name="T31" fmla="*/ 19 h 82"/>
                <a:gd name="T32" fmla="*/ 11 w 192"/>
                <a:gd name="T33" fmla="*/ 22 h 82"/>
                <a:gd name="T34" fmla="*/ 5 w 192"/>
                <a:gd name="T35" fmla="*/ 24 h 82"/>
                <a:gd name="T36" fmla="*/ 0 w 192"/>
                <a:gd name="T37" fmla="*/ 28 h 82"/>
                <a:gd name="T38" fmla="*/ 2 w 192"/>
                <a:gd name="T39" fmla="*/ 23 h 82"/>
                <a:gd name="T40" fmla="*/ 4 w 192"/>
                <a:gd name="T41" fmla="*/ 20 h 82"/>
                <a:gd name="T42" fmla="*/ 9 w 192"/>
                <a:gd name="T43" fmla="*/ 17 h 82"/>
                <a:gd name="T44" fmla="*/ 19 w 192"/>
                <a:gd name="T45" fmla="*/ 11 h 82"/>
                <a:gd name="T46" fmla="*/ 34 w 192"/>
                <a:gd name="T47" fmla="*/ 5 h 82"/>
                <a:gd name="T48" fmla="*/ 45 w 192"/>
                <a:gd name="T49" fmla="*/ 1 h 82"/>
                <a:gd name="T50" fmla="*/ 54 w 192"/>
                <a:gd name="T51" fmla="*/ 0 h 82"/>
                <a:gd name="T52" fmla="*/ 62 w 192"/>
                <a:gd name="T53" fmla="*/ 0 h 82"/>
                <a:gd name="T54" fmla="*/ 71 w 192"/>
                <a:gd name="T55" fmla="*/ 3 h 82"/>
                <a:gd name="T56" fmla="*/ 80 w 192"/>
                <a:gd name="T57" fmla="*/ 8 h 82"/>
                <a:gd name="T58" fmla="*/ 113 w 192"/>
                <a:gd name="T59" fmla="*/ 31 h 82"/>
                <a:gd name="T60" fmla="*/ 143 w 192"/>
                <a:gd name="T61" fmla="*/ 51 h 82"/>
                <a:gd name="T62" fmla="*/ 152 w 192"/>
                <a:gd name="T63" fmla="*/ 56 h 82"/>
                <a:gd name="T64" fmla="*/ 161 w 192"/>
                <a:gd name="T65" fmla="*/ 59 h 82"/>
                <a:gd name="T66" fmla="*/ 170 w 192"/>
                <a:gd name="T67" fmla="*/ 60 h 82"/>
                <a:gd name="T68" fmla="*/ 178 w 192"/>
                <a:gd name="T69" fmla="*/ 60 h 82"/>
                <a:gd name="T70" fmla="*/ 185 w 192"/>
                <a:gd name="T71" fmla="*/ 57 h 82"/>
                <a:gd name="T72" fmla="*/ 189 w 192"/>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2"/>
                <a:gd name="T113" fmla="*/ 192 w 192"/>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2">
                  <a:moveTo>
                    <a:pt x="189" y="52"/>
                  </a:moveTo>
                  <a:lnTo>
                    <a:pt x="191" y="57"/>
                  </a:lnTo>
                  <a:lnTo>
                    <a:pt x="189" y="59"/>
                  </a:lnTo>
                  <a:lnTo>
                    <a:pt x="188" y="61"/>
                  </a:lnTo>
                  <a:lnTo>
                    <a:pt x="186" y="64"/>
                  </a:lnTo>
                  <a:lnTo>
                    <a:pt x="183" y="67"/>
                  </a:lnTo>
                  <a:lnTo>
                    <a:pt x="177" y="70"/>
                  </a:lnTo>
                  <a:lnTo>
                    <a:pt x="175" y="73"/>
                  </a:lnTo>
                  <a:lnTo>
                    <a:pt x="169" y="75"/>
                  </a:lnTo>
                  <a:lnTo>
                    <a:pt x="163" y="77"/>
                  </a:lnTo>
                  <a:lnTo>
                    <a:pt x="158" y="78"/>
                  </a:lnTo>
                  <a:lnTo>
                    <a:pt x="153" y="80"/>
                  </a:lnTo>
                  <a:lnTo>
                    <a:pt x="150" y="80"/>
                  </a:lnTo>
                  <a:lnTo>
                    <a:pt x="145" y="81"/>
                  </a:lnTo>
                  <a:lnTo>
                    <a:pt x="142" y="79"/>
                  </a:lnTo>
                  <a:lnTo>
                    <a:pt x="138" y="79"/>
                  </a:lnTo>
                  <a:lnTo>
                    <a:pt x="133" y="78"/>
                  </a:lnTo>
                  <a:lnTo>
                    <a:pt x="130" y="76"/>
                  </a:lnTo>
                  <a:lnTo>
                    <a:pt x="125" y="73"/>
                  </a:lnTo>
                  <a:lnTo>
                    <a:pt x="120" y="70"/>
                  </a:lnTo>
                  <a:lnTo>
                    <a:pt x="92" y="51"/>
                  </a:lnTo>
                  <a:lnTo>
                    <a:pt x="65" y="32"/>
                  </a:lnTo>
                  <a:lnTo>
                    <a:pt x="59" y="28"/>
                  </a:lnTo>
                  <a:lnTo>
                    <a:pt x="54" y="26"/>
                  </a:lnTo>
                  <a:lnTo>
                    <a:pt x="50" y="24"/>
                  </a:lnTo>
                  <a:lnTo>
                    <a:pt x="45" y="22"/>
                  </a:lnTo>
                  <a:lnTo>
                    <a:pt x="41" y="20"/>
                  </a:lnTo>
                  <a:lnTo>
                    <a:pt x="36" y="19"/>
                  </a:lnTo>
                  <a:lnTo>
                    <a:pt x="31" y="19"/>
                  </a:lnTo>
                  <a:lnTo>
                    <a:pt x="28" y="19"/>
                  </a:lnTo>
                  <a:lnTo>
                    <a:pt x="24"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1"/>
                  </a:lnTo>
                  <a:lnTo>
                    <a:pt x="136" y="47"/>
                  </a:lnTo>
                  <a:lnTo>
                    <a:pt x="143" y="51"/>
                  </a:lnTo>
                  <a:lnTo>
                    <a:pt x="148" y="54"/>
                  </a:lnTo>
                  <a:lnTo>
                    <a:pt x="152" y="56"/>
                  </a:lnTo>
                  <a:lnTo>
                    <a:pt x="156" y="57"/>
                  </a:lnTo>
                  <a:lnTo>
                    <a:pt x="161" y="59"/>
                  </a:lnTo>
                  <a:lnTo>
                    <a:pt x="165" y="60"/>
                  </a:lnTo>
                  <a:lnTo>
                    <a:pt x="170" y="60"/>
                  </a:lnTo>
                  <a:lnTo>
                    <a:pt x="174" y="60"/>
                  </a:lnTo>
                  <a:lnTo>
                    <a:pt x="178" y="60"/>
                  </a:lnTo>
                  <a:lnTo>
                    <a:pt x="182" y="58"/>
                  </a:lnTo>
                  <a:lnTo>
                    <a:pt x="185" y="57"/>
                  </a:lnTo>
                  <a:lnTo>
                    <a:pt x="188" y="56"/>
                  </a:lnTo>
                  <a:lnTo>
                    <a:pt x="189" y="52"/>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sp>
          <p:nvSpPr>
            <p:cNvPr id="186" name="Freeform 68"/>
            <p:cNvSpPr>
              <a:spLocks/>
            </p:cNvSpPr>
            <p:nvPr/>
          </p:nvSpPr>
          <p:spPr bwMode="auto">
            <a:xfrm>
              <a:off x="4724" y="1210"/>
              <a:ext cx="193" cy="84"/>
            </a:xfrm>
            <a:custGeom>
              <a:avLst/>
              <a:gdLst>
                <a:gd name="T0" fmla="*/ 190 w 193"/>
                <a:gd name="T1" fmla="*/ 58 h 84"/>
                <a:gd name="T2" fmla="*/ 187 w 193"/>
                <a:gd name="T3" fmla="*/ 63 h 84"/>
                <a:gd name="T4" fmla="*/ 181 w 193"/>
                <a:gd name="T5" fmla="*/ 70 h 84"/>
                <a:gd name="T6" fmla="*/ 174 w 193"/>
                <a:gd name="T7" fmla="*/ 75 h 84"/>
                <a:gd name="T8" fmla="*/ 162 w 193"/>
                <a:gd name="T9" fmla="*/ 80 h 84"/>
                <a:gd name="T10" fmla="*/ 154 w 193"/>
                <a:gd name="T11" fmla="*/ 82 h 84"/>
                <a:gd name="T12" fmla="*/ 145 w 193"/>
                <a:gd name="T13" fmla="*/ 83 h 84"/>
                <a:gd name="T14" fmla="*/ 137 w 193"/>
                <a:gd name="T15" fmla="*/ 81 h 84"/>
                <a:gd name="T16" fmla="*/ 129 w 193"/>
                <a:gd name="T17" fmla="*/ 78 h 84"/>
                <a:gd name="T18" fmla="*/ 119 w 193"/>
                <a:gd name="T19" fmla="*/ 72 h 84"/>
                <a:gd name="T20" fmla="*/ 65 w 193"/>
                <a:gd name="T21" fmla="*/ 33 h 84"/>
                <a:gd name="T22" fmla="*/ 55 w 193"/>
                <a:gd name="T23" fmla="*/ 27 h 84"/>
                <a:gd name="T24" fmla="*/ 46 w 193"/>
                <a:gd name="T25" fmla="*/ 23 h 84"/>
                <a:gd name="T26" fmla="*/ 36 w 193"/>
                <a:gd name="T27" fmla="*/ 20 h 84"/>
                <a:gd name="T28" fmla="*/ 28 w 193"/>
                <a:gd name="T29" fmla="*/ 20 h 84"/>
                <a:gd name="T30" fmla="*/ 21 w 193"/>
                <a:gd name="T31" fmla="*/ 20 h 84"/>
                <a:gd name="T32" fmla="*/ 11 w 193"/>
                <a:gd name="T33" fmla="*/ 23 h 84"/>
                <a:gd name="T34" fmla="*/ 5 w 193"/>
                <a:gd name="T35" fmla="*/ 26 h 84"/>
                <a:gd name="T36" fmla="*/ 0 w 193"/>
                <a:gd name="T37" fmla="*/ 29 h 84"/>
                <a:gd name="T38" fmla="*/ 1 w 193"/>
                <a:gd name="T39" fmla="*/ 25 h 84"/>
                <a:gd name="T40" fmla="*/ 5 w 193"/>
                <a:gd name="T41" fmla="*/ 21 h 84"/>
                <a:gd name="T42" fmla="*/ 9 w 193"/>
                <a:gd name="T43" fmla="*/ 18 h 84"/>
                <a:gd name="T44" fmla="*/ 20 w 193"/>
                <a:gd name="T45" fmla="*/ 12 h 84"/>
                <a:gd name="T46" fmla="*/ 34 w 193"/>
                <a:gd name="T47" fmla="*/ 6 h 84"/>
                <a:gd name="T48" fmla="*/ 46 w 193"/>
                <a:gd name="T49" fmla="*/ 1 h 84"/>
                <a:gd name="T50" fmla="*/ 54 w 193"/>
                <a:gd name="T51" fmla="*/ 0 h 84"/>
                <a:gd name="T52" fmla="*/ 62 w 193"/>
                <a:gd name="T53" fmla="*/ 1 h 84"/>
                <a:gd name="T54" fmla="*/ 70 w 193"/>
                <a:gd name="T55" fmla="*/ 3 h 84"/>
                <a:gd name="T56" fmla="*/ 79 w 193"/>
                <a:gd name="T57" fmla="*/ 9 h 84"/>
                <a:gd name="T58" fmla="*/ 113 w 193"/>
                <a:gd name="T59" fmla="*/ 31 h 84"/>
                <a:gd name="T60" fmla="*/ 143 w 193"/>
                <a:gd name="T61" fmla="*/ 53 h 84"/>
                <a:gd name="T62" fmla="*/ 152 w 193"/>
                <a:gd name="T63" fmla="*/ 58 h 84"/>
                <a:gd name="T64" fmla="*/ 161 w 193"/>
                <a:gd name="T65" fmla="*/ 61 h 84"/>
                <a:gd name="T66" fmla="*/ 170 w 193"/>
                <a:gd name="T67" fmla="*/ 62 h 84"/>
                <a:gd name="T68" fmla="*/ 178 w 193"/>
                <a:gd name="T69" fmla="*/ 62 h 84"/>
                <a:gd name="T70" fmla="*/ 185 w 193"/>
                <a:gd name="T71" fmla="*/ 59 h 84"/>
                <a:gd name="T72" fmla="*/ 192 w 193"/>
                <a:gd name="T73" fmla="*/ 55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4"/>
                <a:gd name="T113" fmla="*/ 193 w 193"/>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4">
                  <a:moveTo>
                    <a:pt x="192" y="55"/>
                  </a:moveTo>
                  <a:lnTo>
                    <a:pt x="190" y="58"/>
                  </a:lnTo>
                  <a:lnTo>
                    <a:pt x="189" y="61"/>
                  </a:lnTo>
                  <a:lnTo>
                    <a:pt x="187" y="63"/>
                  </a:lnTo>
                  <a:lnTo>
                    <a:pt x="184" y="66"/>
                  </a:lnTo>
                  <a:lnTo>
                    <a:pt x="181" y="70"/>
                  </a:lnTo>
                  <a:lnTo>
                    <a:pt x="177" y="72"/>
                  </a:lnTo>
                  <a:lnTo>
                    <a:pt x="174" y="75"/>
                  </a:lnTo>
                  <a:lnTo>
                    <a:pt x="168" y="77"/>
                  </a:lnTo>
                  <a:lnTo>
                    <a:pt x="162" y="80"/>
                  </a:lnTo>
                  <a:lnTo>
                    <a:pt x="158" y="81"/>
                  </a:lnTo>
                  <a:lnTo>
                    <a:pt x="154" y="82"/>
                  </a:lnTo>
                  <a:lnTo>
                    <a:pt x="150" y="82"/>
                  </a:lnTo>
                  <a:lnTo>
                    <a:pt x="145" y="83"/>
                  </a:lnTo>
                  <a:lnTo>
                    <a:pt x="142" y="82"/>
                  </a:lnTo>
                  <a:lnTo>
                    <a:pt x="137" y="81"/>
                  </a:lnTo>
                  <a:lnTo>
                    <a:pt x="134" y="80"/>
                  </a:lnTo>
                  <a:lnTo>
                    <a:pt x="129" y="78"/>
                  </a:lnTo>
                  <a:lnTo>
                    <a:pt x="124" y="76"/>
                  </a:lnTo>
                  <a:lnTo>
                    <a:pt x="119" y="72"/>
                  </a:lnTo>
                  <a:lnTo>
                    <a:pt x="92" y="53"/>
                  </a:lnTo>
                  <a:lnTo>
                    <a:pt x="65" y="33"/>
                  </a:lnTo>
                  <a:lnTo>
                    <a:pt x="59" y="30"/>
                  </a:lnTo>
                  <a:lnTo>
                    <a:pt x="55" y="27"/>
                  </a:lnTo>
                  <a:lnTo>
                    <a:pt x="50" y="25"/>
                  </a:lnTo>
                  <a:lnTo>
                    <a:pt x="46" y="23"/>
                  </a:lnTo>
                  <a:lnTo>
                    <a:pt x="40" y="21"/>
                  </a:lnTo>
                  <a:lnTo>
                    <a:pt x="36" y="20"/>
                  </a:lnTo>
                  <a:lnTo>
                    <a:pt x="32" y="19"/>
                  </a:lnTo>
                  <a:lnTo>
                    <a:pt x="28" y="20"/>
                  </a:lnTo>
                  <a:lnTo>
                    <a:pt x="24" y="20"/>
                  </a:lnTo>
                  <a:lnTo>
                    <a:pt x="21" y="20"/>
                  </a:lnTo>
                  <a:lnTo>
                    <a:pt x="16" y="22"/>
                  </a:lnTo>
                  <a:lnTo>
                    <a:pt x="11" y="23"/>
                  </a:lnTo>
                  <a:lnTo>
                    <a:pt x="8" y="24"/>
                  </a:lnTo>
                  <a:lnTo>
                    <a:pt x="5" y="26"/>
                  </a:lnTo>
                  <a:lnTo>
                    <a:pt x="2" y="27"/>
                  </a:lnTo>
                  <a:lnTo>
                    <a:pt x="0" y="29"/>
                  </a:lnTo>
                  <a:lnTo>
                    <a:pt x="0" y="27"/>
                  </a:lnTo>
                  <a:lnTo>
                    <a:pt x="1" y="25"/>
                  </a:lnTo>
                  <a:lnTo>
                    <a:pt x="3" y="23"/>
                  </a:lnTo>
                  <a:lnTo>
                    <a:pt x="5" y="21"/>
                  </a:lnTo>
                  <a:lnTo>
                    <a:pt x="6" y="19"/>
                  </a:lnTo>
                  <a:lnTo>
                    <a:pt x="9" y="18"/>
                  </a:lnTo>
                  <a:lnTo>
                    <a:pt x="14" y="15"/>
                  </a:lnTo>
                  <a:lnTo>
                    <a:pt x="20" y="12"/>
                  </a:lnTo>
                  <a:lnTo>
                    <a:pt x="28" y="9"/>
                  </a:lnTo>
                  <a:lnTo>
                    <a:pt x="34" y="6"/>
                  </a:lnTo>
                  <a:lnTo>
                    <a:pt x="41" y="3"/>
                  </a:lnTo>
                  <a:lnTo>
                    <a:pt x="46" y="1"/>
                  </a:lnTo>
                  <a:lnTo>
                    <a:pt x="50" y="0"/>
                  </a:lnTo>
                  <a:lnTo>
                    <a:pt x="54" y="0"/>
                  </a:lnTo>
                  <a:lnTo>
                    <a:pt x="59" y="0"/>
                  </a:lnTo>
                  <a:lnTo>
                    <a:pt x="62" y="1"/>
                  </a:lnTo>
                  <a:lnTo>
                    <a:pt x="66" y="2"/>
                  </a:lnTo>
                  <a:lnTo>
                    <a:pt x="70" y="3"/>
                  </a:lnTo>
                  <a:lnTo>
                    <a:pt x="75" y="6"/>
                  </a:lnTo>
                  <a:lnTo>
                    <a:pt x="79" y="9"/>
                  </a:lnTo>
                  <a:lnTo>
                    <a:pt x="85" y="12"/>
                  </a:lnTo>
                  <a:lnTo>
                    <a:pt x="113" y="31"/>
                  </a:lnTo>
                  <a:lnTo>
                    <a:pt x="136" y="49"/>
                  </a:lnTo>
                  <a:lnTo>
                    <a:pt x="143" y="53"/>
                  </a:lnTo>
                  <a:lnTo>
                    <a:pt x="148" y="56"/>
                  </a:lnTo>
                  <a:lnTo>
                    <a:pt x="152" y="58"/>
                  </a:lnTo>
                  <a:lnTo>
                    <a:pt x="156" y="59"/>
                  </a:lnTo>
                  <a:lnTo>
                    <a:pt x="161" y="61"/>
                  </a:lnTo>
                  <a:lnTo>
                    <a:pt x="166" y="62"/>
                  </a:lnTo>
                  <a:lnTo>
                    <a:pt x="170" y="62"/>
                  </a:lnTo>
                  <a:lnTo>
                    <a:pt x="174" y="62"/>
                  </a:lnTo>
                  <a:lnTo>
                    <a:pt x="178" y="62"/>
                  </a:lnTo>
                  <a:lnTo>
                    <a:pt x="182" y="60"/>
                  </a:lnTo>
                  <a:lnTo>
                    <a:pt x="185" y="59"/>
                  </a:lnTo>
                  <a:lnTo>
                    <a:pt x="188" y="57"/>
                  </a:lnTo>
                  <a:lnTo>
                    <a:pt x="192" y="55"/>
                  </a:lnTo>
                </a:path>
              </a:pathLst>
            </a:custGeom>
            <a:solidFill>
              <a:srgbClr val="FF0000"/>
            </a:solidFill>
            <a:ln w="12700" cap="rnd">
              <a:solidFill>
                <a:srgbClr val="FF0000"/>
              </a:solidFill>
              <a:round/>
              <a:headEnd/>
              <a:tailEnd/>
            </a:ln>
          </p:spPr>
          <p:txBody>
            <a:bodyPr/>
            <a:lstStyle/>
            <a:p>
              <a:endParaRPr lang="en-US">
                <a:solidFill>
                  <a:prstClr val="black"/>
                </a:solidFill>
                <a:latin typeface="Arial" pitchFamily="34" charset="0"/>
                <a:ea typeface="MS PGothic" pitchFamily="34" charset="-128"/>
                <a:cs typeface="+mn-cs"/>
              </a:endParaRPr>
            </a:p>
          </p:txBody>
        </p:sp>
      </p:grpSp>
    </p:spTree>
    <p:extLst>
      <p:ext uri="{BB962C8B-B14F-4D97-AF65-F5344CB8AC3E}">
        <p14:creationId xmlns:p14="http://schemas.microsoft.com/office/powerpoint/2010/main" val="409982605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 &amp; atomic clocks</a:t>
            </a:r>
            <a:endParaRPr lang="en-US" dirty="0"/>
          </a:p>
        </p:txBody>
      </p:sp>
      <p:sp>
        <p:nvSpPr>
          <p:cNvPr id="3" name="Content Placeholder 2"/>
          <p:cNvSpPr>
            <a:spLocks noGrp="1"/>
          </p:cNvSpPr>
          <p:nvPr>
            <p:ph idx="1"/>
          </p:nvPr>
        </p:nvSpPr>
        <p:spPr>
          <a:xfrm>
            <a:off x="457200" y="1073150"/>
            <a:ext cx="8229600" cy="2916959"/>
          </a:xfrm>
        </p:spPr>
        <p:txBody>
          <a:bodyPr/>
          <a:lstStyle/>
          <a:p>
            <a:pPr marL="0" indent="0">
              <a:buNone/>
            </a:pPr>
            <a:r>
              <a:rPr lang="en-US" dirty="0" smtClean="0"/>
              <a:t>Each GPS satellite has 4 atomic clocks, to be sure that one is always working.  Each costs ~$100,000, and is accurate to 1 billionth of a second (1 nanosecond).</a:t>
            </a:r>
          </a:p>
          <a:p>
            <a:endParaRPr lang="en-US" dirty="0"/>
          </a:p>
        </p:txBody>
      </p:sp>
      <p:pic>
        <p:nvPicPr>
          <p:cNvPr id="75778" name="Picture 2" descr="atomic cl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272" y="3325092"/>
            <a:ext cx="3890860" cy="26457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p:cNvSpPr>
          <p:nvPr/>
        </p:nvSpPr>
        <p:spPr bwMode="auto">
          <a:xfrm>
            <a:off x="6089073" y="6570172"/>
            <a:ext cx="3075709" cy="2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200" dirty="0" smtClean="0">
                <a:solidFill>
                  <a:prstClr val="black"/>
                </a:solidFill>
                <a:latin typeface="Arial" pitchFamily="34" charset="0"/>
                <a:ea typeface="MS PGothic" pitchFamily="34" charset="-128"/>
                <a:cs typeface="+mn-cs"/>
                <a:hlinkClick r:id="rId4"/>
              </a:rPr>
              <a:t>http://www.kowoma.de/en/gps/satellites.htm</a:t>
            </a:r>
            <a:endParaRPr lang="en-US" sz="1200" dirty="0">
              <a:solidFill>
                <a:prstClr val="black"/>
              </a:solidFill>
              <a:latin typeface="Arial" pitchFamily="34" charset="0"/>
              <a:ea typeface="MS PGothic" pitchFamily="34" charset="-128"/>
              <a:cs typeface="+mn-cs"/>
            </a:endParaRPr>
          </a:p>
        </p:txBody>
      </p:sp>
    </p:spTree>
    <p:extLst>
      <p:ext uri="{BB962C8B-B14F-4D97-AF65-F5344CB8AC3E}">
        <p14:creationId xmlns:p14="http://schemas.microsoft.com/office/powerpoint/2010/main" val="1515765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US" sz="3200" dirty="0" smtClean="0">
                <a:ea typeface="ＭＳ Ｐゴシック" pitchFamily="34" charset="-128"/>
              </a:rPr>
              <a:t>What is GPS telling us?</a:t>
            </a:r>
          </a:p>
        </p:txBody>
      </p:sp>
      <p:pic>
        <p:nvPicPr>
          <p:cNvPr id="215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1031876"/>
            <a:ext cx="7709565" cy="530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90"/>
          <p:cNvSpPr>
            <a:spLocks noChangeArrowheads="1"/>
          </p:cNvSpPr>
          <p:nvPr/>
        </p:nvSpPr>
        <p:spPr bwMode="auto">
          <a:xfrm>
            <a:off x="88488" y="6319038"/>
            <a:ext cx="8947150" cy="523220"/>
          </a:xfrm>
          <a:prstGeom prst="rect">
            <a:avLst/>
          </a:prstGeom>
          <a:noFill/>
          <a:ln>
            <a:noFill/>
          </a:ln>
          <a:extLst/>
        </p:spPr>
        <p:txBody>
          <a:bodyPr anchor="ctr">
            <a:spAutoFit/>
          </a:bodyPr>
          <a:lstStyle/>
          <a:p>
            <a:r>
              <a:rPr lang="en-US" sz="1400" dirty="0">
                <a:cs typeface="Arial" pitchFamily="34" charset="0"/>
              </a:rPr>
              <a:t>Data source: Global Strain Rate Map Project ; Reference Frame: </a:t>
            </a:r>
            <a:r>
              <a:rPr lang="en-US" sz="1400" b="1" dirty="0">
                <a:cs typeface="Arial" pitchFamily="34" charset="0"/>
              </a:rPr>
              <a:t>No Net Rotation</a:t>
            </a:r>
          </a:p>
          <a:p>
            <a:r>
              <a:rPr lang="en-US" sz="1400" dirty="0">
                <a:cs typeface="Arial" pitchFamily="34" charset="0"/>
              </a:rPr>
              <a:t>UNAVCO GPS Velocity Viewer </a:t>
            </a:r>
            <a:r>
              <a:rPr lang="en-US" sz="1400" dirty="0">
                <a:cs typeface="Arial" pitchFamily="34" charset="0"/>
                <a:hlinkClick r:id="rId4"/>
              </a:rPr>
              <a:t>http://</a:t>
            </a:r>
            <a:r>
              <a:rPr lang="en-US" sz="1400" dirty="0" smtClean="0">
                <a:cs typeface="Arial" pitchFamily="34" charset="0"/>
                <a:hlinkClick r:id="rId4"/>
              </a:rPr>
              <a:t>facility.unavco.org/data/maps/GPSVelocityViewer/GPSVelocityViewer.html</a:t>
            </a:r>
            <a:r>
              <a:rPr lang="en-US" sz="1400" dirty="0" smtClean="0">
                <a:cs typeface="Arial" pitchFamily="34" charset="0"/>
              </a:rPr>
              <a:t> </a:t>
            </a:r>
            <a:endParaRPr lang="en-US" sz="1400" dirty="0">
              <a:cs typeface="Arial" pitchFamily="34" charset="0"/>
            </a:endParaRPr>
          </a:p>
        </p:txBody>
      </p:sp>
      <p:cxnSp>
        <p:nvCxnSpPr>
          <p:cNvPr id="3" name="Straight Arrow Connector 2"/>
          <p:cNvCxnSpPr/>
          <p:nvPr/>
        </p:nvCxnSpPr>
        <p:spPr>
          <a:xfrm flipH="1">
            <a:off x="3569110" y="6120581"/>
            <a:ext cx="776210" cy="0"/>
          </a:xfrm>
          <a:prstGeom prst="straightConnector1">
            <a:avLst/>
          </a:prstGeom>
          <a:ln w="38100">
            <a:solidFill>
              <a:srgbClr val="0000FF"/>
            </a:solidFill>
            <a:headEnd type="triangle" w="med" len="lg"/>
            <a:tailEnd type="none" w="med" len="me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415576" y="5811523"/>
            <a:ext cx="1042273" cy="338554"/>
          </a:xfrm>
          <a:prstGeom prst="rect">
            <a:avLst/>
          </a:prstGeom>
          <a:noFill/>
        </p:spPr>
        <p:txBody>
          <a:bodyPr wrap="none" rtlCol="0">
            <a:spAutoFit/>
          </a:bodyPr>
          <a:lstStyle/>
          <a:p>
            <a:r>
              <a:rPr lang="en-US" sz="1600" dirty="0" smtClean="0"/>
              <a:t>20 mm/</a:t>
            </a:r>
            <a:r>
              <a:rPr lang="en-US" sz="1600" dirty="0" err="1" smtClean="0"/>
              <a:t>yr</a:t>
            </a:r>
            <a:endParaRPr lang="en-US" sz="1600" dirty="0"/>
          </a:p>
        </p:txBody>
      </p:sp>
      <p:sp>
        <p:nvSpPr>
          <p:cNvPr id="5" name="Rectangle 4"/>
          <p:cNvSpPr/>
          <p:nvPr/>
        </p:nvSpPr>
        <p:spPr>
          <a:xfrm>
            <a:off x="3415576" y="5811523"/>
            <a:ext cx="1042273" cy="5075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8896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smtClean="0">
                <a:ea typeface="ＭＳ Ｐゴシック" pitchFamily="34" charset="-128"/>
              </a:rPr>
              <a:t>With GPS, You can </a:t>
            </a:r>
            <a:r>
              <a:rPr lang="en-US" i="1" smtClean="0">
                <a:ea typeface="ＭＳ Ｐゴシック" pitchFamily="34" charset="-128"/>
              </a:rPr>
              <a:t>SEE </a:t>
            </a:r>
            <a:r>
              <a:rPr lang="en-US" smtClean="0">
                <a:ea typeface="ＭＳ Ｐゴシック" pitchFamily="34" charset="-128"/>
              </a:rPr>
              <a:t>the Land Move!</a:t>
            </a:r>
          </a:p>
        </p:txBody>
      </p:sp>
      <p:sp>
        <p:nvSpPr>
          <p:cNvPr id="23554" name="Content Placeholder 2"/>
          <p:cNvSpPr>
            <a:spLocks noGrp="1"/>
          </p:cNvSpPr>
          <p:nvPr>
            <p:ph idx="1"/>
          </p:nvPr>
        </p:nvSpPr>
        <p:spPr>
          <a:xfrm>
            <a:off x="0" y="6091438"/>
            <a:ext cx="9143999" cy="1179512"/>
          </a:xfrm>
        </p:spPr>
        <p:txBody>
          <a:bodyPr/>
          <a:lstStyle/>
          <a:p>
            <a:pPr marL="0" indent="0">
              <a:buNone/>
            </a:pPr>
            <a:r>
              <a:rPr lang="en-US" sz="1400" b="1" dirty="0" smtClean="0">
                <a:ea typeface="ＭＳ Ｐゴシック" pitchFamily="34" charset="-128"/>
              </a:rPr>
              <a:t>Japan March 11 2011 Earthquake: </a:t>
            </a:r>
            <a:r>
              <a:rPr lang="en-US" sz="1400" dirty="0" smtClean="0">
                <a:ea typeface="ＭＳ Ｐゴシック" pitchFamily="34" charset="-128"/>
              </a:rPr>
              <a:t>Each dot/arrow represents a continuous high precision GPS station of which more than 1200 are distributed throughout Japan in a network called GEONET. If the ground moves (from an earthquake) then the GPS moves and records this movement. (</a:t>
            </a:r>
            <a:r>
              <a:rPr lang="en-US" sz="1400" i="1" dirty="0" smtClean="0">
                <a:ea typeface="ＭＳ Ｐゴシック" pitchFamily="34" charset="-128"/>
              </a:rPr>
              <a:t>Credit</a:t>
            </a:r>
            <a:r>
              <a:rPr lang="en-US" sz="1400" i="1" dirty="0">
                <a:ea typeface="ＭＳ Ｐゴシック" pitchFamily="34" charset="-128"/>
              </a:rPr>
              <a:t>: </a:t>
            </a:r>
            <a:r>
              <a:rPr lang="en-US" sz="1400" i="1" dirty="0" err="1">
                <a:ea typeface="ＭＳ Ｐゴシック" pitchFamily="34" charset="-128"/>
              </a:rPr>
              <a:t>Grapenthin</a:t>
            </a:r>
            <a:r>
              <a:rPr lang="en-US" sz="1400" i="1" dirty="0">
                <a:ea typeface="ＭＳ Ｐゴシック" pitchFamily="34" charset="-128"/>
              </a:rPr>
              <a:t>, </a:t>
            </a:r>
            <a:r>
              <a:rPr lang="en-US" sz="1400" i="1" dirty="0" err="1">
                <a:ea typeface="ＭＳ Ｐゴシック" pitchFamily="34" charset="-128"/>
              </a:rPr>
              <a:t>Freymueller</a:t>
            </a:r>
            <a:r>
              <a:rPr lang="en-US" sz="1400" i="1" dirty="0">
                <a:ea typeface="ＭＳ Ｐゴシック" pitchFamily="34" charset="-128"/>
                <a:cs typeface="Arial" pitchFamily="34" charset="0"/>
              </a:rPr>
              <a:t> )</a:t>
            </a:r>
            <a:endParaRPr lang="en-US" sz="1400" b="1" dirty="0" smtClean="0">
              <a:ea typeface="ＭＳ Ｐゴシック" pitchFamily="34" charset="-128"/>
            </a:endParaRPr>
          </a:p>
          <a:p>
            <a:pPr marL="0" indent="0">
              <a:buFont typeface="Arial" pitchFamily="34" charset="0"/>
              <a:buNone/>
            </a:pPr>
            <a:endParaRPr lang="en-US" sz="1400" dirty="0" smtClean="0">
              <a:ea typeface="ＭＳ Ｐゴシック" pitchFamily="34" charset="-128"/>
            </a:endParaRPr>
          </a:p>
        </p:txBody>
      </p:sp>
      <p:pic>
        <p:nvPicPr>
          <p:cNvPr id="2" name="sendai_displacements_0530-0630UTC.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18305"/>
            <a:ext cx="9144000" cy="4968875"/>
          </a:xfrm>
          <a:prstGeom prst="rect">
            <a:avLst/>
          </a:prstGeom>
        </p:spPr>
      </p:pic>
    </p:spTree>
    <p:extLst>
      <p:ext uri="{BB962C8B-B14F-4D97-AF65-F5344CB8AC3E}">
        <p14:creationId xmlns:p14="http://schemas.microsoft.com/office/powerpoint/2010/main" val="2747726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577975" y="114300"/>
            <a:ext cx="7566025" cy="884238"/>
          </a:xfrm>
        </p:spPr>
        <p:txBody>
          <a:bodyPr/>
          <a:lstStyle/>
          <a:p>
            <a:r>
              <a:rPr lang="en-US" b="1" dirty="0" smtClean="0">
                <a:ea typeface="ＭＳ Ｐゴシック" pitchFamily="34" charset="-128"/>
              </a:rPr>
              <a:t>Japan 2011 Mar 11</a:t>
            </a:r>
            <a:r>
              <a:rPr lang="en-US" b="1" baseline="30000" dirty="0" smtClean="0">
                <a:ea typeface="ＭＳ Ｐゴシック" pitchFamily="34" charset="-128"/>
              </a:rPr>
              <a:t>th</a:t>
            </a:r>
            <a:r>
              <a:rPr lang="en-US" b="1" dirty="0" smtClean="0">
                <a:ea typeface="ＭＳ Ｐゴシック" pitchFamily="34" charset="-128"/>
              </a:rPr>
              <a:t> Earthquake</a:t>
            </a:r>
            <a:endParaRPr lang="en-US" dirty="0" smtClean="0">
              <a:ea typeface="ＭＳ Ｐゴシック" pitchFamily="34" charset="-128"/>
            </a:endParaRPr>
          </a:p>
        </p:txBody>
      </p:sp>
      <p:pic>
        <p:nvPicPr>
          <p:cNvPr id="25602" name="Picture 3" descr="sendai2011_overview_m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488" y="1172098"/>
            <a:ext cx="7023151" cy="568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0167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components</a:t>
            </a:r>
            <a:endParaRPr lang="en-US" dirty="0"/>
          </a:p>
        </p:txBody>
      </p:sp>
      <p:sp>
        <p:nvSpPr>
          <p:cNvPr id="3" name="Content Placeholder 2"/>
          <p:cNvSpPr>
            <a:spLocks noGrp="1"/>
          </p:cNvSpPr>
          <p:nvPr>
            <p:ph idx="1"/>
          </p:nvPr>
        </p:nvSpPr>
        <p:spPr/>
        <p:txBody>
          <a:bodyPr/>
          <a:lstStyle/>
          <a:p>
            <a:r>
              <a:rPr lang="en-US" dirty="0" smtClean="0"/>
              <a:t>Lecture</a:t>
            </a:r>
          </a:p>
          <a:p>
            <a:pPr lvl="1"/>
            <a:r>
              <a:rPr lang="en-US" dirty="0" smtClean="0"/>
              <a:t>Intro to UNAVCO &amp; EOS</a:t>
            </a:r>
          </a:p>
          <a:p>
            <a:pPr lvl="1"/>
            <a:r>
              <a:rPr lang="en-US" dirty="0" smtClean="0"/>
              <a:t>Overview of high precision GPS</a:t>
            </a:r>
          </a:p>
          <a:p>
            <a:pPr lvl="2"/>
            <a:r>
              <a:rPr lang="en-US" dirty="0" smtClean="0"/>
              <a:t>Function</a:t>
            </a:r>
          </a:p>
          <a:p>
            <a:pPr lvl="2"/>
            <a:r>
              <a:rPr lang="en-US" dirty="0" smtClean="0"/>
              <a:t>Applications</a:t>
            </a:r>
          </a:p>
          <a:p>
            <a:pPr lvl="1"/>
            <a:r>
              <a:rPr lang="en-US" dirty="0" smtClean="0"/>
              <a:t>Snapshot of other geodesy techniques</a:t>
            </a:r>
          </a:p>
          <a:p>
            <a:r>
              <a:rPr lang="en-US" dirty="0" smtClean="0"/>
              <a:t>Activity</a:t>
            </a:r>
          </a:p>
          <a:p>
            <a:pPr lvl="1"/>
            <a:r>
              <a:rPr lang="en-US" dirty="0" smtClean="0"/>
              <a:t>Reading GPS graphs (time series)</a:t>
            </a:r>
          </a:p>
          <a:p>
            <a:pPr lvl="1"/>
            <a:r>
              <a:rPr lang="en-US" dirty="0" smtClean="0"/>
              <a:t>GPS &amp; Earthquakes in California</a:t>
            </a:r>
          </a:p>
          <a:p>
            <a:pPr lvl="1"/>
            <a:r>
              <a:rPr lang="en-US" dirty="0" smtClean="0"/>
              <a:t>GPS &amp; Earthquakes in Asia</a:t>
            </a:r>
          </a:p>
        </p:txBody>
      </p:sp>
      <p:pic>
        <p:nvPicPr>
          <p:cNvPr id="4" name="Picture 4" descr="obsvel"/>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6684965" y="1185863"/>
            <a:ext cx="2314576" cy="231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modstrain"/>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6754811" y="4421185"/>
            <a:ext cx="2273302" cy="227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1226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sz="2400" b="1" smtClean="0">
                <a:ea typeface="ＭＳ Ｐゴシック" pitchFamily="34" charset="-128"/>
              </a:rPr>
              <a:t>Sendai / Tohoku-oki earthquake displacements from 0530 - 0630 UTC </a:t>
            </a:r>
            <a:endParaRPr lang="en-US" sz="2400" smtClean="0">
              <a:ea typeface="ＭＳ Ｐゴシック" pitchFamily="34" charset="-128"/>
            </a:endParaRPr>
          </a:p>
        </p:txBody>
      </p:sp>
      <p:sp>
        <p:nvSpPr>
          <p:cNvPr id="3" name="Content Placeholder 2"/>
          <p:cNvSpPr>
            <a:spLocks noGrp="1"/>
          </p:cNvSpPr>
          <p:nvPr>
            <p:ph idx="1"/>
          </p:nvPr>
        </p:nvSpPr>
        <p:spPr/>
        <p:txBody>
          <a:bodyPr/>
          <a:lstStyle/>
          <a:p>
            <a:pPr marL="0" indent="0">
              <a:buFont typeface="Arial" pitchFamily="34" charset="0"/>
              <a:buNone/>
            </a:pPr>
            <a:r>
              <a:rPr lang="en-US" dirty="0" smtClean="0">
                <a:ea typeface="ＭＳ Ｐゴシック" pitchFamily="34" charset="-128"/>
              </a:rPr>
              <a:t>Animation </a:t>
            </a:r>
            <a:r>
              <a:rPr lang="en-US" dirty="0" smtClean="0">
                <a:latin typeface="Arial" pitchFamily="34" charset="0"/>
                <a:ea typeface="ＭＳ Ｐゴシック" pitchFamily="34" charset="-128"/>
              </a:rPr>
              <a:t>versions available: </a:t>
            </a:r>
          </a:p>
          <a:p>
            <a:pPr marL="0" indent="0"/>
            <a:r>
              <a:rPr lang="en-US" sz="2800" u="sng" dirty="0" smtClean="0">
                <a:ea typeface="ＭＳ Ｐゴシック" pitchFamily="34" charset="-128"/>
                <a:hlinkClick r:id="rId3"/>
              </a:rPr>
              <a:t>http://www.youtube.com/watch?v=1QCcVqZgNKw</a:t>
            </a:r>
            <a:r>
              <a:rPr lang="en-US" sz="2800" u="sng" dirty="0" smtClean="0">
                <a:ea typeface="ＭＳ Ｐゴシック" pitchFamily="34" charset="-128"/>
              </a:rPr>
              <a:t> </a:t>
            </a:r>
          </a:p>
          <a:p>
            <a:pPr marL="0" indent="0"/>
            <a:r>
              <a:rPr lang="en-US" sz="2800" u="sng" dirty="0" smtClean="0">
                <a:ea typeface="ＭＳ Ｐゴシック" pitchFamily="34" charset="-128"/>
                <a:hlinkClick r:id="rId4"/>
              </a:rPr>
              <a:t>http://www.youtube.com/watch?v=6Q-RzgdR0VM</a:t>
            </a:r>
            <a:r>
              <a:rPr lang="en-US" sz="2800" u="sng" dirty="0" smtClean="0">
                <a:ea typeface="ＭＳ Ｐゴシック" pitchFamily="34" charset="-128"/>
              </a:rPr>
              <a:t> </a:t>
            </a:r>
          </a:p>
          <a:p>
            <a:pPr marL="0" indent="0"/>
            <a:r>
              <a:rPr lang="en-US" sz="2800" u="sng" dirty="0" smtClean="0">
                <a:ea typeface="ＭＳ Ｐゴシック" pitchFamily="34" charset="-128"/>
                <a:hlinkClick r:id="rId5"/>
              </a:rPr>
              <a:t>http://www.youtube.com/watch?v=rMhhyb6Yy94</a:t>
            </a:r>
            <a:r>
              <a:rPr lang="en-US" sz="2800" u="sng" dirty="0" smtClean="0">
                <a:ea typeface="ＭＳ Ｐゴシック" pitchFamily="34" charset="-128"/>
              </a:rPr>
              <a:t> </a:t>
            </a:r>
            <a:endParaRPr lang="en-US" sz="2800" dirty="0" smtClean="0">
              <a:latin typeface="Arial" pitchFamily="34" charset="0"/>
              <a:ea typeface="ＭＳ Ｐゴシック" pitchFamily="34" charset="-128"/>
            </a:endParaRPr>
          </a:p>
          <a:p>
            <a:pPr marL="0" indent="0"/>
            <a:endParaRPr lang="en-US" dirty="0" smtClean="0">
              <a:ea typeface="ＭＳ Ｐゴシック" pitchFamily="34" charset="-128"/>
            </a:endParaRPr>
          </a:p>
        </p:txBody>
      </p:sp>
    </p:spTree>
    <p:extLst>
      <p:ext uri="{BB962C8B-B14F-4D97-AF65-F5344CB8AC3E}">
        <p14:creationId xmlns:p14="http://schemas.microsoft.com/office/powerpoint/2010/main" val="24120027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8118" y="60324"/>
            <a:ext cx="6535882" cy="871167"/>
          </a:xfrm>
        </p:spPr>
        <p:txBody>
          <a:bodyPr/>
          <a:lstStyle/>
          <a:p>
            <a:r>
              <a:rPr lang="en-US" dirty="0" smtClean="0"/>
              <a:t>GNSS/GPS stations globally</a:t>
            </a:r>
            <a:endParaRPr lang="en-US" dirty="0"/>
          </a:p>
        </p:txBody>
      </p:sp>
      <p:sp>
        <p:nvSpPr>
          <p:cNvPr id="3" name="Content Placeholder 2"/>
          <p:cNvSpPr>
            <a:spLocks noGrp="1"/>
          </p:cNvSpPr>
          <p:nvPr>
            <p:ph idx="1"/>
          </p:nvPr>
        </p:nvSpPr>
        <p:spPr>
          <a:xfrm>
            <a:off x="457200" y="5029198"/>
            <a:ext cx="8229600" cy="1315173"/>
          </a:xfrm>
        </p:spPr>
        <p:txBody>
          <a:bodyPr/>
          <a:lstStyle/>
          <a:p>
            <a:r>
              <a:rPr lang="en-US" sz="2800" dirty="0" smtClean="0"/>
              <a:t>&gt;4000 stations with more added all the time</a:t>
            </a:r>
          </a:p>
          <a:p>
            <a:r>
              <a:rPr lang="en-US" sz="2800" dirty="0" smtClean="0"/>
              <a:t>Some data freely available, some not</a:t>
            </a:r>
          </a:p>
          <a:p>
            <a:r>
              <a:rPr lang="en-US" sz="2800" dirty="0" smtClean="0"/>
              <a:t>GNSS = </a:t>
            </a:r>
            <a:r>
              <a:rPr lang="en-US" sz="2800" dirty="0"/>
              <a:t>Global Navigation Satellite System</a:t>
            </a:r>
          </a:p>
        </p:txBody>
      </p:sp>
      <p:pic>
        <p:nvPicPr>
          <p:cNvPr id="89090" name="Picture 2" descr="http://gsrm.unavco.org/data/images/1.2/si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256" y="1117109"/>
            <a:ext cx="6400800" cy="37152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89208" y="6581001"/>
            <a:ext cx="3454792" cy="276999"/>
          </a:xfrm>
          <a:prstGeom prst="rect">
            <a:avLst/>
          </a:prstGeom>
          <a:noFill/>
        </p:spPr>
        <p:txBody>
          <a:bodyPr wrap="none" rtlCol="0">
            <a:spAutoFit/>
          </a:bodyPr>
          <a:lstStyle/>
          <a:p>
            <a:r>
              <a:rPr lang="en-US" sz="1200" dirty="0" smtClean="0">
                <a:solidFill>
                  <a:prstClr val="black"/>
                </a:solidFill>
                <a:latin typeface="Arial" pitchFamily="34" charset="0"/>
                <a:ea typeface="MS PGothic" pitchFamily="34" charset="-128"/>
                <a:cs typeface="+mn-cs"/>
                <a:hlinkClick r:id="rId4"/>
              </a:rPr>
              <a:t>http://gsrm.unavco.org/data/images/1.2/sites.jpg</a:t>
            </a:r>
            <a:endParaRPr lang="en-US" sz="1200" dirty="0">
              <a:solidFill>
                <a:prstClr val="black"/>
              </a:solidFill>
              <a:latin typeface="Arial" pitchFamily="34" charset="0"/>
              <a:ea typeface="MS PGothic" pitchFamily="34" charset="-128"/>
              <a:cs typeface="+mn-cs"/>
            </a:endParaRPr>
          </a:p>
        </p:txBody>
      </p:sp>
    </p:spTree>
    <p:extLst>
      <p:ext uri="{BB962C8B-B14F-4D97-AF65-F5344CB8AC3E}">
        <p14:creationId xmlns:p14="http://schemas.microsoft.com/office/powerpoint/2010/main" val="7948007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359" y="1310878"/>
            <a:ext cx="1805702" cy="96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789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4359" y="2385233"/>
            <a:ext cx="1803540" cy="133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207" y="1097904"/>
            <a:ext cx="5798487" cy="3754651"/>
          </a:xfrm>
          <a:prstGeom prst="rect">
            <a:avLst/>
          </a:prstGeom>
        </p:spPr>
      </p:pic>
      <p:sp>
        <p:nvSpPr>
          <p:cNvPr id="3" name="Title 2"/>
          <p:cNvSpPr>
            <a:spLocks noGrp="1"/>
          </p:cNvSpPr>
          <p:nvPr>
            <p:ph type="title"/>
          </p:nvPr>
        </p:nvSpPr>
        <p:spPr>
          <a:xfrm>
            <a:off x="2202873" y="60324"/>
            <a:ext cx="6941127" cy="871167"/>
          </a:xfrm>
        </p:spPr>
        <p:txBody>
          <a:bodyPr/>
          <a:lstStyle/>
          <a:p>
            <a:r>
              <a:rPr lang="en-US" dirty="0" smtClean="0"/>
              <a:t>Plate Boundary Observatory (PBO)</a:t>
            </a:r>
            <a:endParaRPr lang="en-US" dirty="0"/>
          </a:p>
        </p:txBody>
      </p:sp>
      <p:sp>
        <p:nvSpPr>
          <p:cNvPr id="4" name="Content Placeholder 3"/>
          <p:cNvSpPr>
            <a:spLocks noGrp="1"/>
          </p:cNvSpPr>
          <p:nvPr>
            <p:ph idx="1"/>
          </p:nvPr>
        </p:nvSpPr>
        <p:spPr>
          <a:xfrm>
            <a:off x="457200" y="4800598"/>
            <a:ext cx="8229600" cy="1512599"/>
          </a:xfrm>
        </p:spPr>
        <p:txBody>
          <a:bodyPr/>
          <a:lstStyle/>
          <a:p>
            <a:pPr marL="0" indent="0">
              <a:buNone/>
            </a:pPr>
            <a:r>
              <a:rPr lang="en-US" sz="2800" dirty="0"/>
              <a:t>PBO involves installation, operation and maintenance of </a:t>
            </a:r>
            <a:r>
              <a:rPr lang="en-US" sz="2800" dirty="0" smtClean="0"/>
              <a:t>&gt;1100 </a:t>
            </a:r>
            <a:r>
              <a:rPr lang="en-US" sz="2800" dirty="0"/>
              <a:t>continuously operating high-precision GPS </a:t>
            </a:r>
            <a:r>
              <a:rPr lang="en-US" sz="2800" dirty="0" smtClean="0"/>
              <a:t>stations (plus &gt;170 other instruments: </a:t>
            </a:r>
            <a:r>
              <a:rPr lang="en-US" sz="2800" dirty="0" err="1" smtClean="0"/>
              <a:t>strainmeters</a:t>
            </a:r>
            <a:r>
              <a:rPr lang="en-US" sz="2800" dirty="0" smtClean="0"/>
              <a:t>, borehole seismometers </a:t>
            </a:r>
            <a:r>
              <a:rPr lang="en-US" sz="2800" dirty="0"/>
              <a:t>and </a:t>
            </a:r>
            <a:r>
              <a:rPr lang="en-US" sz="2800" dirty="0" err="1" smtClean="0"/>
              <a:t>tiltmeters</a:t>
            </a:r>
            <a:r>
              <a:rPr lang="en-US" sz="2800" dirty="0" smtClean="0"/>
              <a:t>)</a:t>
            </a:r>
            <a:endParaRPr lang="en-US" sz="2800" dirty="0"/>
          </a:p>
        </p:txBody>
      </p:sp>
      <p:sp>
        <p:nvSpPr>
          <p:cNvPr id="11" name="TextBox 10"/>
          <p:cNvSpPr txBox="1"/>
          <p:nvPr/>
        </p:nvSpPr>
        <p:spPr>
          <a:xfrm>
            <a:off x="4764410" y="6556802"/>
            <a:ext cx="4446602" cy="276999"/>
          </a:xfrm>
          <a:prstGeom prst="rect">
            <a:avLst/>
          </a:prstGeom>
          <a:noFill/>
        </p:spPr>
        <p:txBody>
          <a:bodyPr wrap="none" rtlCol="0">
            <a:spAutoFit/>
          </a:bodyPr>
          <a:lstStyle/>
          <a:p>
            <a:r>
              <a:rPr lang="en-US" sz="1200" dirty="0" smtClean="0">
                <a:solidFill>
                  <a:prstClr val="black"/>
                </a:solidFill>
                <a:latin typeface="Arial" pitchFamily="34" charset="0"/>
                <a:ea typeface="MS PGothic" pitchFamily="34" charset="-128"/>
                <a:cs typeface="+mn-cs"/>
                <a:hlinkClick r:id="rId6"/>
              </a:rPr>
              <a:t>http://pbo.unavco.org/network/gps</a:t>
            </a:r>
            <a:r>
              <a:rPr lang="en-US" sz="1200" dirty="0" smtClean="0">
                <a:solidFill>
                  <a:prstClr val="black"/>
                </a:solidFill>
                <a:latin typeface="Arial" pitchFamily="34" charset="0"/>
                <a:ea typeface="MS PGothic" pitchFamily="34" charset="-128"/>
                <a:cs typeface="+mn-cs"/>
                <a:hlinkClick r:id="rId7"/>
              </a:rPr>
              <a:t>/</a:t>
            </a:r>
            <a:r>
              <a:rPr lang="en-US" sz="1200" dirty="0" smtClean="0">
                <a:solidFill>
                  <a:prstClr val="black"/>
                </a:solidFill>
                <a:latin typeface="Arial" pitchFamily="34" charset="0"/>
                <a:ea typeface="MS PGothic" pitchFamily="34" charset="-128"/>
                <a:cs typeface="+mn-cs"/>
              </a:rPr>
              <a:t>; </a:t>
            </a:r>
            <a:r>
              <a:rPr lang="en-US" sz="1200" dirty="0" smtClean="0">
                <a:solidFill>
                  <a:prstClr val="black"/>
                </a:solidFill>
                <a:latin typeface="Arial" pitchFamily="34" charset="0"/>
                <a:ea typeface="MS PGothic" pitchFamily="34" charset="-128"/>
                <a:cs typeface="+mn-cs"/>
                <a:hlinkClick r:id="rId8"/>
              </a:rPr>
              <a:t>http://www.earthscope.org/</a:t>
            </a:r>
            <a:endParaRPr lang="en-US" sz="1200" dirty="0">
              <a:solidFill>
                <a:prstClr val="black"/>
              </a:solidFill>
              <a:latin typeface="Arial" pitchFamily="34" charset="0"/>
              <a:ea typeface="MS PGothic" pitchFamily="34" charset="-128"/>
              <a:cs typeface="+mn-cs"/>
            </a:endParaRPr>
          </a:p>
        </p:txBody>
      </p:sp>
    </p:spTree>
    <p:extLst>
      <p:ext uri="{BB962C8B-B14F-4D97-AF65-F5344CB8AC3E}">
        <p14:creationId xmlns:p14="http://schemas.microsoft.com/office/powerpoint/2010/main" val="819728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00" y="1045195"/>
            <a:ext cx="4440436" cy="574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9941" name="Rectangle 4"/>
          <p:cNvSpPr>
            <a:spLocks/>
          </p:cNvSpPr>
          <p:nvPr/>
        </p:nvSpPr>
        <p:spPr bwMode="auto">
          <a:xfrm>
            <a:off x="1714499" y="6560820"/>
            <a:ext cx="282762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100" dirty="0" smtClean="0">
                <a:solidFill>
                  <a:prstClr val="black"/>
                </a:solidFill>
                <a:latin typeface="Arial" pitchFamily="34" charset="0"/>
                <a:ea typeface="MS PGothic" pitchFamily="34" charset="-128"/>
                <a:cs typeface="+mn-cs"/>
                <a:hlinkClick r:id="rId4"/>
              </a:rPr>
              <a:t>http://pbo.unavco.org/station/overview/SBCC</a:t>
            </a:r>
            <a:endParaRPr lang="en-US" sz="1100" dirty="0">
              <a:solidFill>
                <a:prstClr val="black"/>
              </a:solidFill>
              <a:latin typeface="Arial" pitchFamily="34" charset="0"/>
              <a:ea typeface="MS PGothic" pitchFamily="34" charset="-128"/>
              <a:cs typeface="+mn-cs"/>
            </a:endParaRPr>
          </a:p>
        </p:txBody>
      </p:sp>
      <p:sp>
        <p:nvSpPr>
          <p:cNvPr id="3" name="Content Placeholder 2"/>
          <p:cNvSpPr>
            <a:spLocks noGrp="1"/>
          </p:cNvSpPr>
          <p:nvPr>
            <p:ph idx="1"/>
          </p:nvPr>
        </p:nvSpPr>
        <p:spPr>
          <a:xfrm>
            <a:off x="4686299" y="1477681"/>
            <a:ext cx="4476263" cy="4879254"/>
          </a:xfrm>
        </p:spPr>
        <p:txBody>
          <a:bodyPr/>
          <a:lstStyle/>
          <a:p>
            <a:r>
              <a:rPr lang="en-US" sz="2800" dirty="0" smtClean="0"/>
              <a:t>Station position over time</a:t>
            </a:r>
          </a:p>
          <a:p>
            <a:pPr lvl="1"/>
            <a:r>
              <a:rPr lang="en-US" sz="2400" dirty="0" smtClean="0"/>
              <a:t>North-South</a:t>
            </a:r>
          </a:p>
          <a:p>
            <a:pPr lvl="1"/>
            <a:r>
              <a:rPr lang="en-US" sz="2400" dirty="0" smtClean="0"/>
              <a:t>East-West</a:t>
            </a:r>
          </a:p>
          <a:p>
            <a:pPr lvl="1"/>
            <a:r>
              <a:rPr lang="en-US" sz="2400" dirty="0" smtClean="0"/>
              <a:t>Up-Down</a:t>
            </a:r>
            <a:endParaRPr lang="en-US" sz="2400" dirty="0"/>
          </a:p>
        </p:txBody>
      </p:sp>
      <p:sp>
        <p:nvSpPr>
          <p:cNvPr id="2" name="Title 1"/>
          <p:cNvSpPr>
            <a:spLocks noGrp="1"/>
          </p:cNvSpPr>
          <p:nvPr>
            <p:ph type="title"/>
          </p:nvPr>
        </p:nvSpPr>
        <p:spPr/>
        <p:txBody>
          <a:bodyPr/>
          <a:lstStyle/>
          <a:p>
            <a:r>
              <a:rPr lang="en-US" dirty="0" smtClean="0"/>
              <a:t>GPS time series data</a:t>
            </a:r>
            <a:endParaRPr lang="en-US" dirty="0"/>
          </a:p>
        </p:txBody>
      </p:sp>
      <p:cxnSp>
        <p:nvCxnSpPr>
          <p:cNvPr id="5" name="Straight Arrow Connector 4"/>
          <p:cNvCxnSpPr/>
          <p:nvPr/>
        </p:nvCxnSpPr>
        <p:spPr>
          <a:xfrm flipH="1" flipV="1">
            <a:off x="3034145" y="2067791"/>
            <a:ext cx="2223654" cy="14547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857500" y="2656611"/>
            <a:ext cx="2400299" cy="135428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145972" y="3089566"/>
            <a:ext cx="1111827" cy="219940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33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99" y="1044668"/>
            <a:ext cx="4440434" cy="574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Content Placeholder 2"/>
          <p:cNvSpPr>
            <a:spLocks noGrp="1"/>
          </p:cNvSpPr>
          <p:nvPr>
            <p:ph idx="1"/>
          </p:nvPr>
        </p:nvSpPr>
        <p:spPr>
          <a:xfrm>
            <a:off x="4667737" y="1569028"/>
            <a:ext cx="4476263" cy="4879254"/>
          </a:xfrm>
        </p:spPr>
        <p:txBody>
          <a:bodyPr/>
          <a:lstStyle/>
          <a:p>
            <a:r>
              <a:rPr lang="en-US" sz="2800" dirty="0" smtClean="0"/>
              <a:t>From the changing position velocity can be calculated using slope (rise-over-run)</a:t>
            </a:r>
          </a:p>
        </p:txBody>
      </p:sp>
      <p:sp>
        <p:nvSpPr>
          <p:cNvPr id="39941" name="Rectangle 4"/>
          <p:cNvSpPr>
            <a:spLocks/>
          </p:cNvSpPr>
          <p:nvPr/>
        </p:nvSpPr>
        <p:spPr bwMode="auto">
          <a:xfrm>
            <a:off x="1704107" y="6560821"/>
            <a:ext cx="282762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100" dirty="0" smtClean="0">
                <a:solidFill>
                  <a:prstClr val="black"/>
                </a:solidFill>
                <a:latin typeface="Arial" pitchFamily="34" charset="0"/>
                <a:ea typeface="MS PGothic" pitchFamily="34" charset="-128"/>
                <a:cs typeface="+mn-cs"/>
                <a:hlinkClick r:id="rId4"/>
              </a:rPr>
              <a:t>http://pbo.unavco.org/station/overview/SBCC</a:t>
            </a:r>
            <a:endParaRPr lang="en-US" sz="1100" dirty="0">
              <a:solidFill>
                <a:prstClr val="black"/>
              </a:solidFill>
              <a:latin typeface="Arial" pitchFamily="34" charset="0"/>
              <a:ea typeface="MS PGothic" pitchFamily="34" charset="-128"/>
              <a:cs typeface="+mn-cs"/>
            </a:endParaRPr>
          </a:p>
        </p:txBody>
      </p:sp>
      <p:sp>
        <p:nvSpPr>
          <p:cNvPr id="2" name="Title 1"/>
          <p:cNvSpPr>
            <a:spLocks noGrp="1"/>
          </p:cNvSpPr>
          <p:nvPr>
            <p:ph type="title"/>
          </p:nvPr>
        </p:nvSpPr>
        <p:spPr/>
        <p:txBody>
          <a:bodyPr/>
          <a:lstStyle/>
          <a:p>
            <a:r>
              <a:rPr lang="en-US" dirty="0" smtClean="0"/>
              <a:t>GPS time series data</a:t>
            </a:r>
            <a:endParaRPr lang="en-US" dirty="0"/>
          </a:p>
        </p:txBody>
      </p:sp>
    </p:spTree>
    <p:extLst>
      <p:ext uri="{BB962C8B-B14F-4D97-AF65-F5344CB8AC3E}">
        <p14:creationId xmlns:p14="http://schemas.microsoft.com/office/powerpoint/2010/main" val="3810093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585" y="2131695"/>
            <a:ext cx="5444967" cy="441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4036" name="Rectangle 3"/>
          <p:cNvSpPr>
            <a:spLocks/>
          </p:cNvSpPr>
          <p:nvPr/>
        </p:nvSpPr>
        <p:spPr bwMode="auto">
          <a:xfrm>
            <a:off x="488633" y="1068185"/>
            <a:ext cx="8161020" cy="76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400" dirty="0" smtClean="0">
                <a:solidFill>
                  <a:prstClr val="black"/>
                </a:solidFill>
                <a:latin typeface="Arial" pitchFamily="34" charset="0"/>
                <a:ea typeface="MS PGothic" pitchFamily="34" charset="-128"/>
                <a:cs typeface="+mn-cs"/>
              </a:rPr>
              <a:t>Using </a:t>
            </a:r>
            <a:r>
              <a:rPr lang="en-US" sz="2400" dirty="0">
                <a:solidFill>
                  <a:prstClr val="black"/>
                </a:solidFill>
                <a:latin typeface="Arial" pitchFamily="34" charset="0"/>
                <a:ea typeface="MS PGothic" pitchFamily="34" charset="-128"/>
                <a:cs typeface="+mn-cs"/>
              </a:rPr>
              <a:t>the </a:t>
            </a:r>
            <a:r>
              <a:rPr lang="en-US" sz="2400" b="1" dirty="0">
                <a:solidFill>
                  <a:prstClr val="black"/>
                </a:solidFill>
                <a:latin typeface="Arial" pitchFamily="34" charset="0"/>
                <a:ea typeface="MS PGothic" pitchFamily="34" charset="-128"/>
                <a:cs typeface="+mn-cs"/>
              </a:rPr>
              <a:t>horizontal components </a:t>
            </a:r>
            <a:r>
              <a:rPr lang="en-US" sz="2400" dirty="0">
                <a:solidFill>
                  <a:prstClr val="black"/>
                </a:solidFill>
                <a:latin typeface="Arial" pitchFamily="34" charset="0"/>
                <a:ea typeface="MS PGothic" pitchFamily="34" charset="-128"/>
                <a:cs typeface="+mn-cs"/>
              </a:rPr>
              <a:t>of velocity, </a:t>
            </a:r>
          </a:p>
          <a:p>
            <a:r>
              <a:rPr lang="en-US" sz="2400" dirty="0">
                <a:solidFill>
                  <a:prstClr val="black"/>
                </a:solidFill>
                <a:latin typeface="Arial" pitchFamily="34" charset="0"/>
                <a:ea typeface="MS PGothic" pitchFamily="34" charset="-128"/>
                <a:cs typeface="+mn-cs"/>
              </a:rPr>
              <a:t>and a bit of high-school </a:t>
            </a:r>
            <a:r>
              <a:rPr lang="en-US" sz="2400" dirty="0" smtClean="0">
                <a:solidFill>
                  <a:prstClr val="black"/>
                </a:solidFill>
                <a:latin typeface="Arial" pitchFamily="34" charset="0"/>
                <a:ea typeface="MS PGothic" pitchFamily="34" charset="-128"/>
                <a:cs typeface="+mn-cs"/>
              </a:rPr>
              <a:t>trigonometry…</a:t>
            </a:r>
            <a:endParaRPr lang="en-US" sz="2400" dirty="0">
              <a:solidFill>
                <a:prstClr val="black"/>
              </a:solidFill>
              <a:latin typeface="Arial" pitchFamily="34" charset="0"/>
              <a:ea typeface="MS PGothic" pitchFamily="34" charset="-128"/>
              <a:cs typeface="+mn-cs"/>
            </a:endParaRPr>
          </a:p>
        </p:txBody>
      </p:sp>
      <p:sp>
        <p:nvSpPr>
          <p:cNvPr id="2" name="Title 1"/>
          <p:cNvSpPr>
            <a:spLocks noGrp="1"/>
          </p:cNvSpPr>
          <p:nvPr>
            <p:ph type="title"/>
          </p:nvPr>
        </p:nvSpPr>
        <p:spPr/>
        <p:txBody>
          <a:bodyPr/>
          <a:lstStyle/>
          <a:p>
            <a:r>
              <a:rPr lang="en-US" dirty="0" smtClean="0"/>
              <a:t>What compass direction is the site moving?</a:t>
            </a:r>
            <a:endParaRPr lang="en-US" dirty="0"/>
          </a:p>
        </p:txBody>
      </p:sp>
      <p:sp>
        <p:nvSpPr>
          <p:cNvPr id="6" name="Rectangle 3"/>
          <p:cNvSpPr>
            <a:spLocks/>
          </p:cNvSpPr>
          <p:nvPr/>
        </p:nvSpPr>
        <p:spPr bwMode="auto">
          <a:xfrm>
            <a:off x="6317673" y="2373976"/>
            <a:ext cx="2650634" cy="226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400" dirty="0" smtClean="0">
                <a:solidFill>
                  <a:prstClr val="black"/>
                </a:solidFill>
                <a:latin typeface="Arial" pitchFamily="34" charset="0"/>
                <a:ea typeface="MS PGothic" pitchFamily="34" charset="-128"/>
                <a:cs typeface="Arial" pitchFamily="34" charset="0"/>
              </a:rPr>
              <a:t>43.9°west of north</a:t>
            </a:r>
          </a:p>
          <a:p>
            <a:r>
              <a:rPr lang="en-US" sz="2400" dirty="0">
                <a:solidFill>
                  <a:prstClr val="black"/>
                </a:solidFill>
                <a:latin typeface="Arial" pitchFamily="34" charset="0"/>
                <a:ea typeface="MS PGothic" pitchFamily="34" charset="-128"/>
                <a:cs typeface="Arial" pitchFamily="34" charset="0"/>
              </a:rPr>
              <a:t>o</a:t>
            </a:r>
            <a:r>
              <a:rPr lang="en-US" sz="2400" dirty="0" smtClean="0">
                <a:solidFill>
                  <a:prstClr val="black"/>
                </a:solidFill>
                <a:latin typeface="Arial" pitchFamily="34" charset="0"/>
                <a:ea typeface="MS PGothic" pitchFamily="34" charset="-128"/>
                <a:cs typeface="Arial" pitchFamily="34" charset="0"/>
              </a:rPr>
              <a:t>r</a:t>
            </a:r>
          </a:p>
          <a:p>
            <a:r>
              <a:rPr lang="en-US" sz="2400" dirty="0" smtClean="0">
                <a:solidFill>
                  <a:prstClr val="black"/>
                </a:solidFill>
                <a:latin typeface="Arial" pitchFamily="34" charset="0"/>
                <a:ea typeface="MS PGothic" pitchFamily="34" charset="-128"/>
                <a:cs typeface="Arial" pitchFamily="34" charset="0"/>
              </a:rPr>
              <a:t>316.1</a:t>
            </a:r>
            <a:r>
              <a:rPr lang="en-US" sz="2400" dirty="0" smtClean="0">
                <a:solidFill>
                  <a:prstClr val="black"/>
                </a:solidFill>
                <a:latin typeface="Arial" pitchFamily="34" charset="0"/>
                <a:ea typeface="MS PGothic" pitchFamily="34" charset="-128"/>
                <a:cs typeface="+mn-cs"/>
              </a:rPr>
              <a:t>°azimuth</a:t>
            </a:r>
            <a:endParaRPr lang="en-US" sz="2400" dirty="0">
              <a:solidFill>
                <a:prstClr val="black"/>
              </a:solidFill>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083131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91" y="1122218"/>
            <a:ext cx="5598622" cy="559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Reference Frames</a:t>
            </a:r>
            <a:endParaRPr lang="en-US" dirty="0"/>
          </a:p>
        </p:txBody>
      </p:sp>
      <p:sp>
        <p:nvSpPr>
          <p:cNvPr id="3" name="Content Placeholder 2"/>
          <p:cNvSpPr>
            <a:spLocks noGrp="1"/>
          </p:cNvSpPr>
          <p:nvPr>
            <p:ph idx="1"/>
          </p:nvPr>
        </p:nvSpPr>
        <p:spPr>
          <a:xfrm>
            <a:off x="5818908" y="1073150"/>
            <a:ext cx="3221183" cy="5395913"/>
          </a:xfrm>
        </p:spPr>
        <p:txBody>
          <a:bodyPr/>
          <a:lstStyle/>
          <a:p>
            <a:pPr marL="0" indent="0">
              <a:buNone/>
            </a:pPr>
            <a:r>
              <a:rPr lang="en-US" sz="2800" dirty="0" smtClean="0"/>
              <a:t>All velocities are RELATIVE to a given </a:t>
            </a:r>
            <a:r>
              <a:rPr lang="en-US" sz="2800" b="1" u="sng" dirty="0" smtClean="0"/>
              <a:t>reference frame</a:t>
            </a:r>
          </a:p>
          <a:p>
            <a:r>
              <a:rPr lang="en-US" sz="2800" dirty="0" smtClean="0"/>
              <a:t>Velocities compared to </a:t>
            </a:r>
            <a:r>
              <a:rPr lang="en-US" sz="2800" u="sng" dirty="0" smtClean="0"/>
              <a:t>International Terrestrial Reference Frame 2000</a:t>
            </a:r>
          </a:p>
          <a:p>
            <a:r>
              <a:rPr lang="en-US" sz="2800" dirty="0"/>
              <a:t>H</a:t>
            </a:r>
            <a:r>
              <a:rPr lang="en-US" sz="2800" dirty="0" smtClean="0"/>
              <a:t>ot spot constellation as “stable”</a:t>
            </a:r>
            <a:endParaRPr lang="en-US" sz="2800" dirty="0"/>
          </a:p>
        </p:txBody>
      </p:sp>
    </p:spTree>
    <p:extLst>
      <p:ext uri="{BB962C8B-B14F-4D97-AF65-F5344CB8AC3E}">
        <p14:creationId xmlns:p14="http://schemas.microsoft.com/office/powerpoint/2010/main" val="2105085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91" y="1122218"/>
            <a:ext cx="5598622" cy="559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Reference Frames</a:t>
            </a:r>
            <a:endParaRPr lang="en-US" dirty="0"/>
          </a:p>
        </p:txBody>
      </p:sp>
      <p:sp>
        <p:nvSpPr>
          <p:cNvPr id="3" name="Content Placeholder 2"/>
          <p:cNvSpPr>
            <a:spLocks noGrp="1"/>
          </p:cNvSpPr>
          <p:nvPr>
            <p:ph idx="1"/>
          </p:nvPr>
        </p:nvSpPr>
        <p:spPr>
          <a:xfrm>
            <a:off x="5818908" y="1073150"/>
            <a:ext cx="3221183" cy="5395913"/>
          </a:xfrm>
        </p:spPr>
        <p:txBody>
          <a:bodyPr/>
          <a:lstStyle/>
          <a:p>
            <a:pPr marL="0" indent="0">
              <a:buNone/>
            </a:pPr>
            <a:r>
              <a:rPr lang="en-US" sz="2800" dirty="0" smtClean="0"/>
              <a:t>All velocities are RELATIVE to a given </a:t>
            </a:r>
            <a:r>
              <a:rPr lang="en-US" sz="2800" b="1" u="sng" dirty="0" smtClean="0"/>
              <a:t>reference frame</a:t>
            </a:r>
          </a:p>
          <a:p>
            <a:r>
              <a:rPr lang="en-US" sz="2800" dirty="0" smtClean="0"/>
              <a:t>Velocities compared to </a:t>
            </a:r>
            <a:r>
              <a:rPr lang="en-US" sz="2800" u="sng" dirty="0" smtClean="0"/>
              <a:t>Stable North America Reference Frame</a:t>
            </a:r>
          </a:p>
          <a:p>
            <a:r>
              <a:rPr lang="en-US" sz="2800" dirty="0" smtClean="0"/>
              <a:t>Eastern North America as “stable”</a:t>
            </a:r>
            <a:endParaRPr lang="en-US" sz="2800" dirty="0"/>
          </a:p>
        </p:txBody>
      </p:sp>
    </p:spTree>
    <p:extLst>
      <p:ext uri="{BB962C8B-B14F-4D97-AF65-F5344CB8AC3E}">
        <p14:creationId xmlns:p14="http://schemas.microsoft.com/office/powerpoint/2010/main" val="2839294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0749" y="60324"/>
            <a:ext cx="6843252" cy="871167"/>
          </a:xfrm>
        </p:spPr>
        <p:txBody>
          <a:bodyPr/>
          <a:lstStyle/>
          <a:p>
            <a:r>
              <a:rPr lang="en-US" dirty="0" smtClean="0"/>
              <a:t>Few other geodesy applications</a:t>
            </a:r>
            <a:endParaRPr lang="en-US" dirty="0"/>
          </a:p>
        </p:txBody>
      </p:sp>
      <p:sp>
        <p:nvSpPr>
          <p:cNvPr id="3" name="Content Placeholder 2"/>
          <p:cNvSpPr>
            <a:spLocks noGrp="1"/>
          </p:cNvSpPr>
          <p:nvPr>
            <p:ph idx="1"/>
          </p:nvPr>
        </p:nvSpPr>
        <p:spPr>
          <a:xfrm>
            <a:off x="457200" y="1504335"/>
            <a:ext cx="8229600" cy="4964728"/>
          </a:xfrm>
        </p:spPr>
        <p:txBody>
          <a:bodyPr/>
          <a:lstStyle/>
          <a:p>
            <a:r>
              <a:rPr lang="en-US" dirty="0" smtClean="0"/>
              <a:t>Volcanic deformation</a:t>
            </a:r>
            <a:br>
              <a:rPr lang="en-US" dirty="0" smtClean="0"/>
            </a:br>
            <a:endParaRPr lang="en-US" dirty="0" smtClean="0"/>
          </a:p>
          <a:p>
            <a:r>
              <a:rPr lang="en-US" dirty="0" smtClean="0"/>
              <a:t>Ice, water, air</a:t>
            </a:r>
            <a:br>
              <a:rPr lang="en-US" dirty="0" smtClean="0"/>
            </a:br>
            <a:endParaRPr lang="en-US" dirty="0" smtClean="0"/>
          </a:p>
          <a:p>
            <a:r>
              <a:rPr lang="en-US" dirty="0" smtClean="0"/>
              <a:t>Detailed elevation changes (LiDAR, InSAR)</a:t>
            </a:r>
            <a:endParaRPr lang="en-US" dirty="0"/>
          </a:p>
        </p:txBody>
      </p:sp>
    </p:spTree>
    <p:extLst>
      <p:ext uri="{BB962C8B-B14F-4D97-AF65-F5344CB8AC3E}">
        <p14:creationId xmlns:p14="http://schemas.microsoft.com/office/powerpoint/2010/main" val="38345826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ea typeface="MS PGothic" pitchFamily="34" charset="-128"/>
              </a:rPr>
              <a:t>Inflation of Volcano</a:t>
            </a:r>
          </a:p>
        </p:txBody>
      </p:sp>
      <p:sp>
        <p:nvSpPr>
          <p:cNvPr id="5632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9891331A-5791-4548-A894-3FEEE1711453}" type="slidenum">
              <a:rPr lang="en-US">
                <a:solidFill>
                  <a:srgbClr val="898989"/>
                </a:solidFill>
              </a:rPr>
              <a:pPr eaLnBrk="1" hangingPunct="1"/>
              <a:t>29</a:t>
            </a:fld>
            <a:endParaRPr lang="en-US">
              <a:solidFill>
                <a:srgbClr val="898989"/>
              </a:solidFill>
            </a:endParaRPr>
          </a:p>
        </p:txBody>
      </p:sp>
      <p:pic>
        <p:nvPicPr>
          <p:cNvPr id="56324" name="Picture 3" descr="mayonmo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588" y="1176338"/>
            <a:ext cx="7470775"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858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8"/>
          <p:cNvSpPr>
            <a:spLocks noGrp="1"/>
          </p:cNvSpPr>
          <p:nvPr>
            <p:ph type="title" idx="4294967295"/>
          </p:nvPr>
        </p:nvSpPr>
        <p:spPr/>
        <p:txBody>
          <a:bodyPr/>
          <a:lstStyle/>
          <a:p>
            <a:r>
              <a:rPr lang="en-US" smtClean="0">
                <a:ea typeface="ＭＳ Ｐゴシック" pitchFamily="34" charset="-128"/>
              </a:rPr>
              <a:t>About Geodesy</a:t>
            </a:r>
          </a:p>
        </p:txBody>
      </p:sp>
      <p:sp>
        <p:nvSpPr>
          <p:cNvPr id="29698" name="Slide Number Placeholder 2"/>
          <p:cNvSpPr txBox="1">
            <a:spLocks noGrp="1"/>
          </p:cNvSpPr>
          <p:nvPr/>
        </p:nvSpPr>
        <p:spPr bwMode="auto">
          <a:xfrm>
            <a:off x="6553200" y="6589713"/>
            <a:ext cx="2133600"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6A892FA3-5FB4-4787-8F5E-0EDC958CBA59}" type="slidenum">
              <a:rPr lang="en-US" sz="900">
                <a:solidFill>
                  <a:srgbClr val="898989"/>
                </a:solidFill>
              </a:rPr>
              <a:pPr algn="r" eaLnBrk="1" hangingPunct="1"/>
              <a:t>3</a:t>
            </a:fld>
            <a:endParaRPr lang="en-US" sz="900">
              <a:solidFill>
                <a:srgbClr val="898989"/>
              </a:solidFill>
            </a:endParaRPr>
          </a:p>
        </p:txBody>
      </p:sp>
      <p:sp>
        <p:nvSpPr>
          <p:cNvPr id="29699" name="Rectangle 3"/>
          <p:cNvSpPr>
            <a:spLocks noGrp="1" noChangeArrowheads="1"/>
          </p:cNvSpPr>
          <p:nvPr>
            <p:ph type="subTitle" idx="4294967295"/>
          </p:nvPr>
        </p:nvSpPr>
        <p:spPr>
          <a:xfrm>
            <a:off x="557232" y="1219200"/>
            <a:ext cx="8181975" cy="2465388"/>
          </a:xfrm>
        </p:spPr>
        <p:txBody>
          <a:bodyPr/>
          <a:lstStyle/>
          <a:p>
            <a:pPr marL="0" indent="0" eaLnBrk="1" hangingPunct="1">
              <a:spcBef>
                <a:spcPct val="0"/>
              </a:spcBef>
              <a:buFontTx/>
              <a:buNone/>
            </a:pPr>
            <a:r>
              <a:rPr lang="en-US" dirty="0" smtClean="0">
                <a:solidFill>
                  <a:srgbClr val="000000"/>
                </a:solidFill>
                <a:ea typeface="ＭＳ Ｐゴシック" pitchFamily="34" charset="-128"/>
              </a:rPr>
              <a:t>Geodesy is the science of …</a:t>
            </a:r>
          </a:p>
          <a:p>
            <a:pPr marL="0" indent="0" eaLnBrk="1" hangingPunct="1">
              <a:spcBef>
                <a:spcPct val="0"/>
              </a:spcBef>
              <a:buFontTx/>
              <a:buNone/>
            </a:pPr>
            <a:r>
              <a:rPr lang="en-US" b="1" dirty="0" smtClean="0">
                <a:solidFill>
                  <a:srgbClr val="000000"/>
                </a:solidFill>
                <a:ea typeface="ＭＳ Ｐゴシック" pitchFamily="34" charset="-128"/>
              </a:rPr>
              <a:t>accurately measuring</a:t>
            </a:r>
            <a:r>
              <a:rPr lang="en-US" dirty="0" smtClean="0">
                <a:solidFill>
                  <a:srgbClr val="000000"/>
                </a:solidFill>
                <a:ea typeface="ＭＳ Ｐゴシック" pitchFamily="34" charset="-128"/>
              </a:rPr>
              <a:t> the Earth</a:t>
            </a:r>
            <a:r>
              <a:rPr lang="ja-JP" altLang="en-US" dirty="0" smtClean="0">
                <a:solidFill>
                  <a:srgbClr val="000000"/>
                </a:solidFill>
                <a:ea typeface="ＭＳ Ｐゴシック" pitchFamily="34" charset="-128"/>
              </a:rPr>
              <a:t>’</a:t>
            </a:r>
            <a:r>
              <a:rPr lang="en-US" altLang="ja-JP" dirty="0" smtClean="0">
                <a:solidFill>
                  <a:srgbClr val="000000"/>
                </a:solidFill>
                <a:ea typeface="ＭＳ Ｐゴシック" pitchFamily="34" charset="-128"/>
              </a:rPr>
              <a:t>s </a:t>
            </a:r>
          </a:p>
          <a:p>
            <a:pPr marL="0" indent="0" eaLnBrk="1" hangingPunct="1">
              <a:spcBef>
                <a:spcPct val="0"/>
              </a:spcBef>
              <a:buFontTx/>
              <a:buNone/>
            </a:pPr>
            <a:r>
              <a:rPr lang="en-US" b="1" dirty="0" smtClean="0">
                <a:solidFill>
                  <a:srgbClr val="000000"/>
                </a:solidFill>
                <a:ea typeface="ＭＳ Ｐゴシック" pitchFamily="34" charset="-128"/>
              </a:rPr>
              <a:t>	size, shape, orientation, 		  </a:t>
            </a:r>
          </a:p>
          <a:p>
            <a:pPr marL="0" indent="0" eaLnBrk="1" hangingPunct="1">
              <a:spcBef>
                <a:spcPct val="0"/>
              </a:spcBef>
              <a:buFontTx/>
              <a:buNone/>
            </a:pPr>
            <a:r>
              <a:rPr lang="en-US" b="1" dirty="0" smtClean="0">
                <a:solidFill>
                  <a:srgbClr val="000000"/>
                </a:solidFill>
                <a:ea typeface="ＭＳ Ｐゴシック" pitchFamily="34" charset="-128"/>
              </a:rPr>
              <a:t>	    mass distribution </a:t>
            </a:r>
            <a:r>
              <a:rPr lang="en-US" dirty="0" smtClean="0">
                <a:solidFill>
                  <a:srgbClr val="000000"/>
                </a:solidFill>
                <a:ea typeface="ＭＳ Ｐゴシック" pitchFamily="34" charset="-128"/>
              </a:rPr>
              <a:t>and</a:t>
            </a:r>
          </a:p>
          <a:p>
            <a:pPr marL="0" indent="0" eaLnBrk="1" hangingPunct="1">
              <a:spcBef>
                <a:spcPct val="0"/>
              </a:spcBef>
              <a:buFontTx/>
              <a:buNone/>
            </a:pPr>
            <a:r>
              <a:rPr lang="en-US" dirty="0" smtClean="0">
                <a:solidFill>
                  <a:srgbClr val="000000"/>
                </a:solidFill>
                <a:ea typeface="ＭＳ Ｐゴシック" pitchFamily="34" charset="-128"/>
              </a:rPr>
              <a:t>		 the variations of these </a:t>
            </a:r>
            <a:r>
              <a:rPr lang="en-US" b="1" dirty="0" smtClean="0">
                <a:solidFill>
                  <a:srgbClr val="000000"/>
                </a:solidFill>
                <a:ea typeface="ＭＳ Ｐゴシック" pitchFamily="34" charset="-128"/>
              </a:rPr>
              <a:t>with time</a:t>
            </a:r>
            <a:r>
              <a:rPr lang="en-US" dirty="0" smtClean="0">
                <a:solidFill>
                  <a:srgbClr val="000000"/>
                </a:solidFill>
                <a:ea typeface="ＭＳ Ｐゴシック" pitchFamily="34" charset="-128"/>
              </a:rPr>
              <a:t>.   </a:t>
            </a:r>
          </a:p>
        </p:txBody>
      </p:sp>
      <p:sp>
        <p:nvSpPr>
          <p:cNvPr id="29700" name="Rectangle 4"/>
          <p:cNvSpPr>
            <a:spLocks noChangeArrowheads="1"/>
          </p:cNvSpPr>
          <p:nvPr/>
        </p:nvSpPr>
        <p:spPr bwMode="auto">
          <a:xfrm>
            <a:off x="533400" y="4419600"/>
            <a:ext cx="6096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rtl="1" eaLnBrk="0" hangingPunct="0"/>
            <a:endParaRPr lang="en-US" sz="2400">
              <a:latin typeface="Times New Roman" pitchFamily="18" charset="0"/>
            </a:endParaRPr>
          </a:p>
        </p:txBody>
      </p:sp>
      <p:sp>
        <p:nvSpPr>
          <p:cNvPr id="29701" name="Rectangle 5"/>
          <p:cNvSpPr>
            <a:spLocks noChangeArrowheads="1"/>
          </p:cNvSpPr>
          <p:nvPr/>
        </p:nvSpPr>
        <p:spPr bwMode="auto">
          <a:xfrm>
            <a:off x="7239000" y="49530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rtl="1" eaLnBrk="0" hangingPunct="0"/>
            <a:endParaRPr lang="en-US" sz="2400">
              <a:latin typeface="Times New Roman" pitchFamily="18" charset="0"/>
            </a:endParaRPr>
          </a:p>
        </p:txBody>
      </p:sp>
      <p:pic>
        <p:nvPicPr>
          <p:cNvPr id="29702" name="Picture 6" descr="2005_gravity_color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1" y="3771901"/>
            <a:ext cx="30861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 Box 7"/>
          <p:cNvSpPr txBox="1">
            <a:spLocks noChangeArrowheads="1"/>
          </p:cNvSpPr>
          <p:nvPr/>
        </p:nvSpPr>
        <p:spPr bwMode="auto">
          <a:xfrm>
            <a:off x="3957638" y="4230688"/>
            <a:ext cx="5167312"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dirty="0"/>
              <a:t>Traditional Geodetic Application:</a:t>
            </a:r>
          </a:p>
          <a:p>
            <a:pPr eaLnBrk="1" hangingPunct="1"/>
            <a:r>
              <a:rPr lang="en-US" sz="3200" dirty="0"/>
              <a:t>Precise positioning of points on the surface of the Earth </a:t>
            </a:r>
          </a:p>
        </p:txBody>
      </p:sp>
      <p:grpSp>
        <p:nvGrpSpPr>
          <p:cNvPr id="9" name="Group 8"/>
          <p:cNvGrpSpPr/>
          <p:nvPr/>
        </p:nvGrpSpPr>
        <p:grpSpPr>
          <a:xfrm>
            <a:off x="346075" y="3755072"/>
            <a:ext cx="3082925" cy="3185202"/>
            <a:chOff x="6207125" y="1260475"/>
            <a:chExt cx="2679700" cy="2768600"/>
          </a:xfrm>
        </p:grpSpPr>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7125" y="1260475"/>
              <a:ext cx="26797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7525" y="1624012"/>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6525" y="2601912"/>
              <a:ext cx="15875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1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1125" y="1674812"/>
              <a:ext cx="8159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1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5025" y="2957512"/>
              <a:ext cx="1130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15" name="Picture 10"/>
            <p:cNvPicPr>
              <a:picLocks noChangeArrowheads="1"/>
            </p:cNvPicPr>
            <p:nvPr/>
          </p:nvPicPr>
          <p:blipFill>
            <a:blip r:embed="rId9"/>
            <a:srcRect/>
            <a:stretch>
              <a:fillRect/>
            </a:stretch>
          </p:blipFill>
          <p:spPr bwMode="auto">
            <a:xfrm>
              <a:off x="6521450" y="2789237"/>
              <a:ext cx="519112" cy="982663"/>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grpSp>
      <p:sp>
        <p:nvSpPr>
          <p:cNvPr id="16" name="Text Box 7"/>
          <p:cNvSpPr txBox="1">
            <a:spLocks noChangeArrowheads="1"/>
          </p:cNvSpPr>
          <p:nvPr/>
        </p:nvSpPr>
        <p:spPr bwMode="auto">
          <a:xfrm>
            <a:off x="3749040" y="4467056"/>
            <a:ext cx="5167312" cy="1446550"/>
          </a:xfrm>
          <a:prstGeom prst="rect">
            <a:avLst/>
          </a:prstGeom>
          <a:solidFill>
            <a:schemeClr val="bg1"/>
          </a:solidFill>
          <a:ln>
            <a:noFill/>
          </a:ln>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dirty="0" smtClean="0"/>
              <a:t>Modern geodesy:</a:t>
            </a:r>
            <a:endParaRPr lang="en-US" dirty="0"/>
          </a:p>
          <a:p>
            <a:pPr eaLnBrk="1" hangingPunct="1"/>
            <a:r>
              <a:rPr lang="en-US" sz="3200" dirty="0" smtClean="0"/>
              <a:t>A toolbox of techniques to better measure the Earth</a:t>
            </a:r>
            <a:endParaRPr lang="en-US" sz="3200" dirty="0"/>
          </a:p>
        </p:txBody>
      </p:sp>
    </p:spTree>
    <p:extLst>
      <p:ext uri="{BB962C8B-B14F-4D97-AF65-F5344CB8AC3E}">
        <p14:creationId xmlns:p14="http://schemas.microsoft.com/office/powerpoint/2010/main" val="119974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70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2"/>
          <p:cNvSpPr>
            <a:spLocks noGrp="1" noChangeArrowheads="1"/>
          </p:cNvSpPr>
          <p:nvPr>
            <p:ph type="title"/>
          </p:nvPr>
        </p:nvSpPr>
        <p:spPr/>
        <p:txBody>
          <a:bodyPr/>
          <a:lstStyle/>
          <a:p>
            <a:r>
              <a:rPr lang="en-US" smtClean="0"/>
              <a:t>Inflation  &amp; Deflation</a:t>
            </a:r>
          </a:p>
        </p:txBody>
      </p:sp>
      <p:sp>
        <p:nvSpPr>
          <p:cNvPr id="57347" name="Slide Number Placeholder 3"/>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l" eaLnBrk="1" hangingPunct="1"/>
            <a:fld id="{375178BD-11D6-489E-9B14-F01F2B0C3B5D}" type="slidenum">
              <a:rPr lang="en-US" sz="1800"/>
              <a:pPr algn="l" eaLnBrk="1" hangingPunct="1"/>
              <a:t>30</a:t>
            </a:fld>
            <a:endParaRPr lang="en-US" sz="1800"/>
          </a:p>
        </p:txBody>
      </p:sp>
      <p:pic>
        <p:nvPicPr>
          <p:cNvPr id="57348" name="Picture 4" descr="Model_def_thesis_sca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29578"/>
            <a:ext cx="3838575" cy="5428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6"/>
          <p:cNvSpPr txBox="1">
            <a:spLocks noChangeArrowheads="1"/>
          </p:cNvSpPr>
          <p:nvPr/>
        </p:nvSpPr>
        <p:spPr bwMode="auto">
          <a:xfrm>
            <a:off x="1736725" y="991412"/>
            <a:ext cx="1828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spcBef>
                <a:spcPct val="50000"/>
              </a:spcBef>
            </a:pPr>
            <a:r>
              <a:rPr lang="en-US" sz="2800"/>
              <a:t>Deflation</a:t>
            </a:r>
          </a:p>
        </p:txBody>
      </p:sp>
      <p:pic>
        <p:nvPicPr>
          <p:cNvPr id="57350" name="Picture 7" descr="Model_inf_thesis_sca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153" y="1429578"/>
            <a:ext cx="3756909" cy="5428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 Box 8"/>
          <p:cNvSpPr txBox="1">
            <a:spLocks noChangeArrowheads="1"/>
          </p:cNvSpPr>
          <p:nvPr/>
        </p:nvSpPr>
        <p:spPr bwMode="auto">
          <a:xfrm>
            <a:off x="6248400" y="934262"/>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spcBef>
                <a:spcPct val="50000"/>
              </a:spcBef>
            </a:pPr>
            <a:r>
              <a:rPr lang="en-US" sz="2800"/>
              <a:t>Inflation</a:t>
            </a:r>
          </a:p>
        </p:txBody>
      </p:sp>
      <p:sp>
        <p:nvSpPr>
          <p:cNvPr id="57352" name="Text Box 9"/>
          <p:cNvSpPr txBox="1">
            <a:spLocks noChangeArrowheads="1"/>
          </p:cNvSpPr>
          <p:nvPr/>
        </p:nvSpPr>
        <p:spPr bwMode="auto">
          <a:xfrm>
            <a:off x="6799263" y="4130675"/>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spcBef>
                <a:spcPct val="50000"/>
              </a:spcBef>
            </a:pPr>
            <a:r>
              <a:rPr lang="en-US" sz="2400"/>
              <a:t>50 mm/yr</a:t>
            </a:r>
          </a:p>
        </p:txBody>
      </p:sp>
      <p:sp>
        <p:nvSpPr>
          <p:cNvPr id="57353" name="Rectangle 10"/>
          <p:cNvSpPr>
            <a:spLocks noChangeArrowheads="1"/>
          </p:cNvSpPr>
          <p:nvPr/>
        </p:nvSpPr>
        <p:spPr bwMode="auto">
          <a:xfrm>
            <a:off x="3200400" y="4343400"/>
            <a:ext cx="457200" cy="228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57354" name="Text Box 11"/>
          <p:cNvSpPr txBox="1">
            <a:spLocks noChangeArrowheads="1"/>
          </p:cNvSpPr>
          <p:nvPr/>
        </p:nvSpPr>
        <p:spPr bwMode="auto">
          <a:xfrm>
            <a:off x="2470150" y="4219575"/>
            <a:ext cx="1797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spcBef>
                <a:spcPct val="50000"/>
              </a:spcBef>
            </a:pPr>
            <a:r>
              <a:rPr lang="en-US" sz="2400"/>
              <a:t>50 mm/yr</a:t>
            </a:r>
          </a:p>
        </p:txBody>
      </p:sp>
      <p:sp>
        <p:nvSpPr>
          <p:cNvPr id="57355" name="Rectangle 12"/>
          <p:cNvSpPr>
            <a:spLocks noChangeArrowheads="1"/>
          </p:cNvSpPr>
          <p:nvPr/>
        </p:nvSpPr>
        <p:spPr bwMode="auto">
          <a:xfrm>
            <a:off x="533400" y="6705600"/>
            <a:ext cx="3810000" cy="152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57356" name="Line 13"/>
          <p:cNvSpPr>
            <a:spLocks noChangeShapeType="1"/>
          </p:cNvSpPr>
          <p:nvPr/>
        </p:nvSpPr>
        <p:spPr bwMode="auto">
          <a:xfrm>
            <a:off x="1905000" y="6629400"/>
            <a:ext cx="0" cy="228600"/>
          </a:xfrm>
          <a:prstGeom prst="line">
            <a:avLst/>
          </a:prstGeom>
          <a:noFill/>
          <a:ln w="28575">
            <a:solidFill>
              <a:srgbClr val="33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7" name="Line 14"/>
          <p:cNvSpPr>
            <a:spLocks noChangeShapeType="1"/>
          </p:cNvSpPr>
          <p:nvPr/>
        </p:nvSpPr>
        <p:spPr bwMode="auto">
          <a:xfrm>
            <a:off x="3810000" y="6629400"/>
            <a:ext cx="0" cy="228600"/>
          </a:xfrm>
          <a:prstGeom prst="line">
            <a:avLst/>
          </a:prstGeom>
          <a:noFill/>
          <a:ln w="28575">
            <a:solidFill>
              <a:srgbClr val="33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8" name="Rectangle 15"/>
          <p:cNvSpPr>
            <a:spLocks noChangeArrowheads="1"/>
          </p:cNvSpPr>
          <p:nvPr/>
        </p:nvSpPr>
        <p:spPr bwMode="auto">
          <a:xfrm>
            <a:off x="4953000" y="6705600"/>
            <a:ext cx="3810000" cy="152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57359" name="Line 16"/>
          <p:cNvSpPr>
            <a:spLocks noChangeShapeType="1"/>
          </p:cNvSpPr>
          <p:nvPr/>
        </p:nvSpPr>
        <p:spPr bwMode="auto">
          <a:xfrm>
            <a:off x="6324600" y="6629400"/>
            <a:ext cx="0" cy="228600"/>
          </a:xfrm>
          <a:prstGeom prst="line">
            <a:avLst/>
          </a:prstGeom>
          <a:noFill/>
          <a:ln w="28575">
            <a:solidFill>
              <a:srgbClr val="33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60" name="Line 17"/>
          <p:cNvSpPr>
            <a:spLocks noChangeShapeType="1"/>
          </p:cNvSpPr>
          <p:nvPr/>
        </p:nvSpPr>
        <p:spPr bwMode="auto">
          <a:xfrm>
            <a:off x="8229600" y="6629400"/>
            <a:ext cx="0" cy="228600"/>
          </a:xfrm>
          <a:prstGeom prst="line">
            <a:avLst/>
          </a:prstGeom>
          <a:noFill/>
          <a:ln w="28575">
            <a:solidFill>
              <a:srgbClr val="33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61" name="Text Box 18"/>
          <p:cNvSpPr txBox="1">
            <a:spLocks noChangeArrowheads="1"/>
          </p:cNvSpPr>
          <p:nvPr/>
        </p:nvSpPr>
        <p:spPr bwMode="auto">
          <a:xfrm>
            <a:off x="1828800" y="6513513"/>
            <a:ext cx="1071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spcBef>
                <a:spcPct val="50000"/>
              </a:spcBef>
            </a:pPr>
            <a:r>
              <a:rPr lang="en-US" sz="2400"/>
              <a:t>2000</a:t>
            </a:r>
          </a:p>
        </p:txBody>
      </p:sp>
      <p:sp>
        <p:nvSpPr>
          <p:cNvPr id="57362" name="Text Box 19"/>
          <p:cNvSpPr txBox="1">
            <a:spLocks noChangeArrowheads="1"/>
          </p:cNvSpPr>
          <p:nvPr/>
        </p:nvSpPr>
        <p:spPr bwMode="auto">
          <a:xfrm>
            <a:off x="3733800" y="6513513"/>
            <a:ext cx="1071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spcBef>
                <a:spcPct val="50000"/>
              </a:spcBef>
            </a:pPr>
            <a:r>
              <a:rPr lang="en-US" sz="2400"/>
              <a:t>2001</a:t>
            </a:r>
          </a:p>
        </p:txBody>
      </p:sp>
      <p:sp>
        <p:nvSpPr>
          <p:cNvPr id="57363" name="Text Box 20"/>
          <p:cNvSpPr txBox="1">
            <a:spLocks noChangeArrowheads="1"/>
          </p:cNvSpPr>
          <p:nvPr/>
        </p:nvSpPr>
        <p:spPr bwMode="auto">
          <a:xfrm>
            <a:off x="6248400" y="6510338"/>
            <a:ext cx="1085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spcBef>
                <a:spcPct val="50000"/>
              </a:spcBef>
            </a:pPr>
            <a:r>
              <a:rPr lang="en-US" sz="2400"/>
              <a:t>2000</a:t>
            </a:r>
          </a:p>
        </p:txBody>
      </p:sp>
      <p:sp>
        <p:nvSpPr>
          <p:cNvPr id="57364" name="Text Box 21"/>
          <p:cNvSpPr txBox="1">
            <a:spLocks noChangeArrowheads="1"/>
          </p:cNvSpPr>
          <p:nvPr/>
        </p:nvSpPr>
        <p:spPr bwMode="auto">
          <a:xfrm>
            <a:off x="8153400" y="6510338"/>
            <a:ext cx="1085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spcBef>
                <a:spcPct val="50000"/>
              </a:spcBef>
            </a:pPr>
            <a:r>
              <a:rPr lang="en-US" sz="2400"/>
              <a:t>2001</a:t>
            </a:r>
          </a:p>
        </p:txBody>
      </p:sp>
    </p:spTree>
    <p:extLst>
      <p:ext uri="{BB962C8B-B14F-4D97-AF65-F5344CB8AC3E}">
        <p14:creationId xmlns:p14="http://schemas.microsoft.com/office/powerpoint/2010/main" val="37289346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title"/>
          </p:nvPr>
        </p:nvSpPr>
        <p:spPr>
          <a:xfrm>
            <a:off x="2352675" y="60325"/>
            <a:ext cx="6791325" cy="673100"/>
          </a:xfrm>
        </p:spPr>
        <p:txBody>
          <a:bodyPr/>
          <a:lstStyle/>
          <a:p>
            <a:r>
              <a:rPr lang="en-US" dirty="0" smtClean="0"/>
              <a:t>Crustal Loading from Glaciers</a:t>
            </a:r>
          </a:p>
        </p:txBody>
      </p:sp>
      <p:pic>
        <p:nvPicPr>
          <p:cNvPr id="624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2278625"/>
            <a:ext cx="81153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5"/>
          <p:cNvSpPr>
            <a:spLocks noChangeArrowheads="1"/>
          </p:cNvSpPr>
          <p:nvPr/>
        </p:nvSpPr>
        <p:spPr bwMode="auto">
          <a:xfrm>
            <a:off x="280218" y="1327150"/>
            <a:ext cx="86130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 typeface="Arial" charset="0"/>
              <a:buChar char="•"/>
            </a:pPr>
            <a:r>
              <a:rPr lang="en-US" sz="2400" dirty="0" smtClean="0"/>
              <a:t>Viscous </a:t>
            </a:r>
            <a:r>
              <a:rPr lang="en-US" sz="2400" dirty="0"/>
              <a:t>rebound from ancient glaciers </a:t>
            </a:r>
          </a:p>
          <a:p>
            <a:pPr>
              <a:buFont typeface="Arial" charset="0"/>
              <a:buChar char="•"/>
            </a:pPr>
            <a:r>
              <a:rPr lang="en-US" sz="2400" dirty="0"/>
              <a:t> Elastic response of present-day melting from global warming</a:t>
            </a:r>
          </a:p>
        </p:txBody>
      </p:sp>
    </p:spTree>
    <p:extLst>
      <p:ext uri="{BB962C8B-B14F-4D97-AF65-F5344CB8AC3E}">
        <p14:creationId xmlns:p14="http://schemas.microsoft.com/office/powerpoint/2010/main" val="38407806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4"/>
          <p:cNvSpPr>
            <a:spLocks noGrp="1"/>
          </p:cNvSpPr>
          <p:nvPr>
            <p:ph type="title"/>
          </p:nvPr>
        </p:nvSpPr>
        <p:spPr/>
        <p:txBody>
          <a:bodyPr/>
          <a:lstStyle/>
          <a:p>
            <a:r>
              <a:rPr lang="en-US" smtClean="0"/>
              <a:t>Isostatic Adjustment</a:t>
            </a:r>
          </a:p>
        </p:txBody>
      </p:sp>
      <p:sp>
        <p:nvSpPr>
          <p:cNvPr id="63492" name="Rectangle 2" descr="fig13_stein_figure copy"/>
          <p:cNvSpPr>
            <a:spLocks noGrp="1" noChangeAspect="1" noChangeArrowheads="1"/>
          </p:cNvSpPr>
          <p:nvPr/>
        </p:nvSpPr>
        <p:spPr bwMode="auto">
          <a:xfrm>
            <a:off x="103236" y="1299036"/>
            <a:ext cx="8880475" cy="4811712"/>
          </a:xfrm>
          <a:prstGeom prst="rect">
            <a:avLst/>
          </a:prstGeom>
          <a:blipFill dpi="0" rotWithShape="1">
            <a:blip r:embed="rId3"/>
            <a:srcRect/>
            <a:stretch>
              <a:fillRect/>
            </a:stretch>
          </a:blipFill>
          <a:ln w="76200">
            <a:solidFill>
              <a:schemeClr val="tx1"/>
            </a:solidFill>
            <a:miter lim="800000"/>
            <a:headEnd/>
            <a:tailEnd/>
          </a:ln>
        </p:spPr>
        <p:txBody>
          <a:bodyPr/>
          <a:lstStyle/>
          <a:p>
            <a:endParaRPr lang="en-US"/>
          </a:p>
        </p:txBody>
      </p:sp>
      <p:sp>
        <p:nvSpPr>
          <p:cNvPr id="63493" name="Text Box 3"/>
          <p:cNvSpPr txBox="1">
            <a:spLocks noChangeArrowheads="1"/>
          </p:cNvSpPr>
          <p:nvPr/>
        </p:nvSpPr>
        <p:spPr bwMode="auto">
          <a:xfrm>
            <a:off x="6035675" y="6264275"/>
            <a:ext cx="2352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US" sz="1600"/>
              <a:t>(Sella and others, 2007)</a:t>
            </a:r>
          </a:p>
        </p:txBody>
      </p:sp>
    </p:spTree>
    <p:extLst>
      <p:ext uri="{BB962C8B-B14F-4D97-AF65-F5344CB8AC3E}">
        <p14:creationId xmlns:p14="http://schemas.microsoft.com/office/powerpoint/2010/main" val="15869426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595716" y="60324"/>
            <a:ext cx="6548284" cy="871167"/>
          </a:xfrm>
        </p:spPr>
        <p:txBody>
          <a:bodyPr/>
          <a:lstStyle/>
          <a:p>
            <a:r>
              <a:rPr lang="en-US" dirty="0" smtClean="0"/>
              <a:t>Weighing the modern ice sheets</a:t>
            </a:r>
          </a:p>
        </p:txBody>
      </p:sp>
      <p:pic>
        <p:nvPicPr>
          <p:cNvPr id="64516" name="Picture 3" descr="unavco_polar_n"/>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695700" y="1292225"/>
            <a:ext cx="5448300" cy="5448300"/>
          </a:xfrm>
          <a:noFill/>
        </p:spPr>
      </p:pic>
      <p:sp>
        <p:nvSpPr>
          <p:cNvPr id="64518" name="Text Box 5"/>
          <p:cNvSpPr txBox="1">
            <a:spLocks noChangeArrowheads="1"/>
          </p:cNvSpPr>
          <p:nvPr/>
        </p:nvSpPr>
        <p:spPr bwMode="auto">
          <a:xfrm>
            <a:off x="0" y="1595438"/>
            <a:ext cx="3432175" cy="553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lnSpc>
                <a:spcPct val="95000"/>
              </a:lnSpc>
            </a:pPr>
            <a:r>
              <a:rPr lang="en-US" sz="2800" dirty="0"/>
              <a:t>Short-term elastic deformation of the ice load, providing a measure of large-scale melting, and hence contribution to sea-level rise </a:t>
            </a:r>
            <a:r>
              <a:rPr lang="en-US" sz="2800" dirty="0" smtClean="0"/>
              <a:t/>
            </a:r>
            <a:br>
              <a:rPr lang="en-US" sz="2800" dirty="0" smtClean="0"/>
            </a:br>
            <a:endParaRPr lang="en-US" sz="2800" dirty="0"/>
          </a:p>
          <a:p>
            <a:pPr eaLnBrk="1" hangingPunct="1">
              <a:lnSpc>
                <a:spcPct val="95000"/>
              </a:lnSpc>
            </a:pPr>
            <a:r>
              <a:rPr lang="en-US" sz="2400" dirty="0">
                <a:solidFill>
                  <a:srgbClr val="FF0000"/>
                </a:solidFill>
              </a:rPr>
              <a:t>Open circles are the POLENET network installed for the International Polar Year (IPY)</a:t>
            </a:r>
          </a:p>
          <a:p>
            <a:pPr eaLnBrk="1" hangingPunct="1">
              <a:lnSpc>
                <a:spcPct val="95000"/>
              </a:lnSpc>
            </a:pPr>
            <a:endParaRPr lang="en-US" sz="2800" dirty="0"/>
          </a:p>
        </p:txBody>
      </p:sp>
    </p:spTree>
    <p:extLst>
      <p:ext uri="{BB962C8B-B14F-4D97-AF65-F5344CB8AC3E}">
        <p14:creationId xmlns:p14="http://schemas.microsoft.com/office/powerpoint/2010/main" val="15299374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rIns="35717"/>
          <a:lstStyle/>
          <a:p>
            <a:r>
              <a:rPr lang="en-US" sz="3400" smtClean="0">
                <a:ea typeface="MS PGothic" pitchFamily="34" charset="-128"/>
              </a:rPr>
              <a:t>Ground Water Effects</a:t>
            </a:r>
          </a:p>
        </p:txBody>
      </p:sp>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1047750"/>
            <a:ext cx="4152900"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6738" y="2270124"/>
            <a:ext cx="3509962" cy="263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Line 11"/>
          <p:cNvSpPr>
            <a:spLocks noChangeShapeType="1"/>
          </p:cNvSpPr>
          <p:nvPr/>
        </p:nvSpPr>
        <p:spPr bwMode="auto">
          <a:xfrm>
            <a:off x="2722563" y="2965450"/>
            <a:ext cx="3058805" cy="372269"/>
          </a:xfrm>
          <a:prstGeom prst="line">
            <a:avLst/>
          </a:prstGeom>
          <a:noFill/>
          <a:ln w="635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65544" name="Rectangle 13"/>
          <p:cNvSpPr>
            <a:spLocks/>
          </p:cNvSpPr>
          <p:nvPr/>
        </p:nvSpPr>
        <p:spPr bwMode="auto">
          <a:xfrm>
            <a:off x="4376738" y="5022287"/>
            <a:ext cx="3897415" cy="149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defTabSz="642938"/>
            <a:r>
              <a:rPr lang="en-US" sz="2000" dirty="0">
                <a:cs typeface="Arial" charset="0"/>
                <a:sym typeface="Helvetica Neue Light" pitchFamily="-108" charset="0"/>
              </a:rPr>
              <a:t>P056 Site in Sediments in San Joaquin Valley</a:t>
            </a:r>
          </a:p>
          <a:p>
            <a:pPr defTabSz="642938"/>
            <a:r>
              <a:rPr lang="en-US" sz="2000" dirty="0">
                <a:cs typeface="Arial" charset="0"/>
                <a:sym typeface="Helvetica Neue Light" pitchFamily="-108" charset="0"/>
              </a:rPr>
              <a:t>- Shows rapid secular subsidence</a:t>
            </a:r>
          </a:p>
          <a:p>
            <a:pPr defTabSz="642938"/>
            <a:r>
              <a:rPr lang="en-US" sz="2000" dirty="0">
                <a:cs typeface="Arial" charset="0"/>
                <a:sym typeface="Helvetica Neue Light" pitchFamily="-108" charset="0"/>
              </a:rPr>
              <a:t>- Annual Cycle peaks in </a:t>
            </a:r>
            <a:r>
              <a:rPr lang="en-US" sz="2000" b="1" dirty="0">
                <a:cs typeface="Arial" charset="0"/>
                <a:sym typeface="Helvetica Neue Light" pitchFamily="-108" charset="0"/>
              </a:rPr>
              <a:t>March</a:t>
            </a:r>
          </a:p>
        </p:txBody>
      </p:sp>
      <p:pic>
        <p:nvPicPr>
          <p:cNvPr id="65545"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3768725"/>
            <a:ext cx="2789238"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2461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3967316" y="1147763"/>
            <a:ext cx="4797272" cy="5588000"/>
            <a:chOff x="0" y="0"/>
            <a:chExt cx="3199" cy="3737"/>
          </a:xfrm>
        </p:grpSpPr>
        <p:sp>
          <p:nvSpPr>
            <p:cNvPr id="72713" name="Rectangle 3"/>
            <p:cNvSpPr>
              <a:spLocks/>
            </p:cNvSpPr>
            <p:nvPr/>
          </p:nvSpPr>
          <p:spPr bwMode="auto">
            <a:xfrm>
              <a:off x="0" y="0"/>
              <a:ext cx="3199" cy="3737"/>
            </a:xfrm>
            <a:prstGeom prst="rect">
              <a:avLst/>
            </a:prstGeom>
            <a:solidFill>
              <a:srgbClr val="98CCFE"/>
            </a:solidFill>
            <a:ln w="9525">
              <a:solidFill>
                <a:schemeClr val="tx1"/>
              </a:solidFill>
              <a:prstDash val="sysDot"/>
              <a:miter lim="800000"/>
              <a:headEnd/>
              <a:tailEnd/>
            </a:ln>
          </p:spPr>
          <p:txBody>
            <a:bodyPr/>
            <a:lstStyle/>
            <a:p>
              <a:endParaRPr lang="en-US"/>
            </a:p>
          </p:txBody>
        </p:sp>
        <p:pic>
          <p:nvPicPr>
            <p:cNvPr id="7271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00" cy="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707" name="Rectangle 5"/>
          <p:cNvSpPr>
            <a:spLocks/>
          </p:cNvSpPr>
          <p:nvPr/>
        </p:nvSpPr>
        <p:spPr bwMode="auto">
          <a:xfrm>
            <a:off x="2876550" y="58738"/>
            <a:ext cx="60960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p>
            <a:pPr marL="39688" algn="r"/>
            <a:endParaRPr lang="en-US" sz="2400">
              <a:solidFill>
                <a:srgbClr val="4D95F3"/>
              </a:solidFill>
              <a:cs typeface="Arial" charset="0"/>
              <a:sym typeface="Arial" charset="0"/>
            </a:endParaRPr>
          </a:p>
        </p:txBody>
      </p:sp>
      <p:pic>
        <p:nvPicPr>
          <p:cNvPr id="72708"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113" y="1147763"/>
            <a:ext cx="3276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476" y="1908227"/>
            <a:ext cx="32385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Line 8"/>
          <p:cNvSpPr>
            <a:spLocks noChangeShapeType="1"/>
          </p:cNvSpPr>
          <p:nvPr/>
        </p:nvSpPr>
        <p:spPr bwMode="auto">
          <a:xfrm>
            <a:off x="6667500" y="1255713"/>
            <a:ext cx="581025" cy="4108450"/>
          </a:xfrm>
          <a:prstGeom prst="line">
            <a:avLst/>
          </a:prstGeom>
          <a:noFill/>
          <a:ln w="38100">
            <a:solidFill>
              <a:srgbClr val="FF1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11" name="Line 9"/>
          <p:cNvSpPr>
            <a:spLocks noChangeShapeType="1"/>
          </p:cNvSpPr>
          <p:nvPr/>
        </p:nvSpPr>
        <p:spPr bwMode="auto">
          <a:xfrm flipH="1">
            <a:off x="6148388" y="1287463"/>
            <a:ext cx="512762" cy="4851400"/>
          </a:xfrm>
          <a:prstGeom prst="line">
            <a:avLst/>
          </a:prstGeom>
          <a:noFill/>
          <a:ln w="38100">
            <a:solidFill>
              <a:srgbClr val="FF1C00">
                <a:alpha val="36470"/>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12" name="Title 9"/>
          <p:cNvSpPr>
            <a:spLocks noGrp="1"/>
          </p:cNvSpPr>
          <p:nvPr>
            <p:ph type="title"/>
          </p:nvPr>
        </p:nvSpPr>
        <p:spPr>
          <a:xfrm>
            <a:off x="3341688" y="20638"/>
            <a:ext cx="5802312" cy="795337"/>
          </a:xfrm>
        </p:spPr>
        <p:txBody>
          <a:bodyPr/>
          <a:lstStyle/>
          <a:p>
            <a:r>
              <a:rPr lang="en-US" sz="3200" smtClean="0">
                <a:sym typeface="Arial" charset="0"/>
              </a:rPr>
              <a:t>Airborne Laser Swath Mapping (ALSM)</a:t>
            </a:r>
            <a:endParaRPr lang="en-US" sz="3200" smtClean="0"/>
          </a:p>
        </p:txBody>
      </p:sp>
    </p:spTree>
    <p:extLst>
      <p:ext uri="{BB962C8B-B14F-4D97-AF65-F5344CB8AC3E}">
        <p14:creationId xmlns:p14="http://schemas.microsoft.com/office/powerpoint/2010/main" val="86937351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73731" name="Rectangle 4"/>
          <p:cNvSpPr>
            <a:spLocks noGrp="1" noChangeArrowheads="1"/>
          </p:cNvSpPr>
          <p:nvPr>
            <p:ph type="body" idx="1"/>
          </p:nvPr>
        </p:nvSpPr>
        <p:spPr>
          <a:xfrm>
            <a:off x="517525" y="2049463"/>
            <a:ext cx="8137525" cy="3821112"/>
          </a:xfrm>
        </p:spPr>
        <p:txBody>
          <a:bodyPr rIns="116994"/>
          <a:lstStyle/>
          <a:p>
            <a:pPr marL="544513" indent="-487363" eaLnBrk="1" hangingPunct="1"/>
            <a:r>
              <a:rPr lang="en-US" sz="2200" smtClean="0">
                <a:latin typeface="Calibri" pitchFamily="34" charset="0"/>
              </a:rPr>
              <a:t>Landscape content</a:t>
            </a:r>
          </a:p>
        </p:txBody>
      </p:sp>
      <p:sp>
        <p:nvSpPr>
          <p:cNvPr id="73732" name="Rectangle 5"/>
          <p:cNvSpPr>
            <a:spLocks/>
          </p:cNvSpPr>
          <p:nvPr/>
        </p:nvSpPr>
        <p:spPr bwMode="auto">
          <a:xfrm>
            <a:off x="7058025" y="138113"/>
            <a:ext cx="2085975"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8" bIns="0" anchor="ctr"/>
          <a:lstStyle/>
          <a:p>
            <a:pPr marL="39688" algn="ctr" defTabSz="642938"/>
            <a:r>
              <a:rPr lang="en-US" sz="2800">
                <a:solidFill>
                  <a:srgbClr val="FFFFFF"/>
                </a:solidFill>
                <a:cs typeface="Arial" charset="0"/>
                <a:sym typeface="Arial" charset="0"/>
              </a:rPr>
              <a:t>LiDAR Image: Unfiltered</a:t>
            </a:r>
          </a:p>
        </p:txBody>
      </p:sp>
      <p:pic>
        <p:nvPicPr>
          <p:cNvPr id="73733"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0388" y="0"/>
            <a:ext cx="5300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336349419"/>
      </p:ext>
    </p:extLst>
  </p:cSld>
  <p:clrMapOvr>
    <a:masterClrMapping/>
  </p:clrMapOvr>
  <p:transition spd="med">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p:cNvSpPr>
          <p:nvPr/>
        </p:nvSpPr>
        <p:spPr bwMode="auto">
          <a:xfrm>
            <a:off x="12700" y="0"/>
            <a:ext cx="9144000" cy="6858000"/>
          </a:xfrm>
          <a:prstGeom prst="rect">
            <a:avLst/>
          </a:prstGeom>
          <a:solidFill>
            <a:srgbClr val="000000"/>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sp>
        <p:nvSpPr>
          <p:cNvPr id="74755" name="Rectangle 5"/>
          <p:cNvSpPr>
            <a:spLocks/>
          </p:cNvSpPr>
          <p:nvPr/>
        </p:nvSpPr>
        <p:spPr bwMode="auto">
          <a:xfrm>
            <a:off x="7285038" y="138113"/>
            <a:ext cx="1858962"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8" bIns="0" anchor="ctr"/>
          <a:lstStyle/>
          <a:p>
            <a:pPr marL="39688" algn="ctr" defTabSz="642938"/>
            <a:r>
              <a:rPr lang="en-US" sz="2800">
                <a:solidFill>
                  <a:srgbClr val="FFFFFF"/>
                </a:solidFill>
                <a:cs typeface="Arial" charset="0"/>
                <a:sym typeface="Arial" charset="0"/>
              </a:rPr>
              <a:t>LiDAR Image: Filtered</a:t>
            </a:r>
          </a:p>
        </p:txBody>
      </p:sp>
      <p:pic>
        <p:nvPicPr>
          <p:cNvPr id="74756"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25" y="0"/>
            <a:ext cx="5297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757201617"/>
      </p:ext>
    </p:extLst>
  </p:cSld>
  <p:clrMapOvr>
    <a:masterClrMapping/>
  </p:clrMapOvr>
  <p:transition spd="med">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pic>
        <p:nvPicPr>
          <p:cNvPr id="75779" name="Picture 3" descr="GeoES LiDAR 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2925"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6580288"/>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endParaRPr lang="en-US">
              <a:latin typeface="Arial" charset="0"/>
            </a:endParaRPr>
          </a:p>
        </p:txBody>
      </p:sp>
      <p:pic>
        <p:nvPicPr>
          <p:cNvPr id="16386" name="Picture 3" descr="UNV-PPT-Cover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4"/>
          <p:cNvSpPr txBox="1">
            <a:spLocks noChangeArrowheads="1"/>
          </p:cNvSpPr>
          <p:nvPr/>
        </p:nvSpPr>
        <p:spPr bwMode="auto">
          <a:xfrm>
            <a:off x="2293938" y="0"/>
            <a:ext cx="6697662"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150000"/>
              </a:lnSpc>
            </a:pPr>
            <a:r>
              <a:rPr lang="en-US" sz="3600" b="1">
                <a:solidFill>
                  <a:schemeClr val="bg1"/>
                </a:solidFill>
              </a:rPr>
              <a:t>Reading GPS </a:t>
            </a:r>
          </a:p>
          <a:p>
            <a:pPr algn="r" eaLnBrk="1" hangingPunct="1">
              <a:lnSpc>
                <a:spcPct val="150000"/>
              </a:lnSpc>
            </a:pPr>
            <a:r>
              <a:rPr lang="en-US" sz="3600" b="1">
                <a:solidFill>
                  <a:schemeClr val="bg1"/>
                </a:solidFill>
              </a:rPr>
              <a:t>Time Series Plots: </a:t>
            </a:r>
            <a:r>
              <a:rPr lang="en-US" sz="2000" b="1">
                <a:solidFill>
                  <a:schemeClr val="bg1"/>
                </a:solidFill>
              </a:rPr>
              <a:t>Using GPS to study tectonic plates move, twist, and crumple</a:t>
            </a:r>
            <a:endParaRPr lang="en-US">
              <a:solidFill>
                <a:schemeClr val="bg1"/>
              </a:solidFill>
            </a:endParaRPr>
          </a:p>
        </p:txBody>
      </p:sp>
      <p:sp>
        <p:nvSpPr>
          <p:cNvPr id="16388" name="TextBox 4"/>
          <p:cNvSpPr txBox="1">
            <a:spLocks noChangeArrowheads="1"/>
          </p:cNvSpPr>
          <p:nvPr/>
        </p:nvSpPr>
        <p:spPr bwMode="auto">
          <a:xfrm>
            <a:off x="4572000" y="2551113"/>
            <a:ext cx="4227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ct val="40000"/>
              </a:spcAft>
            </a:pPr>
            <a:r>
              <a:rPr lang="en-US" sz="1200" b="1" i="1">
                <a:solidFill>
                  <a:schemeClr val="bg1"/>
                </a:solidFill>
              </a:rPr>
              <a:t>Roger Groom and Cate Fox-Lent, UNAVCO Master Teachers-in-Residence, and Shelley Olds, UNAVCO</a:t>
            </a:r>
          </a:p>
        </p:txBody>
      </p:sp>
    </p:spTree>
    <p:extLst>
      <p:ext uri="{BB962C8B-B14F-4D97-AF65-F5344CB8AC3E}">
        <p14:creationId xmlns:p14="http://schemas.microsoft.com/office/powerpoint/2010/main" val="23077421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idx="4294967295"/>
          </p:nvPr>
        </p:nvSpPr>
        <p:spPr/>
        <p:txBody>
          <a:bodyPr/>
          <a:lstStyle/>
          <a:p>
            <a:pPr defTabSz="1300163"/>
            <a:r>
              <a:rPr lang="en-US" sz="2800" dirty="0" smtClean="0"/>
              <a:t>UNAVCO—research consortium for geodetic support</a:t>
            </a:r>
            <a:endParaRPr lang="en-US" sz="2000" dirty="0" smtClean="0"/>
          </a:p>
        </p:txBody>
      </p:sp>
      <p:sp>
        <p:nvSpPr>
          <p:cNvPr id="16387" name="Text Box 3"/>
          <p:cNvSpPr txBox="1">
            <a:spLocks noChangeArrowheads="1"/>
          </p:cNvSpPr>
          <p:nvPr/>
        </p:nvSpPr>
        <p:spPr bwMode="auto">
          <a:xfrm>
            <a:off x="381000" y="1190637"/>
            <a:ext cx="7666469" cy="563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5" tIns="45718" rIns="91435" bIns="45718">
            <a:spAutoFit/>
          </a:bodyPr>
          <a:lstStyle>
            <a:lvl1pPr eaLnBrk="0" hangingPunct="0">
              <a:defRPr>
                <a:solidFill>
                  <a:schemeClr val="tx1"/>
                </a:solidFill>
                <a:latin typeface="Arial" charset="0"/>
                <a:ea typeface="MS PGothic" pitchFamily="34" charset="-128"/>
              </a:defRPr>
            </a:lvl1pPr>
            <a:lvl2pPr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US" sz="2400" u="sng" dirty="0">
                <a:latin typeface="Arial" pitchFamily="34" charset="0"/>
                <a:cs typeface="Arial" pitchFamily="34" charset="0"/>
              </a:rPr>
              <a:t>UNAVCO Support</a:t>
            </a:r>
          </a:p>
          <a:p>
            <a:pPr eaLnBrk="1" hangingPunct="1">
              <a:buFontTx/>
              <a:buChar char="-"/>
            </a:pPr>
            <a:r>
              <a:rPr lang="en-US" sz="2400" dirty="0">
                <a:latin typeface="Arial" pitchFamily="34" charset="0"/>
                <a:cs typeface="Arial" pitchFamily="34" charset="0"/>
              </a:rPr>
              <a:t> Engineering Services</a:t>
            </a:r>
          </a:p>
          <a:p>
            <a:pPr lvl="1" eaLnBrk="1" hangingPunct="1">
              <a:buFontTx/>
              <a:buChar char="-"/>
            </a:pPr>
            <a:r>
              <a:rPr lang="en-US" sz="2400" dirty="0">
                <a:latin typeface="Arial" pitchFamily="34" charset="0"/>
                <a:cs typeface="Arial" pitchFamily="34" charset="0"/>
              </a:rPr>
              <a:t> Network </a:t>
            </a:r>
            <a:r>
              <a:rPr lang="en-US" sz="2400" dirty="0" smtClean="0">
                <a:latin typeface="Arial" pitchFamily="34" charset="0"/>
                <a:cs typeface="Arial" pitchFamily="34" charset="0"/>
              </a:rPr>
              <a:t>Installation &amp; Management</a:t>
            </a:r>
            <a:endParaRPr lang="en-US" sz="2400" dirty="0">
              <a:latin typeface="Arial" pitchFamily="34" charset="0"/>
              <a:cs typeface="Arial" pitchFamily="34" charset="0"/>
            </a:endParaRPr>
          </a:p>
          <a:p>
            <a:pPr lvl="1" eaLnBrk="1" hangingPunct="1">
              <a:buFontTx/>
              <a:buChar char="-"/>
            </a:pPr>
            <a:r>
              <a:rPr lang="en-US" sz="2400" dirty="0">
                <a:latin typeface="Arial" pitchFamily="34" charset="0"/>
                <a:cs typeface="Arial" pitchFamily="34" charset="0"/>
              </a:rPr>
              <a:t> Development and Testing</a:t>
            </a:r>
          </a:p>
          <a:p>
            <a:pPr eaLnBrk="1" hangingPunct="1">
              <a:buFontTx/>
              <a:buChar char="-"/>
            </a:pPr>
            <a:r>
              <a:rPr lang="en-US" sz="2400" dirty="0">
                <a:latin typeface="Arial" pitchFamily="34" charset="0"/>
                <a:cs typeface="Arial" pitchFamily="34" charset="0"/>
              </a:rPr>
              <a:t> Equipment Pool</a:t>
            </a:r>
          </a:p>
          <a:p>
            <a:pPr eaLnBrk="1" hangingPunct="1">
              <a:buFontTx/>
              <a:buChar char="-"/>
            </a:pPr>
            <a:r>
              <a:rPr lang="en-US" sz="2400" dirty="0">
                <a:latin typeface="Arial" pitchFamily="34" charset="0"/>
                <a:cs typeface="Arial" pitchFamily="34" charset="0"/>
              </a:rPr>
              <a:t> Data Management and Archiving</a:t>
            </a:r>
          </a:p>
          <a:p>
            <a:pPr eaLnBrk="1" hangingPunct="1">
              <a:buFontTx/>
              <a:buChar char="-"/>
            </a:pPr>
            <a:r>
              <a:rPr lang="en-US" sz="2400" dirty="0" smtClean="0">
                <a:latin typeface="Arial" pitchFamily="34" charset="0"/>
                <a:cs typeface="Arial" pitchFamily="34" charset="0"/>
              </a:rPr>
              <a:t>Education </a:t>
            </a:r>
            <a:r>
              <a:rPr lang="en-US" sz="2400" dirty="0">
                <a:latin typeface="Arial" pitchFamily="34" charset="0"/>
                <a:cs typeface="Arial" pitchFamily="34" charset="0"/>
              </a:rPr>
              <a:t>and Outreach</a:t>
            </a:r>
          </a:p>
          <a:p>
            <a:pPr eaLnBrk="1" hangingPunct="1">
              <a:buFontTx/>
              <a:buChar char="-"/>
            </a:pPr>
            <a:endParaRPr lang="en-US" sz="2400" dirty="0">
              <a:latin typeface="Arial" pitchFamily="34" charset="0"/>
              <a:cs typeface="Arial" pitchFamily="34" charset="0"/>
            </a:endParaRPr>
          </a:p>
          <a:p>
            <a:pPr eaLnBrk="1" hangingPunct="1"/>
            <a:r>
              <a:rPr lang="en-US" sz="2400" u="sng" dirty="0">
                <a:latin typeface="Arial" pitchFamily="34" charset="0"/>
                <a:cs typeface="Arial" pitchFamily="34" charset="0"/>
              </a:rPr>
              <a:t>Technologies - A Growing Geodetic “Toolbox”</a:t>
            </a:r>
            <a:endParaRPr lang="en-US" sz="2400" dirty="0">
              <a:latin typeface="Arial" pitchFamily="34" charset="0"/>
              <a:cs typeface="Arial" pitchFamily="34" charset="0"/>
            </a:endParaRPr>
          </a:p>
          <a:p>
            <a:pPr eaLnBrk="1" hangingPunct="1">
              <a:buFontTx/>
              <a:buChar char="-"/>
            </a:pPr>
            <a:r>
              <a:rPr lang="en-US" sz="2400" dirty="0">
                <a:latin typeface="Arial" pitchFamily="34" charset="0"/>
                <a:cs typeface="Arial" pitchFamily="34" charset="0"/>
              </a:rPr>
              <a:t> </a:t>
            </a:r>
            <a:r>
              <a:rPr lang="en-US" sz="2400" dirty="0" smtClean="0">
                <a:latin typeface="Arial" pitchFamily="34" charset="0"/>
                <a:cs typeface="Arial" pitchFamily="34" charset="0"/>
              </a:rPr>
              <a:t>Global Positioning System (GPS)</a:t>
            </a:r>
            <a:endParaRPr lang="en-US" sz="2400" dirty="0">
              <a:latin typeface="Arial" pitchFamily="34" charset="0"/>
              <a:cs typeface="Arial" pitchFamily="34" charset="0"/>
            </a:endParaRPr>
          </a:p>
          <a:p>
            <a:pPr eaLnBrk="1" hangingPunct="1">
              <a:buFontTx/>
              <a:buChar char="-"/>
            </a:pP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Strainmeters</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Tiltmeters</a:t>
            </a:r>
            <a:endParaRPr lang="en-US" sz="2400" dirty="0">
              <a:latin typeface="Arial" pitchFamily="34" charset="0"/>
              <a:cs typeface="Arial" pitchFamily="34" charset="0"/>
            </a:endParaRPr>
          </a:p>
          <a:p>
            <a:pPr eaLnBrk="1" hangingPunct="1">
              <a:buFontTx/>
              <a:buChar char="-"/>
            </a:pPr>
            <a:r>
              <a:rPr lang="en-US" sz="2400" dirty="0">
                <a:latin typeface="Arial" pitchFamily="34" charset="0"/>
                <a:cs typeface="Arial" pitchFamily="34" charset="0"/>
              </a:rPr>
              <a:t> Geodetic Imaging</a:t>
            </a:r>
          </a:p>
          <a:p>
            <a:pPr lvl="1" eaLnBrk="1" hangingPunct="1">
              <a:buFontTx/>
              <a:buChar char="-"/>
            </a:pPr>
            <a:r>
              <a:rPr lang="en-US" sz="2400" dirty="0">
                <a:latin typeface="Arial" pitchFamily="34" charset="0"/>
                <a:cs typeface="Arial" pitchFamily="34" charset="0"/>
              </a:rPr>
              <a:t> Terrestrial Laser Scanners</a:t>
            </a:r>
          </a:p>
          <a:p>
            <a:pPr lvl="1" eaLnBrk="1" hangingPunct="1">
              <a:buFontTx/>
              <a:buChar char="-"/>
            </a:pPr>
            <a:r>
              <a:rPr lang="en-US" sz="2400" dirty="0">
                <a:latin typeface="Arial" pitchFamily="34" charset="0"/>
                <a:cs typeface="Arial" pitchFamily="34" charset="0"/>
              </a:rPr>
              <a:t> Airborne Laser Swath Mapping project support</a:t>
            </a:r>
          </a:p>
          <a:p>
            <a:pPr lvl="1" eaLnBrk="1" hangingPunct="1">
              <a:buFontTx/>
              <a:buChar char="-"/>
            </a:pPr>
            <a:r>
              <a:rPr lang="en-US" sz="2400" dirty="0">
                <a:latin typeface="Arial" pitchFamily="34" charset="0"/>
                <a:cs typeface="Arial" pitchFamily="34" charset="0"/>
              </a:rPr>
              <a:t> InSAR </a:t>
            </a:r>
            <a:r>
              <a:rPr lang="en-US" sz="2400" dirty="0" smtClean="0">
                <a:latin typeface="Arial" pitchFamily="34" charset="0"/>
                <a:cs typeface="Arial" pitchFamily="34" charset="0"/>
              </a:rPr>
              <a:t>Data Archives </a:t>
            </a:r>
            <a:r>
              <a:rPr lang="en-US" sz="2400" dirty="0">
                <a:latin typeface="Arial" pitchFamily="34" charset="0"/>
                <a:cs typeface="Arial" pitchFamily="34" charset="0"/>
              </a:rPr>
              <a:t>(radar) </a:t>
            </a:r>
            <a:endParaRPr lang="en-US" sz="2400" b="1" dirty="0">
              <a:latin typeface="Arial" pitchFamily="34" charset="0"/>
              <a:cs typeface="Arial" pitchFamily="34" charset="0"/>
            </a:endParaRPr>
          </a:p>
        </p:txBody>
      </p:sp>
      <p:grpSp>
        <p:nvGrpSpPr>
          <p:cNvPr id="2" name="Group 1"/>
          <p:cNvGrpSpPr/>
          <p:nvPr/>
        </p:nvGrpSpPr>
        <p:grpSpPr>
          <a:xfrm>
            <a:off x="6207125" y="1260475"/>
            <a:ext cx="2679700" cy="2768600"/>
            <a:chOff x="6207125" y="1260475"/>
            <a:chExt cx="2679700" cy="2768600"/>
          </a:xfrm>
        </p:grpSpPr>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25" y="1260475"/>
              <a:ext cx="26797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7525" y="1624012"/>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163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6525" y="2601912"/>
              <a:ext cx="15875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1639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1125" y="1674812"/>
              <a:ext cx="8159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1639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5025" y="2957512"/>
              <a:ext cx="1130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209930" name="Picture 10"/>
            <p:cNvPicPr>
              <a:picLocks noChangeArrowheads="1"/>
            </p:cNvPicPr>
            <p:nvPr/>
          </p:nvPicPr>
          <p:blipFill>
            <a:blip r:embed="rId8"/>
            <a:srcRect/>
            <a:stretch>
              <a:fillRect/>
            </a:stretch>
          </p:blipFill>
          <p:spPr bwMode="auto">
            <a:xfrm>
              <a:off x="6521450" y="2789237"/>
              <a:ext cx="519112" cy="982663"/>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grpSp>
    </p:spTree>
    <p:extLst>
      <p:ext uri="{BB962C8B-B14F-4D97-AF65-F5344CB8AC3E}">
        <p14:creationId xmlns:p14="http://schemas.microsoft.com/office/powerpoint/2010/main" val="3498267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531813" y="4937125"/>
            <a:ext cx="77724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20700" indent="-177800">
              <a:spcBef>
                <a:spcPct val="20000"/>
              </a:spcBef>
            </a:pPr>
            <a:endParaRPr lang="en-US" sz="1900" b="1">
              <a:solidFill>
                <a:prstClr val="black"/>
              </a:solidFill>
            </a:endParaRPr>
          </a:p>
          <a:p>
            <a:pPr marL="520700" indent="-177800">
              <a:spcBef>
                <a:spcPct val="20000"/>
              </a:spcBef>
            </a:pPr>
            <a:endParaRPr lang="en-US" sz="1900" b="1">
              <a:solidFill>
                <a:prstClr val="black"/>
              </a:solidFill>
            </a:endParaRPr>
          </a:p>
          <a:p>
            <a:pPr marL="977900" lvl="1" indent="-228600">
              <a:spcBef>
                <a:spcPct val="20000"/>
              </a:spcBef>
              <a:buSzPct val="75000"/>
              <a:buFont typeface="Wingdings" charset="0"/>
              <a:buNone/>
            </a:pPr>
            <a:endParaRPr lang="en-US" sz="2000">
              <a:solidFill>
                <a:prstClr val="black"/>
              </a:solidFill>
            </a:endParaRPr>
          </a:p>
        </p:txBody>
      </p:sp>
      <p:sp>
        <p:nvSpPr>
          <p:cNvPr id="35842" name="Rectangle 3"/>
          <p:cNvSpPr>
            <a:spLocks noChangeArrowheads="1"/>
          </p:cNvSpPr>
          <p:nvPr/>
        </p:nvSpPr>
        <p:spPr bwMode="auto">
          <a:xfrm>
            <a:off x="1828800" y="215900"/>
            <a:ext cx="7010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35843" name="Rectangle 4"/>
          <p:cNvSpPr>
            <a:spLocks noGrp="1" noChangeArrowheads="1"/>
          </p:cNvSpPr>
          <p:nvPr>
            <p:ph type="title"/>
          </p:nvPr>
        </p:nvSpPr>
        <p:spPr/>
        <p:txBody>
          <a:bodyPr/>
          <a:lstStyle/>
          <a:p>
            <a:r>
              <a:rPr lang="en-US" sz="3200">
                <a:latin typeface="Arial" charset="0"/>
              </a:rPr>
              <a:t>Introduction: GPS Basics</a:t>
            </a:r>
            <a:endParaRPr lang="en-US">
              <a:latin typeface="Arial" charset="0"/>
            </a:endParaRPr>
          </a:p>
        </p:txBody>
      </p:sp>
      <p:sp>
        <p:nvSpPr>
          <p:cNvPr id="35844" name="Text Box 5"/>
          <p:cNvSpPr txBox="1">
            <a:spLocks noChangeArrowheads="1"/>
          </p:cNvSpPr>
          <p:nvPr/>
        </p:nvSpPr>
        <p:spPr bwMode="auto">
          <a:xfrm>
            <a:off x="254000" y="1100138"/>
            <a:ext cx="889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Times" charset="0"/>
              <a:buNone/>
            </a:pPr>
            <a:endParaRPr lang="en-US" sz="2800">
              <a:solidFill>
                <a:prstClr val="black"/>
              </a:solidFill>
            </a:endParaRPr>
          </a:p>
        </p:txBody>
      </p:sp>
      <p:sp>
        <p:nvSpPr>
          <p:cNvPr id="35845" name="Text Box 6"/>
          <p:cNvSpPr txBox="1">
            <a:spLocks noChangeArrowheads="1"/>
          </p:cNvSpPr>
          <p:nvPr/>
        </p:nvSpPr>
        <p:spPr bwMode="auto">
          <a:xfrm>
            <a:off x="4841875" y="854075"/>
            <a:ext cx="3844925"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Times" charset="0"/>
              <a:buChar char="•"/>
            </a:pPr>
            <a:r>
              <a:rPr lang="en-US" sz="2800">
                <a:solidFill>
                  <a:prstClr val="black"/>
                </a:solidFill>
              </a:rPr>
              <a:t> Three satellite signals are needed to locate the receiver in 3D space.</a:t>
            </a:r>
          </a:p>
          <a:p>
            <a:pPr eaLnBrk="1" hangingPunct="1">
              <a:spcBef>
                <a:spcPct val="50000"/>
              </a:spcBef>
              <a:buFont typeface="Times" charset="0"/>
              <a:buChar char="•"/>
            </a:pPr>
            <a:r>
              <a:rPr lang="en-US" sz="2800">
                <a:solidFill>
                  <a:prstClr val="black"/>
                </a:solidFill>
              </a:rPr>
              <a:t> The fourth satellite is used for time accuracy. </a:t>
            </a:r>
          </a:p>
          <a:p>
            <a:pPr eaLnBrk="1" hangingPunct="1">
              <a:spcBef>
                <a:spcPct val="50000"/>
              </a:spcBef>
              <a:buFont typeface="Times" charset="0"/>
              <a:buChar char="•"/>
            </a:pPr>
            <a:r>
              <a:rPr lang="en-US" sz="2800">
                <a:solidFill>
                  <a:prstClr val="black"/>
                </a:solidFill>
              </a:rPr>
              <a:t> Position can be calculated within a sub-centimeter.</a:t>
            </a:r>
          </a:p>
          <a:p>
            <a:pPr eaLnBrk="1" hangingPunct="1">
              <a:spcBef>
                <a:spcPct val="50000"/>
              </a:spcBef>
              <a:buFont typeface="Times" charset="0"/>
              <a:buChar char="•"/>
            </a:pPr>
            <a:r>
              <a:rPr lang="en-US" sz="2800">
                <a:solidFill>
                  <a:prstClr val="black"/>
                </a:solidFill>
                <a:latin typeface="Calibri" charset="0"/>
              </a:rPr>
              <a:t> Ground control and time quality key to accuracy</a:t>
            </a:r>
            <a:endParaRPr lang="en-US" sz="2800">
              <a:solidFill>
                <a:prstClr val="black"/>
              </a:solidFill>
            </a:endParaRPr>
          </a:p>
        </p:txBody>
      </p:sp>
      <p:sp>
        <p:nvSpPr>
          <p:cNvPr id="35846" name="Text Box 7"/>
          <p:cNvSpPr txBox="1">
            <a:spLocks noChangeArrowheads="1"/>
          </p:cNvSpPr>
          <p:nvPr/>
        </p:nvSpPr>
        <p:spPr bwMode="auto">
          <a:xfrm>
            <a:off x="322263" y="3929063"/>
            <a:ext cx="8601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800" b="1">
              <a:solidFill>
                <a:prstClr val="black"/>
              </a:solidFill>
            </a:endParaRPr>
          </a:p>
        </p:txBody>
      </p:sp>
      <p:pic>
        <p:nvPicPr>
          <p:cNvPr id="3584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730625"/>
            <a:ext cx="331787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Line 9"/>
          <p:cNvSpPr>
            <a:spLocks noChangeShapeType="1"/>
          </p:cNvSpPr>
          <p:nvPr/>
        </p:nvSpPr>
        <p:spPr bwMode="auto">
          <a:xfrm flipV="1">
            <a:off x="1787525" y="1728788"/>
            <a:ext cx="1009650" cy="3116262"/>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pic>
        <p:nvPicPr>
          <p:cNvPr id="35849" name="Picture 10" descr="gps_orbit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b="19058"/>
          <a:stretch>
            <a:fillRect/>
          </a:stretch>
        </p:blipFill>
        <p:spPr>
          <a:xfrm>
            <a:off x="901700" y="1163638"/>
            <a:ext cx="3230563" cy="2381250"/>
          </a:xfrm>
          <a:noFill/>
        </p:spPr>
      </p:pic>
      <p:sp>
        <p:nvSpPr>
          <p:cNvPr id="35850" name="Line 11"/>
          <p:cNvSpPr>
            <a:spLocks noChangeShapeType="1"/>
          </p:cNvSpPr>
          <p:nvPr/>
        </p:nvSpPr>
        <p:spPr bwMode="auto">
          <a:xfrm flipV="1">
            <a:off x="1752600" y="2281238"/>
            <a:ext cx="34925" cy="2563812"/>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35851" name="Line 12"/>
          <p:cNvSpPr>
            <a:spLocks noChangeShapeType="1"/>
          </p:cNvSpPr>
          <p:nvPr/>
        </p:nvSpPr>
        <p:spPr bwMode="auto">
          <a:xfrm flipV="1">
            <a:off x="1824038" y="1895475"/>
            <a:ext cx="1779587" cy="2949575"/>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Tree>
    <p:extLst>
      <p:ext uri="{BB962C8B-B14F-4D97-AF65-F5344CB8AC3E}">
        <p14:creationId xmlns:p14="http://schemas.microsoft.com/office/powerpoint/2010/main" val="94159681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647825" y="60325"/>
            <a:ext cx="7496175" cy="673100"/>
          </a:xfrm>
        </p:spPr>
        <p:txBody>
          <a:bodyPr/>
          <a:lstStyle/>
          <a:p>
            <a:r>
              <a:rPr lang="en-US" sz="3200">
                <a:latin typeface="Arial" charset="0"/>
              </a:rPr>
              <a:t>Part 1: Build a Gumdrop GPS Station</a:t>
            </a:r>
          </a:p>
        </p:txBody>
      </p:sp>
      <p:pic>
        <p:nvPicPr>
          <p:cNvPr id="440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2895600"/>
            <a:ext cx="2971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0288" y="2957513"/>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5"/>
          <p:cNvSpPr>
            <a:spLocks noGrp="1" noChangeArrowheads="1"/>
          </p:cNvSpPr>
          <p:nvPr>
            <p:ph type="body" idx="1"/>
          </p:nvPr>
        </p:nvSpPr>
        <p:spPr>
          <a:xfrm>
            <a:off x="836613" y="1006475"/>
            <a:ext cx="8307387" cy="1924050"/>
          </a:xfrm>
        </p:spPr>
        <p:txBody>
          <a:bodyPr/>
          <a:lstStyle/>
          <a:p>
            <a:pPr>
              <a:buFontTx/>
              <a:buNone/>
            </a:pPr>
            <a:r>
              <a:rPr lang="en-US" sz="2000">
                <a:latin typeface="Arial" charset="0"/>
                <a:ea typeface="ＭＳ Ｐゴシック" charset="0"/>
                <a:cs typeface="Arial" charset="0"/>
              </a:rPr>
              <a:t>To build a gumdrop model of a GPS monument: </a:t>
            </a:r>
          </a:p>
          <a:p>
            <a:pPr marL="914400" lvl="1" indent="-457200">
              <a:buFont typeface="Calibri" charset="0"/>
              <a:buAutoNum type="arabicPeriod"/>
            </a:pPr>
            <a:r>
              <a:rPr lang="en-US" sz="1800">
                <a:latin typeface="Arial" charset="0"/>
                <a:ea typeface="ＭＳ Ｐゴシック" charset="0"/>
                <a:cs typeface="Arial" charset="0"/>
              </a:rPr>
              <a:t>Use one gumdrop as the receiver (GPS monument).</a:t>
            </a:r>
          </a:p>
          <a:p>
            <a:pPr marL="914400" lvl="1" indent="-457200">
              <a:buFont typeface="Calibri" charset="0"/>
              <a:buAutoNum type="arabicPeriod"/>
            </a:pPr>
            <a:r>
              <a:rPr lang="en-US" sz="1800">
                <a:latin typeface="Arial" charset="0"/>
                <a:ea typeface="ＭＳ Ｐゴシック" charset="0"/>
                <a:cs typeface="Arial" charset="0"/>
              </a:rPr>
              <a:t>Use toothpicks as three legs and one center post (monument braces).</a:t>
            </a:r>
          </a:p>
          <a:p>
            <a:pPr marL="914400" lvl="1" indent="-457200">
              <a:buFont typeface="Calibri" charset="0"/>
              <a:buAutoNum type="arabicPeriod"/>
            </a:pPr>
            <a:r>
              <a:rPr lang="en-US" sz="1800">
                <a:latin typeface="Arial" charset="0"/>
                <a:ea typeface="ＭＳ Ｐゴシック" charset="0"/>
                <a:cs typeface="Arial" charset="0"/>
              </a:rPr>
              <a:t>Form feet from three small amounts of clay (Cement).</a:t>
            </a:r>
          </a:p>
          <a:p>
            <a:pPr marL="914400" lvl="1" indent="-457200">
              <a:buFont typeface="Calibri" charset="0"/>
              <a:buAutoNum type="arabicPeriod"/>
            </a:pPr>
            <a:r>
              <a:rPr lang="en-US" sz="1800">
                <a:latin typeface="Arial" charset="0"/>
                <a:ea typeface="ＭＳ Ｐゴシック" charset="0"/>
                <a:cs typeface="Arial" charset="0"/>
              </a:rPr>
              <a:t>Use small piece of transparency paper (</a:t>
            </a:r>
            <a:r>
              <a:rPr lang="ja-JP" altLang="en-US" sz="1800">
                <a:latin typeface="Arial" charset="0"/>
                <a:ea typeface="ＭＳ Ｐゴシック" charset="0"/>
                <a:cs typeface="Arial" charset="0"/>
              </a:rPr>
              <a:t>‘</a:t>
            </a:r>
            <a:r>
              <a:rPr lang="en-US" altLang="ja-JP" sz="1800">
                <a:latin typeface="Arial" charset="0"/>
                <a:ea typeface="ＭＳ Ｐゴシック" charset="0"/>
                <a:cs typeface="Arial" charset="0"/>
              </a:rPr>
              <a:t>see-through</a:t>
            </a:r>
            <a:r>
              <a:rPr lang="ja-JP" altLang="en-US" sz="1800">
                <a:latin typeface="Arial" charset="0"/>
                <a:ea typeface="ＭＳ Ｐゴシック" charset="0"/>
                <a:cs typeface="Arial" charset="0"/>
              </a:rPr>
              <a:t>’</a:t>
            </a:r>
            <a:r>
              <a:rPr lang="en-US" altLang="ja-JP" sz="1800">
                <a:latin typeface="Arial" charset="0"/>
                <a:ea typeface="ＭＳ Ｐゴシック" charset="0"/>
                <a:cs typeface="Arial" charset="0"/>
              </a:rPr>
              <a:t> Earth</a:t>
            </a:r>
            <a:r>
              <a:rPr lang="ja-JP" altLang="en-US" sz="1800">
                <a:latin typeface="Arial" charset="0"/>
                <a:ea typeface="ＭＳ Ｐゴシック" charset="0"/>
                <a:cs typeface="Arial" charset="0"/>
              </a:rPr>
              <a:t>’</a:t>
            </a:r>
            <a:r>
              <a:rPr lang="en-US" altLang="ja-JP" sz="1800">
                <a:latin typeface="Arial" charset="0"/>
                <a:ea typeface="ＭＳ Ｐゴシック" charset="0"/>
                <a:cs typeface="Arial" charset="0"/>
              </a:rPr>
              <a:t>s plate).</a:t>
            </a:r>
            <a:endParaRPr lang="en-US" sz="1800">
              <a:latin typeface="Arial" charset="0"/>
              <a:ea typeface="ＭＳ Ｐゴシック" charset="0"/>
              <a:cs typeface="Arial" charset="0"/>
            </a:endParaRPr>
          </a:p>
        </p:txBody>
      </p:sp>
    </p:spTree>
    <p:extLst>
      <p:ext uri="{BB962C8B-B14F-4D97-AF65-F5344CB8AC3E}">
        <p14:creationId xmlns:p14="http://schemas.microsoft.com/office/powerpoint/2010/main" val="1263259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22884"/>
                                        </p:tgtEl>
                                        <p:attrNameLst>
                                          <p:attrName>style.visibility</p:attrName>
                                        </p:attrNameLst>
                                      </p:cBhvr>
                                      <p:to>
                                        <p:strVal val="visible"/>
                                      </p:to>
                                    </p:set>
                                    <p:anim calcmode="lin" valueType="num">
                                      <p:cBhvr>
                                        <p:cTn id="7" dur="500" fill="hold"/>
                                        <p:tgtEl>
                                          <p:spTgt spid="122884"/>
                                        </p:tgtEl>
                                        <p:attrNameLst>
                                          <p:attrName>ppt_w</p:attrName>
                                        </p:attrNameLst>
                                      </p:cBhvr>
                                      <p:tavLst>
                                        <p:tav tm="0">
                                          <p:val>
                                            <p:fltVal val="0"/>
                                          </p:val>
                                        </p:tav>
                                        <p:tav tm="100000">
                                          <p:val>
                                            <p:strVal val="#ppt_w"/>
                                          </p:val>
                                        </p:tav>
                                      </p:tavLst>
                                    </p:anim>
                                    <p:anim calcmode="lin" valueType="num">
                                      <p:cBhvr>
                                        <p:cTn id="8" dur="500" fill="hold"/>
                                        <p:tgtEl>
                                          <p:spTgt spid="122884"/>
                                        </p:tgtEl>
                                        <p:attrNameLst>
                                          <p:attrName>ppt_h</p:attrName>
                                        </p:attrNameLst>
                                      </p:cBhvr>
                                      <p:tavLst>
                                        <p:tav tm="0">
                                          <p:val>
                                            <p:fltVal val="0"/>
                                          </p:val>
                                        </p:tav>
                                        <p:tav tm="100000">
                                          <p:val>
                                            <p:strVal val="#ppt_h"/>
                                          </p:val>
                                        </p:tav>
                                      </p:tavLst>
                                    </p:anim>
                                    <p:anim calcmode="lin" valueType="num">
                                      <p:cBhvr>
                                        <p:cTn id="9" dur="500" fill="hold"/>
                                        <p:tgtEl>
                                          <p:spTgt spid="122884"/>
                                        </p:tgtEl>
                                        <p:attrNameLst>
                                          <p:attrName>ppt_x</p:attrName>
                                        </p:attrNameLst>
                                      </p:cBhvr>
                                      <p:tavLst>
                                        <p:tav tm="0">
                                          <p:val>
                                            <p:fltVal val="0.5"/>
                                          </p:val>
                                        </p:tav>
                                        <p:tav tm="100000">
                                          <p:val>
                                            <p:strVal val="#ppt_x"/>
                                          </p:val>
                                        </p:tav>
                                      </p:tavLst>
                                    </p:anim>
                                    <p:anim calcmode="lin" valueType="num">
                                      <p:cBhvr>
                                        <p:cTn id="10" dur="500" fill="hold"/>
                                        <p:tgtEl>
                                          <p:spTgt spid="1228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sz="3200">
                <a:latin typeface="Arial" charset="0"/>
              </a:rPr>
              <a:t>Demonstration </a:t>
            </a:r>
            <a:br>
              <a:rPr lang="en-US" sz="3200">
                <a:latin typeface="Arial" charset="0"/>
              </a:rPr>
            </a:br>
            <a:r>
              <a:rPr lang="en-US" sz="3200">
                <a:latin typeface="Arial" charset="0"/>
              </a:rPr>
              <a:t>Pinpoint Location With GPS</a:t>
            </a:r>
          </a:p>
        </p:txBody>
      </p:sp>
      <p:grpSp>
        <p:nvGrpSpPr>
          <p:cNvPr id="46082" name="Group 27"/>
          <p:cNvGrpSpPr>
            <a:grpSpLocks/>
          </p:cNvGrpSpPr>
          <p:nvPr/>
        </p:nvGrpSpPr>
        <p:grpSpPr bwMode="auto">
          <a:xfrm>
            <a:off x="4665663" y="4703763"/>
            <a:ext cx="1368425" cy="1927225"/>
            <a:chOff x="5896220" y="2917067"/>
            <a:chExt cx="2186920" cy="3079373"/>
          </a:xfrm>
        </p:grpSpPr>
        <p:cxnSp>
          <p:nvCxnSpPr>
            <p:cNvPr id="19" name="Straight Connector 18"/>
            <p:cNvCxnSpPr/>
            <p:nvPr/>
          </p:nvCxnSpPr>
          <p:spPr>
            <a:xfrm flipV="1">
              <a:off x="5974867" y="3472571"/>
              <a:ext cx="1022424" cy="2358992"/>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flipV="1">
              <a:off x="6982069" y="3508083"/>
              <a:ext cx="1022422" cy="2358992"/>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6634495" y="3637448"/>
              <a:ext cx="309518" cy="1765440"/>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6956699" y="3546132"/>
              <a:ext cx="2536" cy="1882121"/>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896220" y="5714882"/>
              <a:ext cx="182666"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9" name="Oval 28"/>
            <p:cNvSpPr/>
            <p:nvPr/>
          </p:nvSpPr>
          <p:spPr>
            <a:xfrm>
              <a:off x="7900474" y="5788443"/>
              <a:ext cx="182666"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30" name="Oval 29"/>
            <p:cNvSpPr/>
            <p:nvPr/>
          </p:nvSpPr>
          <p:spPr>
            <a:xfrm>
              <a:off x="6538088" y="5293815"/>
              <a:ext cx="180130"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6" name="Chord 5"/>
            <p:cNvSpPr/>
            <p:nvPr/>
          </p:nvSpPr>
          <p:spPr>
            <a:xfrm rot="6777333">
              <a:off x="6186859" y="2875057"/>
              <a:ext cx="1572662" cy="1656680"/>
            </a:xfrm>
            <a:prstGeom prst="chord">
              <a:avLst>
                <a:gd name="adj1" fmla="val 2700000"/>
                <a:gd name="adj2" fmla="val 16193263"/>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grpSp>
      <p:grpSp>
        <p:nvGrpSpPr>
          <p:cNvPr id="46083" name="Group 25607"/>
          <p:cNvGrpSpPr>
            <a:grpSpLocks/>
          </p:cNvGrpSpPr>
          <p:nvPr/>
        </p:nvGrpSpPr>
        <p:grpSpPr bwMode="auto">
          <a:xfrm>
            <a:off x="2112963" y="1385888"/>
            <a:ext cx="1177925" cy="2592387"/>
            <a:chOff x="725689" y="1619745"/>
            <a:chExt cx="1179244" cy="2591592"/>
          </a:xfrm>
        </p:grpSpPr>
        <p:sp>
          <p:nvSpPr>
            <p:cNvPr id="4" name="Freeform 25603"/>
            <p:cNvSpPr/>
            <p:nvPr/>
          </p:nvSpPr>
          <p:spPr>
            <a:xfrm>
              <a:off x="725689" y="3679688"/>
              <a:ext cx="1153816" cy="285662"/>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Freeform 25604"/>
            <p:cNvSpPr/>
            <p:nvPr/>
          </p:nvSpPr>
          <p:spPr>
            <a:xfrm>
              <a:off x="725689" y="3732059"/>
              <a:ext cx="1179244" cy="479278"/>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black"/>
                </a:solidFill>
              </a:endParaRPr>
            </a:p>
          </p:txBody>
        </p:sp>
        <p:cxnSp>
          <p:nvCxnSpPr>
            <p:cNvPr id="25600" name="Straight Connector 25599"/>
            <p:cNvCxnSpPr/>
            <p:nvPr/>
          </p:nvCxnSpPr>
          <p:spPr>
            <a:xfrm>
              <a:off x="1231079" y="1619745"/>
              <a:ext cx="0" cy="220277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6084" name="Group 25606"/>
          <p:cNvGrpSpPr>
            <a:grpSpLocks/>
          </p:cNvGrpSpPr>
          <p:nvPr/>
        </p:nvGrpSpPr>
        <p:grpSpPr bwMode="auto">
          <a:xfrm>
            <a:off x="7202488" y="1474788"/>
            <a:ext cx="1177925" cy="2590800"/>
            <a:chOff x="7201947" y="1474112"/>
            <a:chExt cx="1179244" cy="2591592"/>
          </a:xfrm>
        </p:grpSpPr>
        <p:sp>
          <p:nvSpPr>
            <p:cNvPr id="38" name="Freeform 37"/>
            <p:cNvSpPr/>
            <p:nvPr/>
          </p:nvSpPr>
          <p:spPr>
            <a:xfrm>
              <a:off x="7201947" y="3533728"/>
              <a:ext cx="1153816" cy="285837"/>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39" name="Freeform 38"/>
            <p:cNvSpPr/>
            <p:nvPr/>
          </p:nvSpPr>
          <p:spPr>
            <a:xfrm>
              <a:off x="7201947" y="3586132"/>
              <a:ext cx="1179244" cy="479572"/>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black"/>
                </a:solidFill>
              </a:endParaRPr>
            </a:p>
          </p:txBody>
        </p:sp>
        <p:cxnSp>
          <p:nvCxnSpPr>
            <p:cNvPr id="40" name="Straight Connector 39"/>
            <p:cNvCxnSpPr/>
            <p:nvPr/>
          </p:nvCxnSpPr>
          <p:spPr>
            <a:xfrm>
              <a:off x="7707337" y="1474112"/>
              <a:ext cx="0" cy="220253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6085" name="Group 25605"/>
          <p:cNvGrpSpPr>
            <a:grpSpLocks/>
          </p:cNvGrpSpPr>
          <p:nvPr/>
        </p:nvGrpSpPr>
        <p:grpSpPr bwMode="auto">
          <a:xfrm>
            <a:off x="473075" y="4327525"/>
            <a:ext cx="1179513" cy="2374900"/>
            <a:chOff x="2818794" y="4007536"/>
            <a:chExt cx="1179244" cy="2374547"/>
          </a:xfrm>
        </p:grpSpPr>
        <p:sp>
          <p:nvSpPr>
            <p:cNvPr id="41" name="Freeform 40"/>
            <p:cNvSpPr/>
            <p:nvPr/>
          </p:nvSpPr>
          <p:spPr>
            <a:xfrm>
              <a:off x="2844188" y="5837652"/>
              <a:ext cx="1153850" cy="285708"/>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cxnSp>
          <p:nvCxnSpPr>
            <p:cNvPr id="42" name="Straight Connector 41"/>
            <p:cNvCxnSpPr/>
            <p:nvPr/>
          </p:nvCxnSpPr>
          <p:spPr>
            <a:xfrm>
              <a:off x="3317155" y="4007536"/>
              <a:ext cx="33330" cy="197297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2818794" y="5902729"/>
              <a:ext cx="1179244" cy="479354"/>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black"/>
                </a:solidFill>
              </a:endParaRPr>
            </a:p>
          </p:txBody>
        </p:sp>
      </p:grpSp>
      <p:grpSp>
        <p:nvGrpSpPr>
          <p:cNvPr id="46086" name="Group 3"/>
          <p:cNvGrpSpPr>
            <a:grpSpLocks/>
          </p:cNvGrpSpPr>
          <p:nvPr/>
        </p:nvGrpSpPr>
        <p:grpSpPr bwMode="auto">
          <a:xfrm rot="-1070820">
            <a:off x="1247775" y="866775"/>
            <a:ext cx="2620963" cy="777875"/>
            <a:chOff x="262572" y="1553383"/>
            <a:chExt cx="2620724" cy="777523"/>
          </a:xfrm>
        </p:grpSpPr>
        <p:sp>
          <p:nvSpPr>
            <p:cNvPr id="3" name="Right Triangle 2"/>
            <p:cNvSpPr/>
            <p:nvPr/>
          </p:nvSpPr>
          <p:spPr>
            <a:xfrm rot="2990141">
              <a:off x="2145181" y="1555853"/>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Right Triangle 4"/>
            <p:cNvSpPr/>
            <p:nvPr/>
          </p:nvSpPr>
          <p:spPr>
            <a:xfrm rot="18609859" flipH="1">
              <a:off x="226287" y="1577545"/>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Rounded Rectangle 1"/>
            <p:cNvSpPr/>
            <p:nvPr/>
          </p:nvSpPr>
          <p:spPr>
            <a:xfrm>
              <a:off x="912619" y="1584580"/>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grpSp>
      <p:grpSp>
        <p:nvGrpSpPr>
          <p:cNvPr id="46087" name="Group 8"/>
          <p:cNvGrpSpPr>
            <a:grpSpLocks/>
          </p:cNvGrpSpPr>
          <p:nvPr/>
        </p:nvGrpSpPr>
        <p:grpSpPr bwMode="auto">
          <a:xfrm rot="1315461">
            <a:off x="6467475" y="1122363"/>
            <a:ext cx="2620963" cy="777875"/>
            <a:chOff x="262572" y="1553383"/>
            <a:chExt cx="2620724" cy="777523"/>
          </a:xfrm>
        </p:grpSpPr>
        <p:sp>
          <p:nvSpPr>
            <p:cNvPr id="10" name="Right Triangle 9"/>
            <p:cNvSpPr/>
            <p:nvPr/>
          </p:nvSpPr>
          <p:spPr>
            <a:xfrm rot="2990141">
              <a:off x="2129479" y="1583461"/>
              <a:ext cx="777523" cy="712723"/>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1" name="Right Triangle 10"/>
            <p:cNvSpPr/>
            <p:nvPr/>
          </p:nvSpPr>
          <p:spPr>
            <a:xfrm rot="18609859" flipH="1">
              <a:off x="223339" y="1564419"/>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2" name="Rounded Rectangle 11"/>
            <p:cNvSpPr/>
            <p:nvPr/>
          </p:nvSpPr>
          <p:spPr>
            <a:xfrm>
              <a:off x="910030" y="1589564"/>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grpSp>
      <p:grpSp>
        <p:nvGrpSpPr>
          <p:cNvPr id="46088" name="Group 12"/>
          <p:cNvGrpSpPr>
            <a:grpSpLocks/>
          </p:cNvGrpSpPr>
          <p:nvPr/>
        </p:nvGrpSpPr>
        <p:grpSpPr bwMode="auto">
          <a:xfrm rot="807766">
            <a:off x="-242888" y="4067175"/>
            <a:ext cx="2620963" cy="777875"/>
            <a:chOff x="262572" y="1553383"/>
            <a:chExt cx="2620724" cy="777523"/>
          </a:xfrm>
        </p:grpSpPr>
        <p:sp>
          <p:nvSpPr>
            <p:cNvPr id="14" name="Right Triangle 13"/>
            <p:cNvSpPr/>
            <p:nvPr/>
          </p:nvSpPr>
          <p:spPr>
            <a:xfrm rot="2990141">
              <a:off x="2134801" y="1581825"/>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5" name="Right Triangle 14"/>
            <p:cNvSpPr/>
            <p:nvPr/>
          </p:nvSpPr>
          <p:spPr>
            <a:xfrm rot="18609859" flipH="1">
              <a:off x="221370" y="1555944"/>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6" name="Rounded Rectangle 15"/>
            <p:cNvSpPr/>
            <p:nvPr/>
          </p:nvSpPr>
          <p:spPr>
            <a:xfrm>
              <a:off x="896001" y="1575157"/>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grpSp>
      <p:cxnSp>
        <p:nvCxnSpPr>
          <p:cNvPr id="25611" name="Straight Connector 25610"/>
          <p:cNvCxnSpPr/>
          <p:nvPr/>
        </p:nvCxnSpPr>
        <p:spPr>
          <a:xfrm>
            <a:off x="1154113" y="4367213"/>
            <a:ext cx="4146550" cy="712787"/>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536825" y="1227138"/>
            <a:ext cx="2736850" cy="3840162"/>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5248275" y="1425575"/>
            <a:ext cx="2552700" cy="3589338"/>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75741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1919288" y="-42863"/>
            <a:ext cx="7262812" cy="889001"/>
          </a:xfrm>
        </p:spPr>
        <p:txBody>
          <a:bodyPr/>
          <a:lstStyle/>
          <a:p>
            <a:r>
              <a:rPr lang="en-US" sz="3000">
                <a:latin typeface="Arial" charset="0"/>
              </a:rPr>
              <a:t>Starting With the Basics: </a:t>
            </a:r>
            <a:br>
              <a:rPr lang="en-US" sz="3000">
                <a:latin typeface="Arial" charset="0"/>
              </a:rPr>
            </a:br>
            <a:r>
              <a:rPr lang="en-US" sz="3000">
                <a:latin typeface="Arial" charset="0"/>
              </a:rPr>
              <a:t>GPS Time Series Plot</a:t>
            </a:r>
          </a:p>
        </p:txBody>
      </p:sp>
      <p:sp>
        <p:nvSpPr>
          <p:cNvPr id="49154" name="Rectangle 3"/>
          <p:cNvSpPr>
            <a:spLocks noGrp="1" noChangeArrowheads="1"/>
          </p:cNvSpPr>
          <p:nvPr>
            <p:ph type="body" idx="1"/>
          </p:nvPr>
        </p:nvSpPr>
        <p:spPr>
          <a:xfrm>
            <a:off x="152400" y="1314450"/>
            <a:ext cx="2635250" cy="3582988"/>
          </a:xfrm>
        </p:spPr>
        <p:txBody>
          <a:bodyPr/>
          <a:lstStyle/>
          <a:p>
            <a:pPr>
              <a:buFontTx/>
              <a:buNone/>
            </a:pPr>
            <a:r>
              <a:rPr lang="en-US" sz="2200">
                <a:latin typeface="Arial" charset="0"/>
                <a:ea typeface="ＭＳ Ｐゴシック" charset="0"/>
                <a:cs typeface="Arial" charset="0"/>
              </a:rPr>
              <a:t>Y-axis:</a:t>
            </a:r>
          </a:p>
          <a:p>
            <a:r>
              <a:rPr lang="en-US" sz="2200">
                <a:latin typeface="Arial" charset="0"/>
                <a:ea typeface="ＭＳ Ｐゴシック" charset="0"/>
                <a:cs typeface="Arial" charset="0"/>
              </a:rPr>
              <a:t>North (N/S)</a:t>
            </a:r>
          </a:p>
          <a:p>
            <a:r>
              <a:rPr lang="en-US" sz="2200">
                <a:latin typeface="Arial" charset="0"/>
                <a:ea typeface="ＭＳ Ｐゴシック" charset="0"/>
                <a:cs typeface="Arial" charset="0"/>
              </a:rPr>
              <a:t>East (E/W)</a:t>
            </a:r>
          </a:p>
          <a:p>
            <a:r>
              <a:rPr lang="en-US" sz="2200">
                <a:latin typeface="Arial" charset="0"/>
                <a:ea typeface="ＭＳ Ｐゴシック" charset="0"/>
                <a:cs typeface="Arial" charset="0"/>
              </a:rPr>
              <a:t>Height (up/down) (sometimes called Vertical)</a:t>
            </a:r>
          </a:p>
          <a:p>
            <a:r>
              <a:rPr lang="en-US" sz="2200" i="1">
                <a:latin typeface="Arial" charset="0"/>
                <a:ea typeface="ＭＳ Ｐゴシック" charset="0"/>
                <a:cs typeface="Arial" charset="0"/>
              </a:rPr>
              <a:t>In millimeters</a:t>
            </a:r>
          </a:p>
        </p:txBody>
      </p:sp>
      <p:pic>
        <p:nvPicPr>
          <p:cNvPr id="49155" name="Picture 4" descr="SBCC"/>
          <p:cNvPicPr>
            <a:picLocks noChangeAspect="1" noChangeArrowheads="1"/>
          </p:cNvPicPr>
          <p:nvPr/>
        </p:nvPicPr>
        <p:blipFill>
          <a:blip r:embed="rId3">
            <a:extLst>
              <a:ext uri="{28A0092B-C50C-407E-A947-70E740481C1C}">
                <a14:useLocalDpi xmlns:a14="http://schemas.microsoft.com/office/drawing/2010/main" val="0"/>
              </a:ext>
            </a:extLst>
          </a:blip>
          <a:srcRect l="702" t="1108" r="3825" b="5984"/>
          <a:stretch>
            <a:fillRect/>
          </a:stretch>
        </p:blipFill>
        <p:spPr bwMode="auto">
          <a:xfrm>
            <a:off x="2808288" y="839788"/>
            <a:ext cx="4249737"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5"/>
          <p:cNvSpPr>
            <a:spLocks noChangeArrowheads="1"/>
          </p:cNvSpPr>
          <p:nvPr/>
        </p:nvSpPr>
        <p:spPr bwMode="auto">
          <a:xfrm>
            <a:off x="146050" y="6016625"/>
            <a:ext cx="88931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en-US" sz="2200">
                <a:solidFill>
                  <a:prstClr val="black"/>
                </a:solidFill>
              </a:rPr>
              <a:t>X-axis: </a:t>
            </a:r>
          </a:p>
          <a:p>
            <a:pPr marL="342900" indent="-342900">
              <a:lnSpc>
                <a:spcPct val="90000"/>
              </a:lnSpc>
              <a:spcBef>
                <a:spcPct val="20000"/>
              </a:spcBef>
            </a:pPr>
            <a:r>
              <a:rPr lang="en-US" sz="2200">
                <a:solidFill>
                  <a:prstClr val="black"/>
                </a:solidFill>
              </a:rPr>
              <a:t>Date of the measurement expressed in tenths of a year or in months.</a:t>
            </a:r>
          </a:p>
        </p:txBody>
      </p:sp>
      <p:sp>
        <p:nvSpPr>
          <p:cNvPr id="49157" name="Rectangle 6"/>
          <p:cNvSpPr>
            <a:spLocks noChangeArrowheads="1"/>
          </p:cNvSpPr>
          <p:nvPr/>
        </p:nvSpPr>
        <p:spPr bwMode="auto">
          <a:xfrm>
            <a:off x="7277100" y="2309813"/>
            <a:ext cx="1778000"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2200">
                <a:solidFill>
                  <a:prstClr val="black"/>
                </a:solidFill>
              </a:rPr>
              <a:t>Red data points are rapid position estimates. </a:t>
            </a:r>
          </a:p>
        </p:txBody>
      </p:sp>
      <p:sp>
        <p:nvSpPr>
          <p:cNvPr id="49158" name="AutoShape 7"/>
          <p:cNvSpPr>
            <a:spLocks noChangeArrowheads="1"/>
          </p:cNvSpPr>
          <p:nvPr/>
        </p:nvSpPr>
        <p:spPr bwMode="auto">
          <a:xfrm>
            <a:off x="6532563" y="5010150"/>
            <a:ext cx="500062" cy="874713"/>
          </a:xfrm>
          <a:prstGeom prst="roundRect">
            <a:avLst>
              <a:gd name="adj" fmla="val 16667"/>
            </a:avLst>
          </a:prstGeom>
          <a:noFill/>
          <a:ln w="28575">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49159" name="AutoShape 8"/>
          <p:cNvSpPr>
            <a:spLocks noChangeArrowheads="1"/>
          </p:cNvSpPr>
          <p:nvPr/>
        </p:nvSpPr>
        <p:spPr bwMode="auto">
          <a:xfrm>
            <a:off x="6627813" y="4046538"/>
            <a:ext cx="320675" cy="355600"/>
          </a:xfrm>
          <a:prstGeom prst="roundRect">
            <a:avLst>
              <a:gd name="adj" fmla="val 16667"/>
            </a:avLst>
          </a:prstGeom>
          <a:noFill/>
          <a:ln w="28575">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49160" name="AutoShape 9"/>
          <p:cNvSpPr>
            <a:spLocks noChangeArrowheads="1"/>
          </p:cNvSpPr>
          <p:nvPr/>
        </p:nvSpPr>
        <p:spPr bwMode="auto">
          <a:xfrm>
            <a:off x="6627813" y="1182688"/>
            <a:ext cx="320675" cy="355600"/>
          </a:xfrm>
          <a:prstGeom prst="roundRect">
            <a:avLst>
              <a:gd name="adj" fmla="val 16667"/>
            </a:avLst>
          </a:prstGeom>
          <a:noFill/>
          <a:ln w="28575">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49161" name="AutoShape 10"/>
          <p:cNvSpPr>
            <a:spLocks noChangeArrowheads="1"/>
          </p:cNvSpPr>
          <p:nvPr/>
        </p:nvSpPr>
        <p:spPr bwMode="auto">
          <a:xfrm>
            <a:off x="2732088" y="1454150"/>
            <a:ext cx="330200" cy="4327525"/>
          </a:xfrm>
          <a:prstGeom prst="roundRect">
            <a:avLst>
              <a:gd name="adj" fmla="val 16667"/>
            </a:avLst>
          </a:pr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49162" name="AutoShape 11"/>
          <p:cNvSpPr>
            <a:spLocks noChangeArrowheads="1"/>
          </p:cNvSpPr>
          <p:nvPr/>
        </p:nvSpPr>
        <p:spPr bwMode="auto">
          <a:xfrm flipV="1">
            <a:off x="2747963" y="5957888"/>
            <a:ext cx="4362450" cy="317500"/>
          </a:xfrm>
          <a:prstGeom prst="roundRect">
            <a:avLst>
              <a:gd name="adj" fmla="val 16667"/>
            </a:avLst>
          </a:prstGeom>
          <a:noFill/>
          <a:ln w="28575">
            <a:solidFill>
              <a:srgbClr val="99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49163" name="Line 12"/>
          <p:cNvSpPr>
            <a:spLocks noChangeShapeType="1"/>
          </p:cNvSpPr>
          <p:nvPr/>
        </p:nvSpPr>
        <p:spPr bwMode="auto">
          <a:xfrm>
            <a:off x="1404938" y="1490663"/>
            <a:ext cx="1309687" cy="315912"/>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9164" name="Line 13"/>
          <p:cNvSpPr>
            <a:spLocks noChangeShapeType="1"/>
          </p:cNvSpPr>
          <p:nvPr/>
        </p:nvSpPr>
        <p:spPr bwMode="auto">
          <a:xfrm flipV="1">
            <a:off x="1325563" y="6042025"/>
            <a:ext cx="1417637" cy="173038"/>
          </a:xfrm>
          <a:prstGeom prst="line">
            <a:avLst/>
          </a:prstGeom>
          <a:noFill/>
          <a:ln w="28575">
            <a:solidFill>
              <a:srgbClr val="9966FF"/>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9165" name="Line 14"/>
          <p:cNvSpPr>
            <a:spLocks noChangeShapeType="1"/>
          </p:cNvSpPr>
          <p:nvPr/>
        </p:nvSpPr>
        <p:spPr bwMode="auto">
          <a:xfrm>
            <a:off x="6929438" y="1535113"/>
            <a:ext cx="482600" cy="7493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9166" name="Line 15"/>
          <p:cNvSpPr>
            <a:spLocks noChangeShapeType="1"/>
          </p:cNvSpPr>
          <p:nvPr/>
        </p:nvSpPr>
        <p:spPr bwMode="auto">
          <a:xfrm flipH="1">
            <a:off x="6959600" y="3976688"/>
            <a:ext cx="417513" cy="1873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9167" name="Line 16"/>
          <p:cNvSpPr>
            <a:spLocks noChangeShapeType="1"/>
          </p:cNvSpPr>
          <p:nvPr/>
        </p:nvSpPr>
        <p:spPr bwMode="auto">
          <a:xfrm flipH="1">
            <a:off x="6989763" y="4000500"/>
            <a:ext cx="346075" cy="10223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17" name="Line 14"/>
          <p:cNvSpPr>
            <a:spLocks noChangeShapeType="1"/>
          </p:cNvSpPr>
          <p:nvPr/>
        </p:nvSpPr>
        <p:spPr bwMode="auto">
          <a:xfrm>
            <a:off x="3441700" y="1982788"/>
            <a:ext cx="3340100" cy="12700"/>
          </a:xfrm>
          <a:prstGeom prst="line">
            <a:avLst/>
          </a:prstGeom>
          <a:noFill/>
          <a:ln w="28575">
            <a:solidFill>
              <a:schemeClr val="accent6">
                <a:lumMod val="75000"/>
              </a:schemeClr>
            </a:solidFill>
            <a:prstDash val="dot"/>
            <a:round/>
            <a:headEnd/>
            <a:tailEnd/>
          </a:ln>
          <a:extLst>
            <a:ext uri="{909E8E84-426E-40DD-AFC4-6F175D3DCCD1}">
              <a14:hiddenFill xmlns:a14="http://schemas.microsoft.com/office/drawing/2010/main">
                <a:noFill/>
              </a14:hiddenFill>
            </a:ext>
          </a:extLst>
        </p:spPr>
        <p:txBody>
          <a:bodyPr wrap="none" anchor="ctr"/>
          <a:lstStyle/>
          <a:p>
            <a:pPr>
              <a:defRPr/>
            </a:pPr>
            <a:endParaRPr lang="en-US">
              <a:solidFill>
                <a:prstClr val="black"/>
              </a:solidFill>
            </a:endParaRPr>
          </a:p>
        </p:txBody>
      </p:sp>
    </p:spTree>
    <p:extLst>
      <p:ext uri="{BB962C8B-B14F-4D97-AF65-F5344CB8AC3E}">
        <p14:creationId xmlns:p14="http://schemas.microsoft.com/office/powerpoint/2010/main" val="37747918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r>
              <a:rPr lang="en-US" sz="3200">
                <a:latin typeface="Arial" charset="0"/>
              </a:rPr>
              <a:t>Units of Measurement</a:t>
            </a:r>
          </a:p>
        </p:txBody>
      </p:sp>
      <p:sp>
        <p:nvSpPr>
          <p:cNvPr id="51202" name="Rectangle 3"/>
          <p:cNvSpPr>
            <a:spLocks noGrp="1" noChangeArrowheads="1"/>
          </p:cNvSpPr>
          <p:nvPr>
            <p:ph type="body" idx="1"/>
          </p:nvPr>
        </p:nvSpPr>
        <p:spPr/>
        <p:txBody>
          <a:bodyPr/>
          <a:lstStyle/>
          <a:p>
            <a:r>
              <a:rPr lang="en-US">
                <a:latin typeface="Calibri" charset="0"/>
                <a:ea typeface="ＭＳ Ｐゴシック" charset="0"/>
                <a:cs typeface="ＭＳ Ｐゴシック" charset="0"/>
              </a:rPr>
              <a:t>X-axis - Typically expressed in tenths of a year</a:t>
            </a:r>
          </a:p>
          <a:p>
            <a:pPr lvl="1"/>
            <a:endParaRPr lang="en-US">
              <a:latin typeface="Calibri" charset="0"/>
              <a:ea typeface="ＭＳ Ｐゴシック" charset="0"/>
            </a:endParaRPr>
          </a:p>
          <a:p>
            <a:pPr lvl="1"/>
            <a:endParaRPr lang="en-US">
              <a:latin typeface="Calibri" charset="0"/>
              <a:ea typeface="ＭＳ Ｐゴシック" charset="0"/>
            </a:endParaRPr>
          </a:p>
          <a:p>
            <a:pPr lvl="1"/>
            <a:endParaRPr lang="en-US">
              <a:latin typeface="Calibri" charset="0"/>
              <a:ea typeface="ＭＳ Ｐゴシック" charset="0"/>
            </a:endParaRPr>
          </a:p>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Y-axis - Usually expressed in millimeters (but always check)</a:t>
            </a:r>
          </a:p>
          <a:p>
            <a:pPr lvl="1"/>
            <a:endParaRPr lang="en-US">
              <a:latin typeface="Calibri" charset="0"/>
              <a:ea typeface="ＭＳ Ｐゴシック" charset="0"/>
            </a:endParaRPr>
          </a:p>
        </p:txBody>
      </p:sp>
      <p:sp>
        <p:nvSpPr>
          <p:cNvPr id="51203" name="AutoShape 4"/>
          <p:cNvSpPr>
            <a:spLocks noChangeArrowheads="1"/>
          </p:cNvSpPr>
          <p:nvPr/>
        </p:nvSpPr>
        <p:spPr bwMode="auto">
          <a:xfrm>
            <a:off x="234950" y="2401888"/>
            <a:ext cx="8909050" cy="1090612"/>
          </a:xfrm>
          <a:prstGeom prst="roundRect">
            <a:avLst>
              <a:gd name="adj" fmla="val 16667"/>
            </a:avLst>
          </a:prstGeom>
          <a:noFill/>
          <a:ln w="1905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pic>
        <p:nvPicPr>
          <p:cNvPr id="512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2516188"/>
            <a:ext cx="837723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7490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en-US" sz="3200">
                <a:latin typeface="Arial" charset="0"/>
              </a:rPr>
              <a:t>Gaps in Data</a:t>
            </a:r>
          </a:p>
        </p:txBody>
      </p:sp>
      <p:sp>
        <p:nvSpPr>
          <p:cNvPr id="53250" name="Rectangle 3"/>
          <p:cNvSpPr>
            <a:spLocks noGrp="1" noChangeArrowheads="1"/>
          </p:cNvSpPr>
          <p:nvPr>
            <p:ph type="body" idx="1"/>
          </p:nvPr>
        </p:nvSpPr>
        <p:spPr>
          <a:xfrm>
            <a:off x="5305425" y="1241425"/>
            <a:ext cx="3705225" cy="5008563"/>
          </a:xfrm>
        </p:spPr>
        <p:txBody>
          <a:bodyPr/>
          <a:lstStyle/>
          <a:p>
            <a:pPr>
              <a:buFont typeface="Arial" charset="0"/>
              <a:buNone/>
            </a:pPr>
            <a:r>
              <a:rPr lang="en-US">
                <a:latin typeface="Arial" charset="0"/>
                <a:ea typeface="ＭＳ Ｐゴシック" charset="0"/>
                <a:cs typeface="Arial" charset="0"/>
              </a:rPr>
              <a:t>Causes:</a:t>
            </a:r>
          </a:p>
          <a:p>
            <a:r>
              <a:rPr lang="en-US">
                <a:latin typeface="Arial" charset="0"/>
                <a:ea typeface="ＭＳ Ｐゴシック" charset="0"/>
                <a:cs typeface="Arial" charset="0"/>
              </a:rPr>
              <a:t>Power outages</a:t>
            </a:r>
          </a:p>
          <a:p>
            <a:r>
              <a:rPr lang="en-US">
                <a:latin typeface="Arial" charset="0"/>
                <a:ea typeface="ＭＳ Ｐゴシック" charset="0"/>
                <a:cs typeface="Arial" charset="0"/>
              </a:rPr>
              <a:t>Snow coverage</a:t>
            </a:r>
          </a:p>
          <a:p>
            <a:r>
              <a:rPr lang="en-US">
                <a:latin typeface="Arial" charset="0"/>
                <a:ea typeface="ＭＳ Ｐゴシック" charset="0"/>
                <a:cs typeface="Arial" charset="0"/>
              </a:rPr>
              <a:t>Equipment failure</a:t>
            </a:r>
          </a:p>
          <a:p>
            <a:r>
              <a:rPr lang="en-US">
                <a:latin typeface="Arial" charset="0"/>
                <a:ea typeface="ＭＳ Ｐゴシック" charset="0"/>
                <a:cs typeface="Arial" charset="0"/>
              </a:rPr>
              <a:t>Vandalism</a:t>
            </a:r>
          </a:p>
          <a:p>
            <a:r>
              <a:rPr lang="en-US">
                <a:latin typeface="Arial" charset="0"/>
                <a:ea typeface="ＭＳ Ｐゴシック" charset="0"/>
                <a:cs typeface="Arial" charset="0"/>
              </a:rPr>
              <a:t>Wildlife</a:t>
            </a:r>
          </a:p>
          <a:p>
            <a:r>
              <a:rPr lang="en-US">
                <a:latin typeface="Arial" charset="0"/>
                <a:ea typeface="ＭＳ Ｐゴシック" charset="0"/>
                <a:cs typeface="Arial" charset="0"/>
              </a:rPr>
              <a:t>Etc.</a:t>
            </a:r>
          </a:p>
        </p:txBody>
      </p:sp>
      <p:pic>
        <p:nvPicPr>
          <p:cNvPr id="53251" name="Picture 4"/>
          <p:cNvPicPr>
            <a:picLocks noChangeAspect="1" noChangeArrowheads="1"/>
          </p:cNvPicPr>
          <p:nvPr/>
        </p:nvPicPr>
        <p:blipFill>
          <a:blip r:embed="rId3">
            <a:extLst>
              <a:ext uri="{28A0092B-C50C-407E-A947-70E740481C1C}">
                <a14:useLocalDpi xmlns:a14="http://schemas.microsoft.com/office/drawing/2010/main" val="0"/>
              </a:ext>
            </a:extLst>
          </a:blip>
          <a:srcRect b="4745"/>
          <a:stretch>
            <a:fillRect/>
          </a:stretch>
        </p:blipFill>
        <p:spPr bwMode="auto">
          <a:xfrm>
            <a:off x="652463" y="896938"/>
            <a:ext cx="4713287"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AutoShape 4"/>
          <p:cNvSpPr>
            <a:spLocks noChangeArrowheads="1"/>
          </p:cNvSpPr>
          <p:nvPr/>
        </p:nvSpPr>
        <p:spPr bwMode="auto">
          <a:xfrm>
            <a:off x="1838325" y="1558925"/>
            <a:ext cx="500063" cy="4714875"/>
          </a:xfrm>
          <a:prstGeom prst="roundRect">
            <a:avLst>
              <a:gd name="adj" fmla="val 16667"/>
            </a:avLst>
          </a:prstGeom>
          <a:noFill/>
          <a:ln w="1905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Tree>
    <p:extLst>
      <p:ext uri="{BB962C8B-B14F-4D97-AF65-F5344CB8AC3E}">
        <p14:creationId xmlns:p14="http://schemas.microsoft.com/office/powerpoint/2010/main" val="4187130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826" name="Group 74"/>
          <p:cNvGraphicFramePr>
            <a:graphicFrameLocks noGrp="1"/>
          </p:cNvGraphicFramePr>
          <p:nvPr>
            <p:ph idx="1"/>
          </p:nvPr>
        </p:nvGraphicFramePr>
        <p:xfrm>
          <a:off x="708025" y="1511300"/>
          <a:ext cx="8037513" cy="4918073"/>
        </p:xfrm>
        <a:graphic>
          <a:graphicData uri="http://schemas.openxmlformats.org/drawingml/2006/table">
            <a:tbl>
              <a:tblPr/>
              <a:tblGrid>
                <a:gridCol w="1271588"/>
                <a:gridCol w="2286000"/>
                <a:gridCol w="2239962"/>
                <a:gridCol w="2239963"/>
              </a:tblGrid>
              <a:tr h="108909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Year</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North</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East</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ＭＳ Ｐゴシック" charset="0"/>
                        </a:rPr>
                        <a:t>Height </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ＭＳ Ｐゴシック" charset="0"/>
                        </a:rPr>
                        <a:t>(mm)</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2000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ＭＳ Ｐゴシック" charset="0"/>
                        </a:rPr>
                        <a:t>2001</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ＭＳ Ｐゴシック" charset="0"/>
                        </a:rPr>
                        <a:t>1</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ＭＳ Ｐゴシック" charset="0"/>
                        </a:rPr>
                        <a:t>1</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ＭＳ Ｐゴシック" charset="0"/>
                        </a:rPr>
                        <a:t>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2002</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2</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2</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ＭＳ Ｐゴシック" charset="0"/>
                        </a:rPr>
                        <a:t>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2003</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3</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3</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ＭＳ Ｐゴシック" charset="0"/>
                        </a:rPr>
                        <a:t>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2004</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4</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4</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ＭＳ Ｐゴシック" charset="0"/>
                        </a:rPr>
                        <a:t>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2005</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5</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5</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ＭＳ Ｐゴシック" charset="0"/>
                        </a:rPr>
                        <a:t>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54036">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5337" name="Rectangle 2"/>
          <p:cNvSpPr>
            <a:spLocks noGrp="1" noChangeArrowheads="1"/>
          </p:cNvSpPr>
          <p:nvPr>
            <p:ph type="title"/>
          </p:nvPr>
        </p:nvSpPr>
        <p:spPr>
          <a:xfrm>
            <a:off x="3778250" y="85725"/>
            <a:ext cx="5365750" cy="601663"/>
          </a:xfrm>
        </p:spPr>
        <p:txBody>
          <a:bodyPr/>
          <a:lstStyle/>
          <a:p>
            <a:r>
              <a:rPr lang="en-US" sz="2000" b="1">
                <a:latin typeface="Arial" charset="0"/>
              </a:rPr>
              <a:t>Determine the direction of movement of high-precision GPS Monument A</a:t>
            </a:r>
            <a:r>
              <a:rPr lang="en-US" sz="2000">
                <a:latin typeface="Arial" charset="0"/>
              </a:rPr>
              <a:t> </a:t>
            </a:r>
          </a:p>
        </p:txBody>
      </p:sp>
      <p:sp>
        <p:nvSpPr>
          <p:cNvPr id="55338" name="Text Box 50"/>
          <p:cNvSpPr txBox="1">
            <a:spLocks noChangeArrowheads="1"/>
          </p:cNvSpPr>
          <p:nvPr/>
        </p:nvSpPr>
        <p:spPr bwMode="auto">
          <a:xfrm>
            <a:off x="3065463" y="892175"/>
            <a:ext cx="3135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prstClr val="black"/>
                </a:solidFill>
              </a:rPr>
              <a:t>GPS Monument A</a:t>
            </a:r>
          </a:p>
        </p:txBody>
      </p:sp>
    </p:spTree>
    <p:extLst>
      <p:ext uri="{BB962C8B-B14F-4D97-AF65-F5344CB8AC3E}">
        <p14:creationId xmlns:p14="http://schemas.microsoft.com/office/powerpoint/2010/main" val="320171728"/>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066800" y="1976438"/>
          <a:ext cx="3916363" cy="3792536"/>
        </p:xfrm>
        <a:graphic>
          <a:graphicData uri="http://schemas.openxmlformats.org/drawingml/2006/table">
            <a:tbl>
              <a:tblPr firstRow="1" bandRow="1">
                <a:tableStyleId>{F5AB1C69-6EDB-4FF4-983F-18BD219EF322}</a:tableStyleId>
              </a:tblPr>
              <a:tblGrid>
                <a:gridCol w="740726"/>
                <a:gridCol w="806124"/>
                <a:gridCol w="781695"/>
                <a:gridCol w="818337"/>
                <a:gridCol w="769481"/>
              </a:tblGrid>
              <a:tr h="638462">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00226">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grpSp>
        <p:nvGrpSpPr>
          <p:cNvPr id="58413" name="Group 14"/>
          <p:cNvGrpSpPr>
            <a:grpSpLocks/>
          </p:cNvGrpSpPr>
          <p:nvPr/>
        </p:nvGrpSpPr>
        <p:grpSpPr bwMode="auto">
          <a:xfrm>
            <a:off x="0" y="1689100"/>
            <a:ext cx="4135438" cy="5168900"/>
            <a:chOff x="203200" y="1084263"/>
            <a:chExt cx="4134773" cy="5167763"/>
          </a:xfrm>
        </p:grpSpPr>
        <p:sp>
          <p:nvSpPr>
            <p:cNvPr id="58445" name="TextBox 4"/>
            <p:cNvSpPr txBox="1">
              <a:spLocks noChangeArrowheads="1"/>
            </p:cNvSpPr>
            <p:nvPr/>
          </p:nvSpPr>
          <p:spPr bwMode="auto">
            <a:xfrm>
              <a:off x="830263" y="1084263"/>
              <a:ext cx="508000"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600"/>
                </a:spcAft>
              </a:pPr>
              <a:endParaRPr lang="en-US" sz="3600">
                <a:solidFill>
                  <a:prstClr val="black"/>
                </a:solidFill>
              </a:endParaRPr>
            </a:p>
            <a:p>
              <a:pPr eaLnBrk="1" hangingPunct="1">
                <a:spcAft>
                  <a:spcPts val="600"/>
                </a:spcAft>
              </a:pPr>
              <a:r>
                <a:rPr lang="en-US" sz="3600">
                  <a:solidFill>
                    <a:prstClr val="black"/>
                  </a:solidFill>
                </a:rPr>
                <a:t>5</a:t>
              </a:r>
            </a:p>
            <a:p>
              <a:pPr eaLnBrk="1" hangingPunct="1">
                <a:spcAft>
                  <a:spcPts val="600"/>
                </a:spcAft>
              </a:pPr>
              <a:r>
                <a:rPr lang="en-US" sz="3600">
                  <a:solidFill>
                    <a:prstClr val="black"/>
                  </a:solidFill>
                </a:rPr>
                <a:t>4</a:t>
              </a:r>
            </a:p>
            <a:p>
              <a:pPr eaLnBrk="1" hangingPunct="1">
                <a:spcAft>
                  <a:spcPts val="600"/>
                </a:spcAft>
              </a:pPr>
              <a:r>
                <a:rPr lang="en-US" sz="3600">
                  <a:solidFill>
                    <a:prstClr val="black"/>
                  </a:solidFill>
                </a:rPr>
                <a:t>3</a:t>
              </a:r>
            </a:p>
            <a:p>
              <a:pPr eaLnBrk="1" hangingPunct="1">
                <a:spcAft>
                  <a:spcPts val="600"/>
                </a:spcAft>
              </a:pPr>
              <a:r>
                <a:rPr lang="en-US" sz="3600">
                  <a:solidFill>
                    <a:prstClr val="black"/>
                  </a:solidFill>
                </a:rPr>
                <a:t>2</a:t>
              </a:r>
            </a:p>
            <a:p>
              <a:pPr eaLnBrk="1" hangingPunct="1">
                <a:spcAft>
                  <a:spcPts val="600"/>
                </a:spcAft>
              </a:pPr>
              <a:r>
                <a:rPr lang="en-US" sz="3600">
                  <a:solidFill>
                    <a:prstClr val="black"/>
                  </a:solidFill>
                </a:rPr>
                <a:t>1</a:t>
              </a:r>
            </a:p>
            <a:p>
              <a:pPr eaLnBrk="1" hangingPunct="1">
                <a:spcAft>
                  <a:spcPts val="600"/>
                </a:spcAft>
              </a:pPr>
              <a:r>
                <a:rPr lang="en-US" sz="3600">
                  <a:solidFill>
                    <a:prstClr val="black"/>
                  </a:solidFill>
                </a:rPr>
                <a:t>0</a:t>
              </a:r>
            </a:p>
          </p:txBody>
        </p:sp>
        <p:sp>
          <p:nvSpPr>
            <p:cNvPr id="58446" name="TextBox 6"/>
            <p:cNvSpPr txBox="1">
              <a:spLocks noChangeArrowheads="1"/>
            </p:cNvSpPr>
            <p:nvPr/>
          </p:nvSpPr>
          <p:spPr bwMode="auto">
            <a:xfrm>
              <a:off x="2151757" y="5728806"/>
              <a:ext cx="2186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prstClr val="black"/>
                  </a:solidFill>
                </a:rPr>
                <a:t>Time (years)</a:t>
              </a:r>
            </a:p>
          </p:txBody>
        </p:sp>
        <p:sp>
          <p:nvSpPr>
            <p:cNvPr id="8" name="TextBox 7"/>
            <p:cNvSpPr txBox="1"/>
            <p:nvPr/>
          </p:nvSpPr>
          <p:spPr>
            <a:xfrm>
              <a:off x="203200" y="2510375"/>
              <a:ext cx="615553" cy="1907508"/>
            </a:xfrm>
            <a:prstGeom prst="rect">
              <a:avLst/>
            </a:prstGeom>
            <a:noFill/>
          </p:spPr>
          <p:txBody>
            <a:bodyPr vert="vert270" wrap="none">
              <a:spAutoFit/>
            </a:bodyPr>
            <a:lstStyle/>
            <a:p>
              <a:pPr>
                <a:defRPr/>
              </a:pPr>
              <a:r>
                <a:rPr lang="en-US" sz="2800" dirty="0">
                  <a:solidFill>
                    <a:prstClr val="black"/>
                  </a:solidFill>
                  <a:ea typeface="ＭＳ Ｐゴシック" pitchFamily="-107" charset="-128"/>
                  <a:cs typeface="ＭＳ Ｐゴシック" pitchFamily="-107" charset="-128"/>
                </a:rPr>
                <a:t>North (mm)</a:t>
              </a:r>
            </a:p>
          </p:txBody>
        </p:sp>
        <p:sp>
          <p:nvSpPr>
            <p:cNvPr id="9" name="Oval 8"/>
            <p:cNvSpPr/>
            <p:nvPr/>
          </p:nvSpPr>
          <p:spPr>
            <a:xfrm>
              <a:off x="1028567" y="4856921"/>
              <a:ext cx="457126" cy="457099"/>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grpSp>
      <p:graphicFrame>
        <p:nvGraphicFramePr>
          <p:cNvPr id="10" name="Group 74"/>
          <p:cNvGraphicFramePr>
            <a:graphicFrameLocks noGrp="1"/>
          </p:cNvGraphicFramePr>
          <p:nvPr/>
        </p:nvGraphicFramePr>
        <p:xfrm>
          <a:off x="5391150" y="1271588"/>
          <a:ext cx="3752850" cy="4022768"/>
        </p:xfrm>
        <a:graphic>
          <a:graphicData uri="http://schemas.openxmlformats.org/drawingml/2006/table">
            <a:tbl>
              <a:tblPr/>
              <a:tblGrid>
                <a:gridCol w="1341438"/>
                <a:gridCol w="2411412"/>
              </a:tblGrid>
              <a:tr h="82287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Year</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North Position</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45712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2000</a:t>
                      </a: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0</a:t>
                      </a: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2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2001</a:t>
                      </a: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1</a:t>
                      </a: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2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2002</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2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2003</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3</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2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2004</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4</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2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2005</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5</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2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8436" name="Text Box 50"/>
          <p:cNvSpPr txBox="1">
            <a:spLocks noChangeArrowheads="1"/>
          </p:cNvSpPr>
          <p:nvPr/>
        </p:nvSpPr>
        <p:spPr bwMode="auto">
          <a:xfrm>
            <a:off x="6008688" y="773113"/>
            <a:ext cx="3135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prstClr val="black"/>
                </a:solidFill>
              </a:rPr>
              <a:t>GPS Monument A</a:t>
            </a:r>
          </a:p>
        </p:txBody>
      </p:sp>
      <p:sp>
        <p:nvSpPr>
          <p:cNvPr id="58437" name="Title 12"/>
          <p:cNvSpPr>
            <a:spLocks noGrp="1"/>
          </p:cNvSpPr>
          <p:nvPr>
            <p:ph type="title"/>
          </p:nvPr>
        </p:nvSpPr>
        <p:spPr>
          <a:xfrm>
            <a:off x="3846513" y="15875"/>
            <a:ext cx="5297487" cy="733425"/>
          </a:xfrm>
        </p:spPr>
        <p:txBody>
          <a:bodyPr/>
          <a:lstStyle/>
          <a:p>
            <a:r>
              <a:rPr lang="en-US" sz="3000">
                <a:latin typeface="Arial" charset="0"/>
              </a:rPr>
              <a:t>Plotting the GPS Position Over Time: North</a:t>
            </a:r>
          </a:p>
        </p:txBody>
      </p:sp>
      <p:sp>
        <p:nvSpPr>
          <p:cNvPr id="14" name="Oval 13"/>
          <p:cNvSpPr/>
          <p:nvPr/>
        </p:nvSpPr>
        <p:spPr>
          <a:xfrm>
            <a:off x="1593850" y="4929188"/>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5" name="Oval 14"/>
          <p:cNvSpPr/>
          <p:nvPr/>
        </p:nvSpPr>
        <p:spPr>
          <a:xfrm>
            <a:off x="2411413" y="4294188"/>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6" name="Oval 15"/>
          <p:cNvSpPr/>
          <p:nvPr/>
        </p:nvSpPr>
        <p:spPr>
          <a:xfrm>
            <a:off x="3108325" y="3703638"/>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7" name="Oval 16"/>
          <p:cNvSpPr/>
          <p:nvPr/>
        </p:nvSpPr>
        <p:spPr>
          <a:xfrm>
            <a:off x="3994150" y="3049588"/>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8" name="Oval 17"/>
          <p:cNvSpPr/>
          <p:nvPr/>
        </p:nvSpPr>
        <p:spPr>
          <a:xfrm>
            <a:off x="4708525" y="2384425"/>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8443" name="Text Box 50"/>
          <p:cNvSpPr txBox="1">
            <a:spLocks noChangeArrowheads="1"/>
          </p:cNvSpPr>
          <p:nvPr/>
        </p:nvSpPr>
        <p:spPr bwMode="auto">
          <a:xfrm>
            <a:off x="1352550" y="1042988"/>
            <a:ext cx="3135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prstClr val="black"/>
                </a:solidFill>
              </a:rPr>
              <a:t>North vs Time</a:t>
            </a:r>
          </a:p>
        </p:txBody>
      </p:sp>
      <p:sp>
        <p:nvSpPr>
          <p:cNvPr id="58444" name="TextBox 5"/>
          <p:cNvSpPr txBox="1">
            <a:spLocks noChangeArrowheads="1"/>
          </p:cNvSpPr>
          <p:nvPr/>
        </p:nvSpPr>
        <p:spPr bwMode="auto">
          <a:xfrm>
            <a:off x="771525" y="5826125"/>
            <a:ext cx="4786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prstClr val="black"/>
                </a:solidFill>
              </a:rPr>
              <a:t>2000   2001   2002   2003   2004   2005</a:t>
            </a:r>
          </a:p>
        </p:txBody>
      </p:sp>
    </p:spTree>
    <p:extLst>
      <p:ext uri="{BB962C8B-B14F-4D97-AF65-F5344CB8AC3E}">
        <p14:creationId xmlns:p14="http://schemas.microsoft.com/office/powerpoint/2010/main" val="3391608988"/>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066800" y="1976438"/>
          <a:ext cx="3916363" cy="3792536"/>
        </p:xfrm>
        <a:graphic>
          <a:graphicData uri="http://schemas.openxmlformats.org/drawingml/2006/table">
            <a:tbl>
              <a:tblPr firstRow="1" bandRow="1">
                <a:tableStyleId>{F5AB1C69-6EDB-4FF4-983F-18BD219EF322}</a:tableStyleId>
              </a:tblPr>
              <a:tblGrid>
                <a:gridCol w="740726"/>
                <a:gridCol w="806124"/>
                <a:gridCol w="781695"/>
                <a:gridCol w="818337"/>
                <a:gridCol w="769481"/>
              </a:tblGrid>
              <a:tr h="638462">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00226">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grpSp>
        <p:nvGrpSpPr>
          <p:cNvPr id="60461" name="Group 14"/>
          <p:cNvGrpSpPr>
            <a:grpSpLocks/>
          </p:cNvGrpSpPr>
          <p:nvPr/>
        </p:nvGrpSpPr>
        <p:grpSpPr bwMode="auto">
          <a:xfrm>
            <a:off x="0" y="1689100"/>
            <a:ext cx="4135438" cy="5168900"/>
            <a:chOff x="203200" y="1084263"/>
            <a:chExt cx="4134773" cy="5167763"/>
          </a:xfrm>
        </p:grpSpPr>
        <p:sp>
          <p:nvSpPr>
            <p:cNvPr id="60493" name="TextBox 4"/>
            <p:cNvSpPr txBox="1">
              <a:spLocks noChangeArrowheads="1"/>
            </p:cNvSpPr>
            <p:nvPr/>
          </p:nvSpPr>
          <p:spPr bwMode="auto">
            <a:xfrm>
              <a:off x="830263" y="1084263"/>
              <a:ext cx="508000"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600"/>
                </a:spcAft>
              </a:pPr>
              <a:endParaRPr lang="en-US" sz="3600">
                <a:solidFill>
                  <a:prstClr val="black"/>
                </a:solidFill>
              </a:endParaRPr>
            </a:p>
            <a:p>
              <a:pPr eaLnBrk="1" hangingPunct="1">
                <a:spcAft>
                  <a:spcPts val="600"/>
                </a:spcAft>
              </a:pPr>
              <a:r>
                <a:rPr lang="en-US" sz="3600">
                  <a:solidFill>
                    <a:prstClr val="black"/>
                  </a:solidFill>
                </a:rPr>
                <a:t>5</a:t>
              </a:r>
            </a:p>
            <a:p>
              <a:pPr eaLnBrk="1" hangingPunct="1">
                <a:spcAft>
                  <a:spcPts val="600"/>
                </a:spcAft>
              </a:pPr>
              <a:r>
                <a:rPr lang="en-US" sz="3600">
                  <a:solidFill>
                    <a:prstClr val="black"/>
                  </a:solidFill>
                </a:rPr>
                <a:t>4</a:t>
              </a:r>
            </a:p>
            <a:p>
              <a:pPr eaLnBrk="1" hangingPunct="1">
                <a:spcAft>
                  <a:spcPts val="600"/>
                </a:spcAft>
              </a:pPr>
              <a:r>
                <a:rPr lang="en-US" sz="3600">
                  <a:solidFill>
                    <a:prstClr val="black"/>
                  </a:solidFill>
                </a:rPr>
                <a:t>3</a:t>
              </a:r>
            </a:p>
            <a:p>
              <a:pPr eaLnBrk="1" hangingPunct="1">
                <a:spcAft>
                  <a:spcPts val="600"/>
                </a:spcAft>
              </a:pPr>
              <a:r>
                <a:rPr lang="en-US" sz="3600">
                  <a:solidFill>
                    <a:prstClr val="black"/>
                  </a:solidFill>
                </a:rPr>
                <a:t>2</a:t>
              </a:r>
            </a:p>
            <a:p>
              <a:pPr eaLnBrk="1" hangingPunct="1">
                <a:spcAft>
                  <a:spcPts val="600"/>
                </a:spcAft>
              </a:pPr>
              <a:r>
                <a:rPr lang="en-US" sz="3600">
                  <a:solidFill>
                    <a:prstClr val="black"/>
                  </a:solidFill>
                </a:rPr>
                <a:t>1</a:t>
              </a:r>
            </a:p>
            <a:p>
              <a:pPr eaLnBrk="1" hangingPunct="1">
                <a:spcAft>
                  <a:spcPts val="600"/>
                </a:spcAft>
              </a:pPr>
              <a:r>
                <a:rPr lang="en-US" sz="3600">
                  <a:solidFill>
                    <a:prstClr val="black"/>
                  </a:solidFill>
                </a:rPr>
                <a:t>0</a:t>
              </a:r>
            </a:p>
          </p:txBody>
        </p:sp>
        <p:sp>
          <p:nvSpPr>
            <p:cNvPr id="60494" name="TextBox 6"/>
            <p:cNvSpPr txBox="1">
              <a:spLocks noChangeArrowheads="1"/>
            </p:cNvSpPr>
            <p:nvPr/>
          </p:nvSpPr>
          <p:spPr bwMode="auto">
            <a:xfrm>
              <a:off x="2151757" y="5728806"/>
              <a:ext cx="2186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prstClr val="black"/>
                  </a:solidFill>
                </a:rPr>
                <a:t>Time (years)</a:t>
              </a:r>
            </a:p>
          </p:txBody>
        </p:sp>
        <p:sp>
          <p:nvSpPr>
            <p:cNvPr id="8" name="TextBox 7"/>
            <p:cNvSpPr txBox="1"/>
            <p:nvPr/>
          </p:nvSpPr>
          <p:spPr>
            <a:xfrm>
              <a:off x="203200" y="2669924"/>
              <a:ext cx="615553" cy="1747959"/>
            </a:xfrm>
            <a:prstGeom prst="rect">
              <a:avLst/>
            </a:prstGeom>
            <a:noFill/>
          </p:spPr>
          <p:txBody>
            <a:bodyPr vert="vert270" wrap="none">
              <a:spAutoFit/>
            </a:bodyPr>
            <a:lstStyle/>
            <a:p>
              <a:pPr>
                <a:defRPr/>
              </a:pPr>
              <a:r>
                <a:rPr lang="en-US" sz="2800" dirty="0">
                  <a:solidFill>
                    <a:prstClr val="black"/>
                  </a:solidFill>
                  <a:ea typeface="ＭＳ Ｐゴシック" pitchFamily="-107" charset="-128"/>
                  <a:cs typeface="ＭＳ Ｐゴシック" pitchFamily="-107" charset="-128"/>
                </a:rPr>
                <a:t>East (mm)</a:t>
              </a:r>
            </a:p>
          </p:txBody>
        </p:sp>
        <p:sp>
          <p:nvSpPr>
            <p:cNvPr id="9" name="Oval 8"/>
            <p:cNvSpPr/>
            <p:nvPr/>
          </p:nvSpPr>
          <p:spPr>
            <a:xfrm>
              <a:off x="1028567" y="4856921"/>
              <a:ext cx="457126" cy="457099"/>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grpSp>
      <p:graphicFrame>
        <p:nvGraphicFramePr>
          <p:cNvPr id="10" name="Group 74"/>
          <p:cNvGraphicFramePr>
            <a:graphicFrameLocks noGrp="1"/>
          </p:cNvGraphicFramePr>
          <p:nvPr/>
        </p:nvGraphicFramePr>
        <p:xfrm>
          <a:off x="5391150" y="1271588"/>
          <a:ext cx="3752850" cy="3763992"/>
        </p:xfrm>
        <a:graphic>
          <a:graphicData uri="http://schemas.openxmlformats.org/drawingml/2006/table">
            <a:tbl>
              <a:tblPr/>
              <a:tblGrid>
                <a:gridCol w="1341438"/>
                <a:gridCol w="2411412"/>
              </a:tblGrid>
              <a:tr h="82291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Year</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East Position</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2001</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1</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2002</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2003</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3</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2004</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4</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2005</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5</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9808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0484" name="Text Box 50"/>
          <p:cNvSpPr txBox="1">
            <a:spLocks noChangeArrowheads="1"/>
          </p:cNvSpPr>
          <p:nvPr/>
        </p:nvSpPr>
        <p:spPr bwMode="auto">
          <a:xfrm>
            <a:off x="6008688" y="773113"/>
            <a:ext cx="3135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prstClr val="black"/>
                </a:solidFill>
              </a:rPr>
              <a:t>GPS Monument A</a:t>
            </a:r>
          </a:p>
        </p:txBody>
      </p:sp>
      <p:sp>
        <p:nvSpPr>
          <p:cNvPr id="60485" name="Title 12"/>
          <p:cNvSpPr>
            <a:spLocks noGrp="1"/>
          </p:cNvSpPr>
          <p:nvPr>
            <p:ph type="title"/>
          </p:nvPr>
        </p:nvSpPr>
        <p:spPr>
          <a:xfrm>
            <a:off x="3929063" y="15875"/>
            <a:ext cx="5214937" cy="733425"/>
          </a:xfrm>
        </p:spPr>
        <p:txBody>
          <a:bodyPr/>
          <a:lstStyle/>
          <a:p>
            <a:r>
              <a:rPr lang="en-US" sz="3000">
                <a:latin typeface="Arial" charset="0"/>
              </a:rPr>
              <a:t>Plotting the GPS Position Over Time: East</a:t>
            </a:r>
          </a:p>
        </p:txBody>
      </p:sp>
      <p:sp>
        <p:nvSpPr>
          <p:cNvPr id="60486" name="Text Box 50"/>
          <p:cNvSpPr txBox="1">
            <a:spLocks noChangeArrowheads="1"/>
          </p:cNvSpPr>
          <p:nvPr/>
        </p:nvSpPr>
        <p:spPr bwMode="auto">
          <a:xfrm>
            <a:off x="1352550" y="1081088"/>
            <a:ext cx="3135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prstClr val="black"/>
                </a:solidFill>
              </a:rPr>
              <a:t>East vs Time</a:t>
            </a:r>
          </a:p>
        </p:txBody>
      </p:sp>
      <p:sp>
        <p:nvSpPr>
          <p:cNvPr id="60487" name="TextBox 5"/>
          <p:cNvSpPr txBox="1">
            <a:spLocks noChangeArrowheads="1"/>
          </p:cNvSpPr>
          <p:nvPr/>
        </p:nvSpPr>
        <p:spPr bwMode="auto">
          <a:xfrm>
            <a:off x="746125" y="5810250"/>
            <a:ext cx="4786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prstClr val="black"/>
                </a:solidFill>
              </a:rPr>
              <a:t>2000   2001   2002   2003   2004   2005</a:t>
            </a:r>
          </a:p>
        </p:txBody>
      </p:sp>
      <p:sp>
        <p:nvSpPr>
          <p:cNvPr id="14" name="Oval 13"/>
          <p:cNvSpPr/>
          <p:nvPr/>
        </p:nvSpPr>
        <p:spPr>
          <a:xfrm>
            <a:off x="1593850" y="4929188"/>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5" name="Oval 14"/>
          <p:cNvSpPr/>
          <p:nvPr/>
        </p:nvSpPr>
        <p:spPr>
          <a:xfrm>
            <a:off x="2411413" y="4294188"/>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6" name="Oval 15"/>
          <p:cNvSpPr/>
          <p:nvPr/>
        </p:nvSpPr>
        <p:spPr>
          <a:xfrm>
            <a:off x="3108325" y="3703638"/>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7" name="Oval 16"/>
          <p:cNvSpPr/>
          <p:nvPr/>
        </p:nvSpPr>
        <p:spPr>
          <a:xfrm>
            <a:off x="3994150" y="3049588"/>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8" name="Oval 17"/>
          <p:cNvSpPr/>
          <p:nvPr/>
        </p:nvSpPr>
        <p:spPr>
          <a:xfrm>
            <a:off x="4708525" y="2384425"/>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770380146"/>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r>
              <a:rPr lang="en-US" sz="3200">
                <a:latin typeface="Arial" charset="0"/>
              </a:rPr>
              <a:t>Which way are we going? </a:t>
            </a:r>
            <a:br>
              <a:rPr lang="en-US" sz="3200">
                <a:latin typeface="Arial" charset="0"/>
              </a:rPr>
            </a:br>
            <a:r>
              <a:rPr lang="en-US" sz="3200">
                <a:latin typeface="Arial" charset="0"/>
              </a:rPr>
              <a:t>Moving North and East</a:t>
            </a:r>
          </a:p>
        </p:txBody>
      </p:sp>
      <p:sp>
        <p:nvSpPr>
          <p:cNvPr id="65538" name="Rectangle 3"/>
          <p:cNvSpPr>
            <a:spLocks noGrp="1" noChangeArrowheads="1"/>
          </p:cNvSpPr>
          <p:nvPr>
            <p:ph type="body" idx="1"/>
          </p:nvPr>
        </p:nvSpPr>
        <p:spPr>
          <a:xfrm>
            <a:off x="152400" y="939800"/>
            <a:ext cx="4146550" cy="5310188"/>
          </a:xfrm>
        </p:spPr>
        <p:txBody>
          <a:bodyPr/>
          <a:lstStyle/>
          <a:p>
            <a:r>
              <a:rPr lang="en-US" sz="2800" b="1">
                <a:latin typeface="Arial" charset="0"/>
                <a:ea typeface="ＭＳ Ｐゴシック" charset="0"/>
                <a:cs typeface="Arial" charset="0"/>
              </a:rPr>
              <a:t>Positive</a:t>
            </a:r>
            <a:r>
              <a:rPr lang="en-US" sz="2800">
                <a:latin typeface="Arial" charset="0"/>
                <a:ea typeface="ＭＳ Ｐゴシック" charset="0"/>
                <a:cs typeface="Arial" charset="0"/>
              </a:rPr>
              <a:t> slope (numbers getting larger):</a:t>
            </a:r>
          </a:p>
          <a:p>
            <a:pPr lvl="1"/>
            <a:r>
              <a:rPr lang="en-US">
                <a:latin typeface="Arial" charset="0"/>
                <a:ea typeface="ＭＳ Ｐゴシック" charset="0"/>
                <a:cs typeface="Arial" charset="0"/>
              </a:rPr>
              <a:t>North-south time series: The station is moving </a:t>
            </a:r>
            <a:r>
              <a:rPr lang="en-US" b="1">
                <a:latin typeface="Arial" charset="0"/>
                <a:ea typeface="ＭＳ Ｐゴシック" charset="0"/>
                <a:cs typeface="Arial" charset="0"/>
              </a:rPr>
              <a:t>north</a:t>
            </a:r>
            <a:r>
              <a:rPr lang="en-US">
                <a:latin typeface="Arial" charset="0"/>
                <a:ea typeface="ＭＳ Ｐゴシック" charset="0"/>
                <a:cs typeface="Arial" charset="0"/>
              </a:rPr>
              <a:t>.</a:t>
            </a:r>
          </a:p>
          <a:p>
            <a:pPr lvl="1"/>
            <a:r>
              <a:rPr lang="en-US">
                <a:latin typeface="Arial" charset="0"/>
                <a:ea typeface="ＭＳ Ｐゴシック" charset="0"/>
                <a:cs typeface="Arial" charset="0"/>
              </a:rPr>
              <a:t>East-west time series: The station is moving </a:t>
            </a:r>
            <a:r>
              <a:rPr lang="en-US" b="1">
                <a:latin typeface="Arial" charset="0"/>
                <a:ea typeface="ＭＳ Ｐゴシック" charset="0"/>
                <a:cs typeface="Arial" charset="0"/>
              </a:rPr>
              <a:t>east</a:t>
            </a:r>
            <a:r>
              <a:rPr lang="en-US">
                <a:latin typeface="Arial" charset="0"/>
                <a:ea typeface="ＭＳ Ｐゴシック" charset="0"/>
                <a:cs typeface="Arial" charset="0"/>
              </a:rPr>
              <a:t>.</a:t>
            </a:r>
          </a:p>
          <a:p>
            <a:pPr lvl="1"/>
            <a:r>
              <a:rPr lang="en-US">
                <a:latin typeface="Arial" charset="0"/>
                <a:ea typeface="ＭＳ Ｐゴシック" charset="0"/>
                <a:cs typeface="Arial" charset="0"/>
              </a:rPr>
              <a:t>Height time series: The station is moving </a:t>
            </a:r>
            <a:r>
              <a:rPr lang="en-US" b="1">
                <a:latin typeface="Arial" charset="0"/>
                <a:ea typeface="ＭＳ Ｐゴシック" charset="0"/>
                <a:cs typeface="Arial" charset="0"/>
              </a:rPr>
              <a:t>up</a:t>
            </a:r>
            <a:r>
              <a:rPr lang="en-US">
                <a:latin typeface="Arial" charset="0"/>
                <a:ea typeface="ＭＳ Ｐゴシック" charset="0"/>
                <a:cs typeface="Arial" charset="0"/>
              </a:rPr>
              <a:t>.</a:t>
            </a:r>
          </a:p>
        </p:txBody>
      </p:sp>
      <p:pic>
        <p:nvPicPr>
          <p:cNvPr id="65539" name="Picture 4" descr="SBCC"/>
          <p:cNvPicPr>
            <a:picLocks noChangeAspect="1" noChangeArrowheads="1"/>
          </p:cNvPicPr>
          <p:nvPr/>
        </p:nvPicPr>
        <p:blipFill>
          <a:blip r:embed="rId3">
            <a:extLst>
              <a:ext uri="{28A0092B-C50C-407E-A947-70E740481C1C}">
                <a14:useLocalDpi xmlns:a14="http://schemas.microsoft.com/office/drawing/2010/main" val="0"/>
              </a:ext>
            </a:extLst>
          </a:blip>
          <a:srcRect l="11385" t="8794" r="6505" b="68565"/>
          <a:stretch>
            <a:fillRect/>
          </a:stretch>
        </p:blipFill>
        <p:spPr bwMode="auto">
          <a:xfrm>
            <a:off x="4757738" y="1092200"/>
            <a:ext cx="3446462"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descr="SBCC"/>
          <p:cNvPicPr>
            <a:picLocks noChangeAspect="1" noChangeArrowheads="1"/>
          </p:cNvPicPr>
          <p:nvPr/>
        </p:nvPicPr>
        <p:blipFill>
          <a:blip r:embed="rId3">
            <a:extLst>
              <a:ext uri="{28A0092B-C50C-407E-A947-70E740481C1C}">
                <a14:useLocalDpi xmlns:a14="http://schemas.microsoft.com/office/drawing/2010/main" val="0"/>
              </a:ext>
            </a:extLst>
          </a:blip>
          <a:srcRect l="11385" t="8794" r="6505" b="68565"/>
          <a:stretch>
            <a:fillRect/>
          </a:stretch>
        </p:blipFill>
        <p:spPr bwMode="auto">
          <a:xfrm>
            <a:off x="4757738" y="2768600"/>
            <a:ext cx="344646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6"/>
          <p:cNvSpPr txBox="1">
            <a:spLocks noChangeArrowheads="1"/>
          </p:cNvSpPr>
          <p:nvPr/>
        </p:nvSpPr>
        <p:spPr bwMode="auto">
          <a:xfrm rot="-5400000">
            <a:off x="3839369" y="1523207"/>
            <a:ext cx="133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North (mm)</a:t>
            </a:r>
          </a:p>
        </p:txBody>
      </p:sp>
      <p:sp>
        <p:nvSpPr>
          <p:cNvPr id="65542" name="Text Box 7"/>
          <p:cNvSpPr txBox="1">
            <a:spLocks noChangeArrowheads="1"/>
          </p:cNvSpPr>
          <p:nvPr/>
        </p:nvSpPr>
        <p:spPr bwMode="auto">
          <a:xfrm rot="-5400000">
            <a:off x="3890169" y="3818732"/>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East (mm)</a:t>
            </a:r>
          </a:p>
        </p:txBody>
      </p:sp>
      <p:pic>
        <p:nvPicPr>
          <p:cNvPr id="65543" name="Picture 8" descr="SBCC"/>
          <p:cNvPicPr>
            <a:picLocks noChangeAspect="1" noChangeArrowheads="1"/>
          </p:cNvPicPr>
          <p:nvPr/>
        </p:nvPicPr>
        <p:blipFill>
          <a:blip r:embed="rId3">
            <a:extLst>
              <a:ext uri="{28A0092B-C50C-407E-A947-70E740481C1C}">
                <a14:useLocalDpi xmlns:a14="http://schemas.microsoft.com/office/drawing/2010/main" val="0"/>
              </a:ext>
            </a:extLst>
          </a:blip>
          <a:srcRect l="11385" t="8794" r="6505" b="68565"/>
          <a:stretch>
            <a:fillRect/>
          </a:stretch>
        </p:blipFill>
        <p:spPr bwMode="auto">
          <a:xfrm>
            <a:off x="4730750" y="5422900"/>
            <a:ext cx="34464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Text Box 9"/>
          <p:cNvSpPr txBox="1">
            <a:spLocks noChangeArrowheads="1"/>
          </p:cNvSpPr>
          <p:nvPr/>
        </p:nvSpPr>
        <p:spPr bwMode="auto">
          <a:xfrm rot="-5400000">
            <a:off x="3759994" y="5561807"/>
            <a:ext cx="1504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Height  (mm)</a:t>
            </a:r>
          </a:p>
        </p:txBody>
      </p:sp>
      <p:sp>
        <p:nvSpPr>
          <p:cNvPr id="65545" name="Text Box 6"/>
          <p:cNvSpPr txBox="1">
            <a:spLocks noChangeArrowheads="1"/>
          </p:cNvSpPr>
          <p:nvPr/>
        </p:nvSpPr>
        <p:spPr bwMode="auto">
          <a:xfrm>
            <a:off x="5630863" y="6215063"/>
            <a:ext cx="688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Time</a:t>
            </a:r>
          </a:p>
        </p:txBody>
      </p:sp>
    </p:spTree>
    <p:extLst>
      <p:ext uri="{BB962C8B-B14F-4D97-AF65-F5344CB8AC3E}">
        <p14:creationId xmlns:p14="http://schemas.microsoft.com/office/powerpoint/2010/main" val="15289860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 y="0"/>
            <a:ext cx="9144001" cy="118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EOS – Research Institute</a:t>
            </a:r>
            <a:endParaRPr lang="en-US" dirty="0"/>
          </a:p>
        </p:txBody>
      </p:sp>
      <p:sp>
        <p:nvSpPr>
          <p:cNvPr id="3" name="Content Placeholder 2"/>
          <p:cNvSpPr>
            <a:spLocks noGrp="1"/>
          </p:cNvSpPr>
          <p:nvPr>
            <p:ph idx="1"/>
          </p:nvPr>
        </p:nvSpPr>
        <p:spPr>
          <a:xfrm>
            <a:off x="457200" y="1676400"/>
            <a:ext cx="8229600" cy="4792663"/>
          </a:xfrm>
        </p:spPr>
        <p:txBody>
          <a:bodyPr/>
          <a:lstStyle/>
          <a:p>
            <a:r>
              <a:rPr lang="en-US" dirty="0" smtClean="0"/>
              <a:t>Conducts </a:t>
            </a:r>
            <a:r>
              <a:rPr lang="en-US" dirty="0"/>
              <a:t>fundamental research on earthquakes, volcanic eruptions, tsunami and climate change in and around Southeast Asia, toward safer and more sustainable </a:t>
            </a:r>
            <a:r>
              <a:rPr lang="en-US" dirty="0" smtClean="0"/>
              <a:t>societies</a:t>
            </a:r>
            <a:br>
              <a:rPr lang="en-US" dirty="0" smtClean="0"/>
            </a:br>
            <a:endParaRPr lang="en-US" dirty="0" smtClean="0"/>
          </a:p>
          <a:p>
            <a:r>
              <a:rPr lang="en-US" dirty="0" smtClean="0"/>
              <a:t>Includes significant geodetic/GPS research</a:t>
            </a:r>
            <a:endParaRPr lang="en-US" dirty="0"/>
          </a:p>
        </p:txBody>
      </p:sp>
    </p:spTree>
    <p:extLst>
      <p:ext uri="{BB962C8B-B14F-4D97-AF65-F5344CB8AC3E}">
        <p14:creationId xmlns:p14="http://schemas.microsoft.com/office/powerpoint/2010/main" val="38242531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826" name="Group 74"/>
          <p:cNvGraphicFramePr>
            <a:graphicFrameLocks noGrp="1"/>
          </p:cNvGraphicFramePr>
          <p:nvPr>
            <p:ph idx="1"/>
          </p:nvPr>
        </p:nvGraphicFramePr>
        <p:xfrm>
          <a:off x="849313" y="1011238"/>
          <a:ext cx="7331075" cy="2530473"/>
        </p:xfrm>
        <a:graphic>
          <a:graphicData uri="http://schemas.openxmlformats.org/drawingml/2006/table">
            <a:tbl>
              <a:tblPr/>
              <a:tblGrid>
                <a:gridCol w="1608137"/>
                <a:gridCol w="2890838"/>
                <a:gridCol w="2832100"/>
              </a:tblGrid>
              <a:tr h="60975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Year</a:t>
                      </a:r>
                      <a:endParaRPr kumimoji="0" lang="en-US" sz="1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North</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(mm</a:t>
                      </a:r>
                      <a:r>
                        <a:rPr kumimoji="0" lang="en-US" sz="1600" b="1" i="0" u="none" strike="noStrike" cap="none" normalizeH="0" baseline="0" smtClean="0">
                          <a:ln>
                            <a:noFill/>
                          </a:ln>
                          <a:solidFill>
                            <a:schemeClr val="tx1"/>
                          </a:solidFill>
                          <a:effectLst/>
                          <a:latin typeface="Arial" charset="0"/>
                          <a:ea typeface="ＭＳ Ｐゴシック" pitchFamily="-112" charset="-128"/>
                          <a:cs typeface="Arial" charset="0"/>
                        </a:rPr>
                        <a:t>)</a:t>
                      </a:r>
                      <a:endParaRPr kumimoji="0" lang="en-US" sz="1600" b="0" i="0" u="none" strike="noStrike" cap="none" normalizeH="0" baseline="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East</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(mm)</a:t>
                      </a:r>
                      <a:endParaRPr kumimoji="0" lang="en-US" sz="1700" b="0" i="0" u="none" strike="noStrike" cap="none" normalizeH="0" baseline="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32012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2000</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0</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0</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2012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ea typeface="ＭＳ Ｐゴシック" pitchFamily="-112" charset="-128"/>
                          <a:cs typeface="Arial" charset="0"/>
                        </a:rPr>
                        <a:t>2001</a:t>
                      </a:r>
                      <a:endParaRPr kumimoji="0" lang="en-US" sz="1500" b="0" i="0" u="none" strike="noStrike" cap="none" normalizeH="0" baseline="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1</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1</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2012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ea typeface="ＭＳ Ｐゴシック" pitchFamily="-112" charset="-128"/>
                          <a:cs typeface="Arial" charset="0"/>
                        </a:rPr>
                        <a:t>2002</a:t>
                      </a:r>
                      <a:endParaRPr kumimoji="0" lang="en-US" sz="1500" b="0" i="0" u="none" strike="noStrike" cap="none" normalizeH="0" baseline="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3</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2012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ea typeface="ＭＳ Ｐゴシック" pitchFamily="-112" charset="-128"/>
                          <a:cs typeface="Arial" charset="0"/>
                        </a:rPr>
                        <a:t>2003</a:t>
                      </a:r>
                      <a:endParaRPr kumimoji="0" lang="en-US" sz="1500" b="0" i="0" u="none" strike="noStrike" cap="none" normalizeH="0" baseline="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3</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3</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2012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2004</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4</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4</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2012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rPr>
                        <a:t>2005</a:t>
                      </a:r>
                      <a:endParaRPr kumimoji="0" lang="en-US" sz="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rPr>
                        <a:t>5</a:t>
                      </a:r>
                      <a:endParaRPr kumimoji="0" lang="en-US" sz="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rPr>
                        <a:t>5</a:t>
                      </a: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7613" name="Rectangle 2"/>
          <p:cNvSpPr>
            <a:spLocks noGrp="1" noChangeArrowheads="1"/>
          </p:cNvSpPr>
          <p:nvPr>
            <p:ph type="title"/>
          </p:nvPr>
        </p:nvSpPr>
        <p:spPr>
          <a:xfrm>
            <a:off x="2333625" y="85725"/>
            <a:ext cx="6810375" cy="504825"/>
          </a:xfrm>
        </p:spPr>
        <p:txBody>
          <a:bodyPr/>
          <a:lstStyle/>
          <a:p>
            <a:r>
              <a:rPr lang="en-US" sz="3200">
                <a:latin typeface="Arial" charset="0"/>
              </a:rPr>
              <a:t>Plot North and East Together</a:t>
            </a:r>
          </a:p>
        </p:txBody>
      </p:sp>
      <p:sp>
        <p:nvSpPr>
          <p:cNvPr id="67614" name="Text Box 50"/>
          <p:cNvSpPr txBox="1">
            <a:spLocks noChangeArrowheads="1"/>
          </p:cNvSpPr>
          <p:nvPr/>
        </p:nvSpPr>
        <p:spPr bwMode="auto">
          <a:xfrm>
            <a:off x="3065463" y="695325"/>
            <a:ext cx="3135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GPS Monument A</a:t>
            </a:r>
          </a:p>
        </p:txBody>
      </p:sp>
      <p:grpSp>
        <p:nvGrpSpPr>
          <p:cNvPr id="67615" name="Group 75"/>
          <p:cNvGrpSpPr>
            <a:grpSpLocks/>
          </p:cNvGrpSpPr>
          <p:nvPr/>
        </p:nvGrpSpPr>
        <p:grpSpPr bwMode="auto">
          <a:xfrm>
            <a:off x="542925" y="3884613"/>
            <a:ext cx="7727950" cy="2278062"/>
            <a:chOff x="358" y="2887"/>
            <a:chExt cx="4868" cy="1433"/>
          </a:xfrm>
        </p:grpSpPr>
        <p:sp>
          <p:nvSpPr>
            <p:cNvPr id="67616" name="Oval 62"/>
            <p:cNvSpPr>
              <a:spLocks noChangeArrowheads="1"/>
            </p:cNvSpPr>
            <p:nvPr/>
          </p:nvSpPr>
          <p:spPr bwMode="auto">
            <a:xfrm>
              <a:off x="1819" y="3651"/>
              <a:ext cx="74" cy="74"/>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67617" name="Oval 63"/>
            <p:cNvSpPr>
              <a:spLocks noChangeArrowheads="1"/>
            </p:cNvSpPr>
            <p:nvPr/>
          </p:nvSpPr>
          <p:spPr bwMode="auto">
            <a:xfrm>
              <a:off x="1990" y="3468"/>
              <a:ext cx="74" cy="74"/>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67618" name="Line 31"/>
            <p:cNvSpPr>
              <a:spLocks noChangeShapeType="1"/>
            </p:cNvSpPr>
            <p:nvPr/>
          </p:nvSpPr>
          <p:spPr bwMode="auto">
            <a:xfrm>
              <a:off x="1694" y="2888"/>
              <a:ext cx="0" cy="1432"/>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7619" name="Line 32"/>
            <p:cNvSpPr>
              <a:spLocks noChangeShapeType="1"/>
            </p:cNvSpPr>
            <p:nvPr/>
          </p:nvSpPr>
          <p:spPr bwMode="auto">
            <a:xfrm>
              <a:off x="799" y="3852"/>
              <a:ext cx="4427"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7620" name="Text Box 33"/>
            <p:cNvSpPr txBox="1">
              <a:spLocks noChangeArrowheads="1"/>
            </p:cNvSpPr>
            <p:nvPr/>
          </p:nvSpPr>
          <p:spPr bwMode="auto">
            <a:xfrm>
              <a:off x="1464" y="2887"/>
              <a:ext cx="197"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5</a:t>
              </a:r>
            </a:p>
            <a:p>
              <a:pPr eaLnBrk="1" hangingPunct="1"/>
              <a:r>
                <a:rPr lang="en-US" sz="1800">
                  <a:solidFill>
                    <a:prstClr val="black"/>
                  </a:solidFill>
                </a:rPr>
                <a:t>4</a:t>
              </a:r>
            </a:p>
            <a:p>
              <a:pPr eaLnBrk="1" hangingPunct="1"/>
              <a:r>
                <a:rPr lang="en-US" sz="1800">
                  <a:solidFill>
                    <a:prstClr val="black"/>
                  </a:solidFill>
                </a:rPr>
                <a:t>3</a:t>
              </a:r>
            </a:p>
            <a:p>
              <a:pPr eaLnBrk="1" hangingPunct="1"/>
              <a:r>
                <a:rPr lang="en-US" sz="1800">
                  <a:solidFill>
                    <a:prstClr val="black"/>
                  </a:solidFill>
                </a:rPr>
                <a:t>2</a:t>
              </a:r>
            </a:p>
            <a:p>
              <a:pPr eaLnBrk="1" hangingPunct="1"/>
              <a:r>
                <a:rPr lang="en-US" sz="1800">
                  <a:solidFill>
                    <a:prstClr val="black"/>
                  </a:solidFill>
                </a:rPr>
                <a:t>1</a:t>
              </a:r>
            </a:p>
            <a:p>
              <a:pPr eaLnBrk="1" hangingPunct="1"/>
              <a:r>
                <a:rPr lang="en-US" sz="1800">
                  <a:solidFill>
                    <a:prstClr val="black"/>
                  </a:solidFill>
                </a:rPr>
                <a:t>0</a:t>
              </a:r>
            </a:p>
          </p:txBody>
        </p:sp>
        <p:sp>
          <p:nvSpPr>
            <p:cNvPr id="67621" name="Text Box 34"/>
            <p:cNvSpPr txBox="1">
              <a:spLocks noChangeArrowheads="1"/>
            </p:cNvSpPr>
            <p:nvPr/>
          </p:nvSpPr>
          <p:spPr bwMode="auto">
            <a:xfrm>
              <a:off x="1773" y="3924"/>
              <a:ext cx="8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1  2  3  4  5</a:t>
              </a:r>
            </a:p>
          </p:txBody>
        </p:sp>
        <p:sp>
          <p:nvSpPr>
            <p:cNvPr id="67622" name="Line 35"/>
            <p:cNvSpPr>
              <a:spLocks noChangeShapeType="1"/>
            </p:cNvSpPr>
            <p:nvPr/>
          </p:nvSpPr>
          <p:spPr bwMode="auto">
            <a:xfrm>
              <a:off x="1848" y="3826"/>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7623" name="Text Box 36"/>
            <p:cNvSpPr txBox="1">
              <a:spLocks noChangeArrowheads="1"/>
            </p:cNvSpPr>
            <p:nvPr/>
          </p:nvSpPr>
          <p:spPr bwMode="auto">
            <a:xfrm rot="-5400000">
              <a:off x="239" y="3539"/>
              <a:ext cx="47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North</a:t>
              </a:r>
            </a:p>
          </p:txBody>
        </p:sp>
        <p:sp>
          <p:nvSpPr>
            <p:cNvPr id="67624" name="Line 37"/>
            <p:cNvSpPr>
              <a:spLocks noChangeShapeType="1"/>
            </p:cNvSpPr>
            <p:nvPr/>
          </p:nvSpPr>
          <p:spPr bwMode="auto">
            <a:xfrm flipV="1">
              <a:off x="475" y="3049"/>
              <a:ext cx="0" cy="309"/>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7625" name="Line 38"/>
            <p:cNvSpPr>
              <a:spLocks noChangeShapeType="1"/>
            </p:cNvSpPr>
            <p:nvPr/>
          </p:nvSpPr>
          <p:spPr bwMode="auto">
            <a:xfrm>
              <a:off x="2017" y="3833"/>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7626" name="Line 39"/>
            <p:cNvSpPr>
              <a:spLocks noChangeShapeType="1"/>
            </p:cNvSpPr>
            <p:nvPr/>
          </p:nvSpPr>
          <p:spPr bwMode="auto">
            <a:xfrm>
              <a:off x="2197" y="3833"/>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7627" name="Line 40"/>
            <p:cNvSpPr>
              <a:spLocks noChangeShapeType="1"/>
            </p:cNvSpPr>
            <p:nvPr/>
          </p:nvSpPr>
          <p:spPr bwMode="auto">
            <a:xfrm>
              <a:off x="2350" y="3833"/>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7628" name="Line 41"/>
            <p:cNvSpPr>
              <a:spLocks noChangeShapeType="1"/>
            </p:cNvSpPr>
            <p:nvPr/>
          </p:nvSpPr>
          <p:spPr bwMode="auto">
            <a:xfrm>
              <a:off x="2512" y="3842"/>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7629" name="Line 42"/>
            <p:cNvSpPr>
              <a:spLocks noChangeShapeType="1"/>
            </p:cNvSpPr>
            <p:nvPr/>
          </p:nvSpPr>
          <p:spPr bwMode="auto">
            <a:xfrm>
              <a:off x="1651" y="3010"/>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7630" name="Line 43"/>
            <p:cNvSpPr>
              <a:spLocks noChangeShapeType="1"/>
            </p:cNvSpPr>
            <p:nvPr/>
          </p:nvSpPr>
          <p:spPr bwMode="auto">
            <a:xfrm>
              <a:off x="1649" y="3170"/>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7631" name="Line 44"/>
            <p:cNvSpPr>
              <a:spLocks noChangeShapeType="1"/>
            </p:cNvSpPr>
            <p:nvPr/>
          </p:nvSpPr>
          <p:spPr bwMode="auto">
            <a:xfrm>
              <a:off x="1649" y="3341"/>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7632" name="Line 45"/>
            <p:cNvSpPr>
              <a:spLocks noChangeShapeType="1"/>
            </p:cNvSpPr>
            <p:nvPr/>
          </p:nvSpPr>
          <p:spPr bwMode="auto">
            <a:xfrm>
              <a:off x="1658" y="3521"/>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7633" name="Line 46"/>
            <p:cNvSpPr>
              <a:spLocks noChangeShapeType="1"/>
            </p:cNvSpPr>
            <p:nvPr/>
          </p:nvSpPr>
          <p:spPr bwMode="auto">
            <a:xfrm>
              <a:off x="1667" y="3683"/>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7634" name="Text Box 47"/>
            <p:cNvSpPr txBox="1">
              <a:spLocks noChangeArrowheads="1"/>
            </p:cNvSpPr>
            <p:nvPr/>
          </p:nvSpPr>
          <p:spPr bwMode="auto">
            <a:xfrm>
              <a:off x="2882" y="4026"/>
              <a:ext cx="407"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East</a:t>
              </a:r>
            </a:p>
          </p:txBody>
        </p:sp>
        <p:sp>
          <p:nvSpPr>
            <p:cNvPr id="67635" name="Line 48"/>
            <p:cNvSpPr>
              <a:spLocks noChangeShapeType="1"/>
            </p:cNvSpPr>
            <p:nvPr/>
          </p:nvSpPr>
          <p:spPr bwMode="auto">
            <a:xfrm>
              <a:off x="3279" y="4145"/>
              <a:ext cx="318" cy="0"/>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7636" name="Oval 73"/>
            <p:cNvSpPr>
              <a:spLocks noChangeArrowheads="1"/>
            </p:cNvSpPr>
            <p:nvPr/>
          </p:nvSpPr>
          <p:spPr bwMode="auto">
            <a:xfrm>
              <a:off x="1654" y="3811"/>
              <a:ext cx="74" cy="74"/>
            </a:xfrm>
            <a:prstGeom prst="ellipse">
              <a:avLst/>
            </a:prstGeom>
            <a:solidFill>
              <a:schemeClr val="tx1"/>
            </a:solidFill>
            <a:ln w="9525">
              <a:solidFill>
                <a:schemeClr val="tx1"/>
              </a:solidFill>
              <a:round/>
              <a:headEnd/>
              <a:tailEnd/>
            </a:ln>
          </p:spPr>
          <p:txBody>
            <a:bodyPr wrap="none" anchor="ctr"/>
            <a:lstStyle/>
            <a:p>
              <a:endParaRPr lang="en-US">
                <a:solidFill>
                  <a:prstClr val="black"/>
                </a:solidFill>
              </a:endParaRPr>
            </a:p>
          </p:txBody>
        </p:sp>
      </p:grpSp>
    </p:spTree>
    <p:extLst>
      <p:ext uri="{BB962C8B-B14F-4D97-AF65-F5344CB8AC3E}">
        <p14:creationId xmlns:p14="http://schemas.microsoft.com/office/powerpoint/2010/main" val="24282132"/>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117975" y="85725"/>
            <a:ext cx="5026025" cy="631825"/>
          </a:xfrm>
        </p:spPr>
        <p:txBody>
          <a:bodyPr/>
          <a:lstStyle/>
          <a:p>
            <a:r>
              <a:rPr lang="en-US" sz="3000">
                <a:latin typeface="Arial" charset="0"/>
              </a:rPr>
              <a:t>What Direction Is GPS Monument A Moving?</a:t>
            </a:r>
          </a:p>
        </p:txBody>
      </p:sp>
      <p:sp>
        <p:nvSpPr>
          <p:cNvPr id="69634" name="Text Box 49"/>
          <p:cNvSpPr txBox="1">
            <a:spLocks noChangeArrowheads="1"/>
          </p:cNvSpPr>
          <p:nvPr/>
        </p:nvSpPr>
        <p:spPr bwMode="auto">
          <a:xfrm>
            <a:off x="0" y="1049338"/>
            <a:ext cx="9144000" cy="24765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30000"/>
              </a:lnSpc>
              <a:buFont typeface="Arial" charset="0"/>
              <a:buChar char="•"/>
            </a:pPr>
            <a:r>
              <a:rPr lang="en-US" sz="2000">
                <a:solidFill>
                  <a:prstClr val="black"/>
                </a:solidFill>
              </a:rPr>
              <a:t>Plot the location of the GPS station each year. </a:t>
            </a:r>
          </a:p>
          <a:p>
            <a:pPr eaLnBrk="1" hangingPunct="1">
              <a:lnSpc>
                <a:spcPct val="130000"/>
              </a:lnSpc>
              <a:buFont typeface="Arial" charset="0"/>
              <a:buChar char="•"/>
            </a:pPr>
            <a:r>
              <a:rPr lang="en-US" sz="2000">
                <a:solidFill>
                  <a:prstClr val="black"/>
                </a:solidFill>
              </a:rPr>
              <a:t>Draw an arrow from the first data point to the last data point.</a:t>
            </a:r>
          </a:p>
          <a:p>
            <a:pPr eaLnBrk="1" hangingPunct="1">
              <a:lnSpc>
                <a:spcPct val="130000"/>
              </a:lnSpc>
              <a:buFont typeface="Arial" charset="0"/>
              <a:buChar char="•"/>
            </a:pPr>
            <a:r>
              <a:rPr lang="en-US" sz="2000">
                <a:solidFill>
                  <a:prstClr val="black"/>
                </a:solidFill>
              </a:rPr>
              <a:t>Move your gum-drop GPS monument from year 2000</a:t>
            </a:r>
            <a:r>
              <a:rPr lang="ja-JP" altLang="en-US" sz="2000">
                <a:solidFill>
                  <a:prstClr val="black"/>
                </a:solidFill>
              </a:rPr>
              <a:t>’</a:t>
            </a:r>
            <a:r>
              <a:rPr lang="en-US" altLang="ja-JP" sz="2000">
                <a:solidFill>
                  <a:prstClr val="black"/>
                </a:solidFill>
              </a:rPr>
              <a:t>s position toward 2005</a:t>
            </a:r>
            <a:r>
              <a:rPr lang="ja-JP" altLang="en-US" sz="2000">
                <a:solidFill>
                  <a:prstClr val="black"/>
                </a:solidFill>
              </a:rPr>
              <a:t>’</a:t>
            </a:r>
            <a:r>
              <a:rPr lang="en-US" altLang="ja-JP" sz="2000">
                <a:solidFill>
                  <a:prstClr val="black"/>
                </a:solidFill>
              </a:rPr>
              <a:t>s position. </a:t>
            </a:r>
          </a:p>
          <a:p>
            <a:pPr eaLnBrk="1" hangingPunct="1">
              <a:lnSpc>
                <a:spcPct val="130000"/>
              </a:lnSpc>
              <a:buFont typeface="Arial" charset="0"/>
              <a:buChar char="•"/>
            </a:pPr>
            <a:endParaRPr lang="en-US" sz="2000" b="1">
              <a:solidFill>
                <a:prstClr val="black"/>
              </a:solidFill>
            </a:endParaRPr>
          </a:p>
          <a:p>
            <a:pPr eaLnBrk="1" hangingPunct="1">
              <a:lnSpc>
                <a:spcPct val="130000"/>
              </a:lnSpc>
              <a:buFont typeface="Arial" charset="0"/>
              <a:buChar char="•"/>
            </a:pPr>
            <a:r>
              <a:rPr lang="en-US" sz="2000" b="1">
                <a:solidFill>
                  <a:prstClr val="black"/>
                </a:solidFill>
              </a:rPr>
              <a:t>What direction is your GPS monument moving?   </a:t>
            </a:r>
          </a:p>
        </p:txBody>
      </p:sp>
      <p:grpSp>
        <p:nvGrpSpPr>
          <p:cNvPr id="2" name="Group 75"/>
          <p:cNvGrpSpPr>
            <a:grpSpLocks/>
          </p:cNvGrpSpPr>
          <p:nvPr/>
        </p:nvGrpSpPr>
        <p:grpSpPr bwMode="auto">
          <a:xfrm>
            <a:off x="542925" y="3884613"/>
            <a:ext cx="7727950" cy="2274887"/>
            <a:chOff x="358" y="2887"/>
            <a:chExt cx="4868" cy="1433"/>
          </a:xfrm>
        </p:grpSpPr>
        <p:sp>
          <p:nvSpPr>
            <p:cNvPr id="69684" name="Oval 62"/>
            <p:cNvSpPr>
              <a:spLocks noChangeArrowheads="1"/>
            </p:cNvSpPr>
            <p:nvPr/>
          </p:nvSpPr>
          <p:spPr bwMode="auto">
            <a:xfrm>
              <a:off x="1819" y="3651"/>
              <a:ext cx="74" cy="74"/>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69685" name="Oval 63"/>
            <p:cNvSpPr>
              <a:spLocks noChangeArrowheads="1"/>
            </p:cNvSpPr>
            <p:nvPr/>
          </p:nvSpPr>
          <p:spPr bwMode="auto">
            <a:xfrm>
              <a:off x="1990" y="3468"/>
              <a:ext cx="74" cy="74"/>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69686" name="Oval 65"/>
            <p:cNvSpPr>
              <a:spLocks noChangeArrowheads="1"/>
            </p:cNvSpPr>
            <p:nvPr/>
          </p:nvSpPr>
          <p:spPr bwMode="auto">
            <a:xfrm>
              <a:off x="2157" y="3303"/>
              <a:ext cx="74" cy="74"/>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69687" name="Oval 66"/>
            <p:cNvSpPr>
              <a:spLocks noChangeArrowheads="1"/>
            </p:cNvSpPr>
            <p:nvPr/>
          </p:nvSpPr>
          <p:spPr bwMode="auto">
            <a:xfrm>
              <a:off x="2303" y="3158"/>
              <a:ext cx="74" cy="74"/>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69688" name="Oval 67"/>
            <p:cNvSpPr>
              <a:spLocks noChangeArrowheads="1"/>
            </p:cNvSpPr>
            <p:nvPr/>
          </p:nvSpPr>
          <p:spPr bwMode="auto">
            <a:xfrm>
              <a:off x="2465" y="3008"/>
              <a:ext cx="74" cy="74"/>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69689" name="Line 31"/>
            <p:cNvSpPr>
              <a:spLocks noChangeShapeType="1"/>
            </p:cNvSpPr>
            <p:nvPr/>
          </p:nvSpPr>
          <p:spPr bwMode="auto">
            <a:xfrm>
              <a:off x="1694" y="2888"/>
              <a:ext cx="0" cy="1432"/>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90" name="Line 32"/>
            <p:cNvSpPr>
              <a:spLocks noChangeShapeType="1"/>
            </p:cNvSpPr>
            <p:nvPr/>
          </p:nvSpPr>
          <p:spPr bwMode="auto">
            <a:xfrm>
              <a:off x="799" y="3852"/>
              <a:ext cx="4427"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91" name="Text Box 33"/>
            <p:cNvSpPr txBox="1">
              <a:spLocks noChangeArrowheads="1"/>
            </p:cNvSpPr>
            <p:nvPr/>
          </p:nvSpPr>
          <p:spPr bwMode="auto">
            <a:xfrm>
              <a:off x="1464" y="2887"/>
              <a:ext cx="196"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5</a:t>
              </a:r>
            </a:p>
            <a:p>
              <a:pPr eaLnBrk="1" hangingPunct="1"/>
              <a:r>
                <a:rPr lang="en-US" sz="1800">
                  <a:solidFill>
                    <a:prstClr val="black"/>
                  </a:solidFill>
                </a:rPr>
                <a:t>4</a:t>
              </a:r>
            </a:p>
            <a:p>
              <a:pPr eaLnBrk="1" hangingPunct="1"/>
              <a:r>
                <a:rPr lang="en-US" sz="1800">
                  <a:solidFill>
                    <a:prstClr val="black"/>
                  </a:solidFill>
                </a:rPr>
                <a:t>3</a:t>
              </a:r>
            </a:p>
            <a:p>
              <a:pPr eaLnBrk="1" hangingPunct="1"/>
              <a:r>
                <a:rPr lang="en-US" sz="1800">
                  <a:solidFill>
                    <a:prstClr val="black"/>
                  </a:solidFill>
                </a:rPr>
                <a:t>2</a:t>
              </a:r>
            </a:p>
            <a:p>
              <a:pPr eaLnBrk="1" hangingPunct="1"/>
              <a:r>
                <a:rPr lang="en-US" sz="1800">
                  <a:solidFill>
                    <a:prstClr val="black"/>
                  </a:solidFill>
                </a:rPr>
                <a:t>1</a:t>
              </a:r>
            </a:p>
          </p:txBody>
        </p:sp>
        <p:sp>
          <p:nvSpPr>
            <p:cNvPr id="69692" name="Text Box 34"/>
            <p:cNvSpPr txBox="1">
              <a:spLocks noChangeArrowheads="1"/>
            </p:cNvSpPr>
            <p:nvPr/>
          </p:nvSpPr>
          <p:spPr bwMode="auto">
            <a:xfrm>
              <a:off x="1773" y="3924"/>
              <a:ext cx="8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1  2  3  4  5</a:t>
              </a:r>
            </a:p>
          </p:txBody>
        </p:sp>
        <p:sp>
          <p:nvSpPr>
            <p:cNvPr id="69693" name="Line 35"/>
            <p:cNvSpPr>
              <a:spLocks noChangeShapeType="1"/>
            </p:cNvSpPr>
            <p:nvPr/>
          </p:nvSpPr>
          <p:spPr bwMode="auto">
            <a:xfrm>
              <a:off x="1848" y="3826"/>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94" name="Text Box 36"/>
            <p:cNvSpPr txBox="1">
              <a:spLocks noChangeArrowheads="1"/>
            </p:cNvSpPr>
            <p:nvPr/>
          </p:nvSpPr>
          <p:spPr bwMode="auto">
            <a:xfrm rot="-5400000">
              <a:off x="239" y="3539"/>
              <a:ext cx="4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North</a:t>
              </a:r>
            </a:p>
          </p:txBody>
        </p:sp>
        <p:sp>
          <p:nvSpPr>
            <p:cNvPr id="69695" name="Line 37"/>
            <p:cNvSpPr>
              <a:spLocks noChangeShapeType="1"/>
            </p:cNvSpPr>
            <p:nvPr/>
          </p:nvSpPr>
          <p:spPr bwMode="auto">
            <a:xfrm flipV="1">
              <a:off x="475" y="3049"/>
              <a:ext cx="0" cy="309"/>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96" name="Line 38"/>
            <p:cNvSpPr>
              <a:spLocks noChangeShapeType="1"/>
            </p:cNvSpPr>
            <p:nvPr/>
          </p:nvSpPr>
          <p:spPr bwMode="auto">
            <a:xfrm>
              <a:off x="2017" y="3833"/>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97" name="Line 39"/>
            <p:cNvSpPr>
              <a:spLocks noChangeShapeType="1"/>
            </p:cNvSpPr>
            <p:nvPr/>
          </p:nvSpPr>
          <p:spPr bwMode="auto">
            <a:xfrm>
              <a:off x="2197" y="3833"/>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98" name="Line 40"/>
            <p:cNvSpPr>
              <a:spLocks noChangeShapeType="1"/>
            </p:cNvSpPr>
            <p:nvPr/>
          </p:nvSpPr>
          <p:spPr bwMode="auto">
            <a:xfrm>
              <a:off x="2350" y="3833"/>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99" name="Line 41"/>
            <p:cNvSpPr>
              <a:spLocks noChangeShapeType="1"/>
            </p:cNvSpPr>
            <p:nvPr/>
          </p:nvSpPr>
          <p:spPr bwMode="auto">
            <a:xfrm>
              <a:off x="2512" y="3842"/>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700" name="Line 42"/>
            <p:cNvSpPr>
              <a:spLocks noChangeShapeType="1"/>
            </p:cNvSpPr>
            <p:nvPr/>
          </p:nvSpPr>
          <p:spPr bwMode="auto">
            <a:xfrm>
              <a:off x="1651" y="3010"/>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701" name="Line 43"/>
            <p:cNvSpPr>
              <a:spLocks noChangeShapeType="1"/>
            </p:cNvSpPr>
            <p:nvPr/>
          </p:nvSpPr>
          <p:spPr bwMode="auto">
            <a:xfrm>
              <a:off x="1649" y="3170"/>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702" name="Line 44"/>
            <p:cNvSpPr>
              <a:spLocks noChangeShapeType="1"/>
            </p:cNvSpPr>
            <p:nvPr/>
          </p:nvSpPr>
          <p:spPr bwMode="auto">
            <a:xfrm>
              <a:off x="1649" y="3341"/>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703" name="Line 45"/>
            <p:cNvSpPr>
              <a:spLocks noChangeShapeType="1"/>
            </p:cNvSpPr>
            <p:nvPr/>
          </p:nvSpPr>
          <p:spPr bwMode="auto">
            <a:xfrm>
              <a:off x="1658" y="3521"/>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704" name="Line 46"/>
            <p:cNvSpPr>
              <a:spLocks noChangeShapeType="1"/>
            </p:cNvSpPr>
            <p:nvPr/>
          </p:nvSpPr>
          <p:spPr bwMode="auto">
            <a:xfrm>
              <a:off x="1667" y="3683"/>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705" name="Text Box 47"/>
            <p:cNvSpPr txBox="1">
              <a:spLocks noChangeArrowheads="1"/>
            </p:cNvSpPr>
            <p:nvPr/>
          </p:nvSpPr>
          <p:spPr bwMode="auto">
            <a:xfrm>
              <a:off x="2882" y="4026"/>
              <a:ext cx="40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East</a:t>
              </a:r>
            </a:p>
          </p:txBody>
        </p:sp>
        <p:sp>
          <p:nvSpPr>
            <p:cNvPr id="69706" name="Line 48"/>
            <p:cNvSpPr>
              <a:spLocks noChangeShapeType="1"/>
            </p:cNvSpPr>
            <p:nvPr/>
          </p:nvSpPr>
          <p:spPr bwMode="auto">
            <a:xfrm>
              <a:off x="3279" y="4145"/>
              <a:ext cx="318" cy="0"/>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707" name="Oval 68"/>
            <p:cNvSpPr>
              <a:spLocks noChangeArrowheads="1"/>
            </p:cNvSpPr>
            <p:nvPr/>
          </p:nvSpPr>
          <p:spPr bwMode="auto">
            <a:xfrm>
              <a:off x="1822" y="3654"/>
              <a:ext cx="74" cy="74"/>
            </a:xfrm>
            <a:prstGeom prst="ellipse">
              <a:avLst/>
            </a:prstGeom>
            <a:solidFill>
              <a:schemeClr val="tx1"/>
            </a:solidFill>
            <a:ln w="9525">
              <a:solidFill>
                <a:schemeClr val="tx1"/>
              </a:solidFill>
              <a:round/>
              <a:headEnd/>
              <a:tailEnd/>
            </a:ln>
          </p:spPr>
          <p:txBody>
            <a:bodyPr wrap="none" anchor="ctr"/>
            <a:lstStyle/>
            <a:p>
              <a:endParaRPr lang="en-US">
                <a:solidFill>
                  <a:prstClr val="black"/>
                </a:solidFill>
              </a:endParaRPr>
            </a:p>
          </p:txBody>
        </p:sp>
        <p:sp>
          <p:nvSpPr>
            <p:cNvPr id="69708" name="Oval 69"/>
            <p:cNvSpPr>
              <a:spLocks noChangeArrowheads="1"/>
            </p:cNvSpPr>
            <p:nvPr/>
          </p:nvSpPr>
          <p:spPr bwMode="auto">
            <a:xfrm>
              <a:off x="1996" y="3471"/>
              <a:ext cx="74" cy="74"/>
            </a:xfrm>
            <a:prstGeom prst="ellipse">
              <a:avLst/>
            </a:prstGeom>
            <a:solidFill>
              <a:schemeClr val="tx1"/>
            </a:solidFill>
            <a:ln w="9525">
              <a:solidFill>
                <a:schemeClr val="tx1"/>
              </a:solidFill>
              <a:round/>
              <a:headEnd/>
              <a:tailEnd/>
            </a:ln>
          </p:spPr>
          <p:txBody>
            <a:bodyPr wrap="none" anchor="ctr"/>
            <a:lstStyle/>
            <a:p>
              <a:endParaRPr lang="en-US">
                <a:solidFill>
                  <a:prstClr val="black"/>
                </a:solidFill>
              </a:endParaRPr>
            </a:p>
          </p:txBody>
        </p:sp>
        <p:sp>
          <p:nvSpPr>
            <p:cNvPr id="69709" name="Oval 70"/>
            <p:cNvSpPr>
              <a:spLocks noChangeArrowheads="1"/>
            </p:cNvSpPr>
            <p:nvPr/>
          </p:nvSpPr>
          <p:spPr bwMode="auto">
            <a:xfrm>
              <a:off x="2163" y="3303"/>
              <a:ext cx="74" cy="74"/>
            </a:xfrm>
            <a:prstGeom prst="ellipse">
              <a:avLst/>
            </a:prstGeom>
            <a:solidFill>
              <a:schemeClr val="tx1"/>
            </a:solidFill>
            <a:ln w="9525">
              <a:solidFill>
                <a:schemeClr val="tx1"/>
              </a:solidFill>
              <a:round/>
              <a:headEnd/>
              <a:tailEnd/>
            </a:ln>
          </p:spPr>
          <p:txBody>
            <a:bodyPr wrap="none" anchor="ctr"/>
            <a:lstStyle/>
            <a:p>
              <a:endParaRPr lang="en-US">
                <a:solidFill>
                  <a:prstClr val="black"/>
                </a:solidFill>
              </a:endParaRPr>
            </a:p>
          </p:txBody>
        </p:sp>
        <p:sp>
          <p:nvSpPr>
            <p:cNvPr id="69710" name="Oval 71"/>
            <p:cNvSpPr>
              <a:spLocks noChangeArrowheads="1"/>
            </p:cNvSpPr>
            <p:nvPr/>
          </p:nvSpPr>
          <p:spPr bwMode="auto">
            <a:xfrm>
              <a:off x="2306" y="3161"/>
              <a:ext cx="74" cy="74"/>
            </a:xfrm>
            <a:prstGeom prst="ellipse">
              <a:avLst/>
            </a:prstGeom>
            <a:solidFill>
              <a:schemeClr val="tx1"/>
            </a:solidFill>
            <a:ln w="9525">
              <a:solidFill>
                <a:schemeClr val="tx1"/>
              </a:solidFill>
              <a:round/>
              <a:headEnd/>
              <a:tailEnd/>
            </a:ln>
          </p:spPr>
          <p:txBody>
            <a:bodyPr wrap="none" anchor="ctr"/>
            <a:lstStyle/>
            <a:p>
              <a:endParaRPr lang="en-US">
                <a:solidFill>
                  <a:prstClr val="black"/>
                </a:solidFill>
              </a:endParaRPr>
            </a:p>
          </p:txBody>
        </p:sp>
        <p:sp>
          <p:nvSpPr>
            <p:cNvPr id="69711" name="Oval 72"/>
            <p:cNvSpPr>
              <a:spLocks noChangeArrowheads="1"/>
            </p:cNvSpPr>
            <p:nvPr/>
          </p:nvSpPr>
          <p:spPr bwMode="auto">
            <a:xfrm>
              <a:off x="2468" y="3011"/>
              <a:ext cx="74" cy="74"/>
            </a:xfrm>
            <a:prstGeom prst="ellipse">
              <a:avLst/>
            </a:prstGeom>
            <a:solidFill>
              <a:schemeClr val="tx1"/>
            </a:solidFill>
            <a:ln w="9525">
              <a:solidFill>
                <a:schemeClr val="tx1"/>
              </a:solidFill>
              <a:round/>
              <a:headEnd/>
              <a:tailEnd/>
            </a:ln>
          </p:spPr>
          <p:txBody>
            <a:bodyPr wrap="none" anchor="ctr"/>
            <a:lstStyle/>
            <a:p>
              <a:endParaRPr lang="en-US">
                <a:solidFill>
                  <a:prstClr val="black"/>
                </a:solidFill>
              </a:endParaRPr>
            </a:p>
          </p:txBody>
        </p:sp>
        <p:sp>
          <p:nvSpPr>
            <p:cNvPr id="69712" name="Oval 73"/>
            <p:cNvSpPr>
              <a:spLocks noChangeArrowheads="1"/>
            </p:cNvSpPr>
            <p:nvPr/>
          </p:nvSpPr>
          <p:spPr bwMode="auto">
            <a:xfrm>
              <a:off x="1654" y="3811"/>
              <a:ext cx="74" cy="74"/>
            </a:xfrm>
            <a:prstGeom prst="ellipse">
              <a:avLst/>
            </a:prstGeom>
            <a:solidFill>
              <a:schemeClr val="tx1"/>
            </a:solidFill>
            <a:ln w="9525">
              <a:solidFill>
                <a:schemeClr val="tx1"/>
              </a:solidFill>
              <a:round/>
              <a:headEnd/>
              <a:tailEnd/>
            </a:ln>
          </p:spPr>
          <p:txBody>
            <a:bodyPr wrap="none" anchor="ctr"/>
            <a:lstStyle/>
            <a:p>
              <a:endParaRPr lang="en-US">
                <a:solidFill>
                  <a:prstClr val="black"/>
                </a:solidFill>
              </a:endParaRPr>
            </a:p>
          </p:txBody>
        </p:sp>
        <p:sp>
          <p:nvSpPr>
            <p:cNvPr id="69713" name="Line 64"/>
            <p:cNvSpPr>
              <a:spLocks noChangeShapeType="1"/>
            </p:cNvSpPr>
            <p:nvPr/>
          </p:nvSpPr>
          <p:spPr bwMode="auto">
            <a:xfrm flipV="1">
              <a:off x="1701" y="3010"/>
              <a:ext cx="835" cy="835"/>
            </a:xfrm>
            <a:prstGeom prst="line">
              <a:avLst/>
            </a:prstGeom>
            <a:noFill/>
            <a:ln w="38100">
              <a:solidFill>
                <a:srgbClr val="FF0000"/>
              </a:solidFill>
              <a:round/>
              <a:headEnd/>
              <a:tailEnd type="arrow" w="lg"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35" name="Octagon 34"/>
          <p:cNvSpPr>
            <a:spLocks noChangeArrowheads="1"/>
          </p:cNvSpPr>
          <p:nvPr/>
        </p:nvSpPr>
        <p:spPr bwMode="auto">
          <a:xfrm>
            <a:off x="8734425" y="645795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prstClr val="white"/>
              </a:solidFill>
              <a:latin typeface="Calibri"/>
              <a:cs typeface="+mn-cs"/>
            </a:endParaRPr>
          </a:p>
        </p:txBody>
      </p:sp>
      <p:grpSp>
        <p:nvGrpSpPr>
          <p:cNvPr id="36" name="Group 75"/>
          <p:cNvGrpSpPr>
            <a:grpSpLocks/>
          </p:cNvGrpSpPr>
          <p:nvPr/>
        </p:nvGrpSpPr>
        <p:grpSpPr bwMode="auto">
          <a:xfrm>
            <a:off x="542925" y="3884613"/>
            <a:ext cx="7727950" cy="2274887"/>
            <a:chOff x="358" y="2887"/>
            <a:chExt cx="4868" cy="1433"/>
          </a:xfrm>
        </p:grpSpPr>
        <p:sp>
          <p:nvSpPr>
            <p:cNvPr id="69660" name="Oval 62"/>
            <p:cNvSpPr>
              <a:spLocks noChangeArrowheads="1"/>
            </p:cNvSpPr>
            <p:nvPr/>
          </p:nvSpPr>
          <p:spPr bwMode="auto">
            <a:xfrm>
              <a:off x="1819" y="3651"/>
              <a:ext cx="74" cy="74"/>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69661" name="Oval 63"/>
            <p:cNvSpPr>
              <a:spLocks noChangeArrowheads="1"/>
            </p:cNvSpPr>
            <p:nvPr/>
          </p:nvSpPr>
          <p:spPr bwMode="auto">
            <a:xfrm>
              <a:off x="1990" y="3468"/>
              <a:ext cx="74" cy="74"/>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69662" name="Oval 65"/>
            <p:cNvSpPr>
              <a:spLocks noChangeArrowheads="1"/>
            </p:cNvSpPr>
            <p:nvPr/>
          </p:nvSpPr>
          <p:spPr bwMode="auto">
            <a:xfrm>
              <a:off x="2157" y="3303"/>
              <a:ext cx="74" cy="74"/>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69663" name="Oval 66"/>
            <p:cNvSpPr>
              <a:spLocks noChangeArrowheads="1"/>
            </p:cNvSpPr>
            <p:nvPr/>
          </p:nvSpPr>
          <p:spPr bwMode="auto">
            <a:xfrm>
              <a:off x="2303" y="3158"/>
              <a:ext cx="74" cy="74"/>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69664" name="Oval 67"/>
            <p:cNvSpPr>
              <a:spLocks noChangeArrowheads="1"/>
            </p:cNvSpPr>
            <p:nvPr/>
          </p:nvSpPr>
          <p:spPr bwMode="auto">
            <a:xfrm>
              <a:off x="2465" y="3008"/>
              <a:ext cx="74" cy="74"/>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69665" name="Line 31"/>
            <p:cNvSpPr>
              <a:spLocks noChangeShapeType="1"/>
            </p:cNvSpPr>
            <p:nvPr/>
          </p:nvSpPr>
          <p:spPr bwMode="auto">
            <a:xfrm>
              <a:off x="1694" y="2888"/>
              <a:ext cx="0" cy="1432"/>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66" name="Line 32"/>
            <p:cNvSpPr>
              <a:spLocks noChangeShapeType="1"/>
            </p:cNvSpPr>
            <p:nvPr/>
          </p:nvSpPr>
          <p:spPr bwMode="auto">
            <a:xfrm>
              <a:off x="799" y="3852"/>
              <a:ext cx="4427"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67" name="Text Box 33"/>
            <p:cNvSpPr txBox="1">
              <a:spLocks noChangeArrowheads="1"/>
            </p:cNvSpPr>
            <p:nvPr/>
          </p:nvSpPr>
          <p:spPr bwMode="auto">
            <a:xfrm>
              <a:off x="1464" y="2887"/>
              <a:ext cx="196"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5</a:t>
              </a:r>
            </a:p>
            <a:p>
              <a:pPr eaLnBrk="1" hangingPunct="1"/>
              <a:r>
                <a:rPr lang="en-US" sz="1800">
                  <a:solidFill>
                    <a:prstClr val="black"/>
                  </a:solidFill>
                </a:rPr>
                <a:t>4</a:t>
              </a:r>
            </a:p>
            <a:p>
              <a:pPr eaLnBrk="1" hangingPunct="1"/>
              <a:r>
                <a:rPr lang="en-US" sz="1800">
                  <a:solidFill>
                    <a:prstClr val="black"/>
                  </a:solidFill>
                </a:rPr>
                <a:t>3</a:t>
              </a:r>
            </a:p>
            <a:p>
              <a:pPr eaLnBrk="1" hangingPunct="1"/>
              <a:r>
                <a:rPr lang="en-US" sz="1800">
                  <a:solidFill>
                    <a:prstClr val="black"/>
                  </a:solidFill>
                </a:rPr>
                <a:t>2</a:t>
              </a:r>
            </a:p>
            <a:p>
              <a:pPr eaLnBrk="1" hangingPunct="1"/>
              <a:r>
                <a:rPr lang="en-US" sz="1800">
                  <a:solidFill>
                    <a:prstClr val="black"/>
                  </a:solidFill>
                </a:rPr>
                <a:t>1</a:t>
              </a:r>
            </a:p>
          </p:txBody>
        </p:sp>
        <p:sp>
          <p:nvSpPr>
            <p:cNvPr id="69668" name="Text Box 34"/>
            <p:cNvSpPr txBox="1">
              <a:spLocks noChangeArrowheads="1"/>
            </p:cNvSpPr>
            <p:nvPr/>
          </p:nvSpPr>
          <p:spPr bwMode="auto">
            <a:xfrm>
              <a:off x="1773" y="3924"/>
              <a:ext cx="8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1  2  3  4  5</a:t>
              </a:r>
            </a:p>
          </p:txBody>
        </p:sp>
        <p:sp>
          <p:nvSpPr>
            <p:cNvPr id="69669" name="Line 35"/>
            <p:cNvSpPr>
              <a:spLocks noChangeShapeType="1"/>
            </p:cNvSpPr>
            <p:nvPr/>
          </p:nvSpPr>
          <p:spPr bwMode="auto">
            <a:xfrm>
              <a:off x="1848" y="3826"/>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70" name="Text Box 36"/>
            <p:cNvSpPr txBox="1">
              <a:spLocks noChangeArrowheads="1"/>
            </p:cNvSpPr>
            <p:nvPr/>
          </p:nvSpPr>
          <p:spPr bwMode="auto">
            <a:xfrm rot="-5400000">
              <a:off x="239" y="3539"/>
              <a:ext cx="4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North</a:t>
              </a:r>
            </a:p>
          </p:txBody>
        </p:sp>
        <p:sp>
          <p:nvSpPr>
            <p:cNvPr id="69671" name="Line 37"/>
            <p:cNvSpPr>
              <a:spLocks noChangeShapeType="1"/>
            </p:cNvSpPr>
            <p:nvPr/>
          </p:nvSpPr>
          <p:spPr bwMode="auto">
            <a:xfrm flipV="1">
              <a:off x="475" y="3049"/>
              <a:ext cx="0" cy="309"/>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72" name="Line 38"/>
            <p:cNvSpPr>
              <a:spLocks noChangeShapeType="1"/>
            </p:cNvSpPr>
            <p:nvPr/>
          </p:nvSpPr>
          <p:spPr bwMode="auto">
            <a:xfrm>
              <a:off x="2017" y="3833"/>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73" name="Line 39"/>
            <p:cNvSpPr>
              <a:spLocks noChangeShapeType="1"/>
            </p:cNvSpPr>
            <p:nvPr/>
          </p:nvSpPr>
          <p:spPr bwMode="auto">
            <a:xfrm>
              <a:off x="2197" y="3833"/>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74" name="Line 40"/>
            <p:cNvSpPr>
              <a:spLocks noChangeShapeType="1"/>
            </p:cNvSpPr>
            <p:nvPr/>
          </p:nvSpPr>
          <p:spPr bwMode="auto">
            <a:xfrm>
              <a:off x="2350" y="3833"/>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75" name="Line 41"/>
            <p:cNvSpPr>
              <a:spLocks noChangeShapeType="1"/>
            </p:cNvSpPr>
            <p:nvPr/>
          </p:nvSpPr>
          <p:spPr bwMode="auto">
            <a:xfrm>
              <a:off x="2512" y="3842"/>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76" name="Line 42"/>
            <p:cNvSpPr>
              <a:spLocks noChangeShapeType="1"/>
            </p:cNvSpPr>
            <p:nvPr/>
          </p:nvSpPr>
          <p:spPr bwMode="auto">
            <a:xfrm>
              <a:off x="1651" y="3010"/>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77" name="Line 43"/>
            <p:cNvSpPr>
              <a:spLocks noChangeShapeType="1"/>
            </p:cNvSpPr>
            <p:nvPr/>
          </p:nvSpPr>
          <p:spPr bwMode="auto">
            <a:xfrm>
              <a:off x="1649" y="3170"/>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78" name="Line 44"/>
            <p:cNvSpPr>
              <a:spLocks noChangeShapeType="1"/>
            </p:cNvSpPr>
            <p:nvPr/>
          </p:nvSpPr>
          <p:spPr bwMode="auto">
            <a:xfrm>
              <a:off x="1649" y="3341"/>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79" name="Line 45"/>
            <p:cNvSpPr>
              <a:spLocks noChangeShapeType="1"/>
            </p:cNvSpPr>
            <p:nvPr/>
          </p:nvSpPr>
          <p:spPr bwMode="auto">
            <a:xfrm>
              <a:off x="1658" y="3521"/>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80" name="Line 46"/>
            <p:cNvSpPr>
              <a:spLocks noChangeShapeType="1"/>
            </p:cNvSpPr>
            <p:nvPr/>
          </p:nvSpPr>
          <p:spPr bwMode="auto">
            <a:xfrm>
              <a:off x="1667" y="3683"/>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81" name="Text Box 47"/>
            <p:cNvSpPr txBox="1">
              <a:spLocks noChangeArrowheads="1"/>
            </p:cNvSpPr>
            <p:nvPr/>
          </p:nvSpPr>
          <p:spPr bwMode="auto">
            <a:xfrm>
              <a:off x="2882" y="4026"/>
              <a:ext cx="40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East</a:t>
              </a:r>
            </a:p>
          </p:txBody>
        </p:sp>
        <p:sp>
          <p:nvSpPr>
            <p:cNvPr id="69682" name="Line 48"/>
            <p:cNvSpPr>
              <a:spLocks noChangeShapeType="1"/>
            </p:cNvSpPr>
            <p:nvPr/>
          </p:nvSpPr>
          <p:spPr bwMode="auto">
            <a:xfrm>
              <a:off x="3279" y="4145"/>
              <a:ext cx="318" cy="0"/>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83" name="Oval 73"/>
            <p:cNvSpPr>
              <a:spLocks noChangeArrowheads="1"/>
            </p:cNvSpPr>
            <p:nvPr/>
          </p:nvSpPr>
          <p:spPr bwMode="auto">
            <a:xfrm>
              <a:off x="1654" y="3811"/>
              <a:ext cx="74" cy="74"/>
            </a:xfrm>
            <a:prstGeom prst="ellipse">
              <a:avLst/>
            </a:prstGeom>
            <a:solidFill>
              <a:schemeClr val="tx1"/>
            </a:solidFill>
            <a:ln w="9525">
              <a:solidFill>
                <a:schemeClr val="tx1"/>
              </a:solidFill>
              <a:round/>
              <a:headEnd/>
              <a:tailEnd/>
            </a:ln>
          </p:spPr>
          <p:txBody>
            <a:bodyPr wrap="none" anchor="ctr"/>
            <a:lstStyle/>
            <a:p>
              <a:endParaRPr lang="en-US">
                <a:solidFill>
                  <a:prstClr val="black"/>
                </a:solidFill>
              </a:endParaRPr>
            </a:p>
          </p:txBody>
        </p:sp>
      </p:grpSp>
      <p:grpSp>
        <p:nvGrpSpPr>
          <p:cNvPr id="69638" name="Group 2"/>
          <p:cNvGrpSpPr>
            <a:grpSpLocks/>
          </p:cNvGrpSpPr>
          <p:nvPr/>
        </p:nvGrpSpPr>
        <p:grpSpPr bwMode="auto">
          <a:xfrm>
            <a:off x="542925" y="3884613"/>
            <a:ext cx="7727950" cy="2278062"/>
            <a:chOff x="542925" y="3884613"/>
            <a:chExt cx="7727951" cy="2278062"/>
          </a:xfrm>
        </p:grpSpPr>
        <p:sp>
          <p:nvSpPr>
            <p:cNvPr id="69639" name="Oval 62"/>
            <p:cNvSpPr>
              <a:spLocks noChangeArrowheads="1"/>
            </p:cNvSpPr>
            <p:nvPr/>
          </p:nvSpPr>
          <p:spPr bwMode="auto">
            <a:xfrm>
              <a:off x="2862263" y="5099155"/>
              <a:ext cx="117475" cy="117639"/>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69640" name="Oval 63"/>
            <p:cNvSpPr>
              <a:spLocks noChangeArrowheads="1"/>
            </p:cNvSpPr>
            <p:nvPr/>
          </p:nvSpPr>
          <p:spPr bwMode="auto">
            <a:xfrm>
              <a:off x="3133725" y="4808238"/>
              <a:ext cx="117475" cy="117639"/>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69641" name="Line 31"/>
            <p:cNvSpPr>
              <a:spLocks noChangeShapeType="1"/>
            </p:cNvSpPr>
            <p:nvPr/>
          </p:nvSpPr>
          <p:spPr bwMode="auto">
            <a:xfrm>
              <a:off x="2663825" y="3886203"/>
              <a:ext cx="0" cy="2276472"/>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42" name="Line 32"/>
            <p:cNvSpPr>
              <a:spLocks noChangeShapeType="1"/>
            </p:cNvSpPr>
            <p:nvPr/>
          </p:nvSpPr>
          <p:spPr bwMode="auto">
            <a:xfrm>
              <a:off x="1243013" y="5418688"/>
              <a:ext cx="702786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43" name="Text Box 33"/>
            <p:cNvSpPr txBox="1">
              <a:spLocks noChangeArrowheads="1"/>
            </p:cNvSpPr>
            <p:nvPr/>
          </p:nvSpPr>
          <p:spPr bwMode="auto">
            <a:xfrm>
              <a:off x="2298700" y="3884613"/>
              <a:ext cx="312738" cy="175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5</a:t>
              </a:r>
            </a:p>
            <a:p>
              <a:pPr eaLnBrk="1" hangingPunct="1"/>
              <a:r>
                <a:rPr lang="en-US" sz="1800">
                  <a:solidFill>
                    <a:prstClr val="black"/>
                  </a:solidFill>
                </a:rPr>
                <a:t>4</a:t>
              </a:r>
            </a:p>
            <a:p>
              <a:pPr eaLnBrk="1" hangingPunct="1"/>
              <a:r>
                <a:rPr lang="en-US" sz="1800">
                  <a:solidFill>
                    <a:prstClr val="black"/>
                  </a:solidFill>
                </a:rPr>
                <a:t>3</a:t>
              </a:r>
            </a:p>
            <a:p>
              <a:pPr eaLnBrk="1" hangingPunct="1"/>
              <a:r>
                <a:rPr lang="en-US" sz="1800">
                  <a:solidFill>
                    <a:prstClr val="black"/>
                  </a:solidFill>
                </a:rPr>
                <a:t>2</a:t>
              </a:r>
            </a:p>
            <a:p>
              <a:pPr eaLnBrk="1" hangingPunct="1"/>
              <a:r>
                <a:rPr lang="en-US" sz="1800">
                  <a:solidFill>
                    <a:prstClr val="black"/>
                  </a:solidFill>
                </a:rPr>
                <a:t>1</a:t>
              </a:r>
            </a:p>
            <a:p>
              <a:pPr eaLnBrk="1" hangingPunct="1"/>
              <a:r>
                <a:rPr lang="en-US" sz="1800">
                  <a:solidFill>
                    <a:prstClr val="black"/>
                  </a:solidFill>
                </a:rPr>
                <a:t>0</a:t>
              </a:r>
            </a:p>
          </p:txBody>
        </p:sp>
        <p:sp>
          <p:nvSpPr>
            <p:cNvPr id="69644" name="Text Box 34"/>
            <p:cNvSpPr txBox="1">
              <a:spLocks noChangeArrowheads="1"/>
            </p:cNvSpPr>
            <p:nvPr/>
          </p:nvSpPr>
          <p:spPr bwMode="auto">
            <a:xfrm>
              <a:off x="2789238" y="5533148"/>
              <a:ext cx="1327150" cy="36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1  2  3  4  5</a:t>
              </a:r>
            </a:p>
          </p:txBody>
        </p:sp>
        <p:sp>
          <p:nvSpPr>
            <p:cNvPr id="69645" name="Line 35"/>
            <p:cNvSpPr>
              <a:spLocks noChangeShapeType="1"/>
            </p:cNvSpPr>
            <p:nvPr/>
          </p:nvSpPr>
          <p:spPr bwMode="auto">
            <a:xfrm>
              <a:off x="2908300" y="5377356"/>
              <a:ext cx="0" cy="96973"/>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46" name="Text Box 36"/>
            <p:cNvSpPr txBox="1">
              <a:spLocks noChangeArrowheads="1"/>
            </p:cNvSpPr>
            <p:nvPr/>
          </p:nvSpPr>
          <p:spPr bwMode="auto">
            <a:xfrm rot="-5400000">
              <a:off x="353491" y="4921365"/>
              <a:ext cx="74875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North</a:t>
              </a:r>
            </a:p>
          </p:txBody>
        </p:sp>
        <p:sp>
          <p:nvSpPr>
            <p:cNvPr id="69647" name="Line 37"/>
            <p:cNvSpPr>
              <a:spLocks noChangeShapeType="1"/>
            </p:cNvSpPr>
            <p:nvPr/>
          </p:nvSpPr>
          <p:spPr bwMode="auto">
            <a:xfrm flipV="1">
              <a:off x="728663" y="4142147"/>
              <a:ext cx="0" cy="491222"/>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48" name="Line 38"/>
            <p:cNvSpPr>
              <a:spLocks noChangeShapeType="1"/>
            </p:cNvSpPr>
            <p:nvPr/>
          </p:nvSpPr>
          <p:spPr bwMode="auto">
            <a:xfrm>
              <a:off x="3176588" y="5388484"/>
              <a:ext cx="0" cy="96973"/>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49" name="Line 39"/>
            <p:cNvSpPr>
              <a:spLocks noChangeShapeType="1"/>
            </p:cNvSpPr>
            <p:nvPr/>
          </p:nvSpPr>
          <p:spPr bwMode="auto">
            <a:xfrm>
              <a:off x="3462338" y="5388484"/>
              <a:ext cx="0" cy="96973"/>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50" name="Line 40"/>
            <p:cNvSpPr>
              <a:spLocks noChangeShapeType="1"/>
            </p:cNvSpPr>
            <p:nvPr/>
          </p:nvSpPr>
          <p:spPr bwMode="auto">
            <a:xfrm>
              <a:off x="3705225" y="5388484"/>
              <a:ext cx="0" cy="96973"/>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51" name="Line 41"/>
            <p:cNvSpPr>
              <a:spLocks noChangeShapeType="1"/>
            </p:cNvSpPr>
            <p:nvPr/>
          </p:nvSpPr>
          <p:spPr bwMode="auto">
            <a:xfrm>
              <a:off x="3962400" y="5402791"/>
              <a:ext cx="0" cy="96973"/>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52" name="Line 42"/>
            <p:cNvSpPr>
              <a:spLocks noChangeShapeType="1"/>
            </p:cNvSpPr>
            <p:nvPr/>
          </p:nvSpPr>
          <p:spPr bwMode="auto">
            <a:xfrm>
              <a:off x="2595563" y="4080148"/>
              <a:ext cx="16351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53" name="Line 43"/>
            <p:cNvSpPr>
              <a:spLocks noChangeShapeType="1"/>
            </p:cNvSpPr>
            <p:nvPr/>
          </p:nvSpPr>
          <p:spPr bwMode="auto">
            <a:xfrm>
              <a:off x="2592388" y="4334502"/>
              <a:ext cx="16351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54" name="Line 44"/>
            <p:cNvSpPr>
              <a:spLocks noChangeShapeType="1"/>
            </p:cNvSpPr>
            <p:nvPr/>
          </p:nvSpPr>
          <p:spPr bwMode="auto">
            <a:xfrm>
              <a:off x="2592388" y="4606344"/>
              <a:ext cx="16351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55" name="Line 45"/>
            <p:cNvSpPr>
              <a:spLocks noChangeShapeType="1"/>
            </p:cNvSpPr>
            <p:nvPr/>
          </p:nvSpPr>
          <p:spPr bwMode="auto">
            <a:xfrm>
              <a:off x="2606675" y="4892492"/>
              <a:ext cx="16351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56" name="Line 46"/>
            <p:cNvSpPr>
              <a:spLocks noChangeShapeType="1"/>
            </p:cNvSpPr>
            <p:nvPr/>
          </p:nvSpPr>
          <p:spPr bwMode="auto">
            <a:xfrm>
              <a:off x="2620963" y="5150026"/>
              <a:ext cx="16351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57" name="Text Box 47"/>
            <p:cNvSpPr txBox="1">
              <a:spLocks noChangeArrowheads="1"/>
            </p:cNvSpPr>
            <p:nvPr/>
          </p:nvSpPr>
          <p:spPr bwMode="auto">
            <a:xfrm>
              <a:off x="4549775" y="5695299"/>
              <a:ext cx="646113" cy="36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East</a:t>
              </a:r>
            </a:p>
          </p:txBody>
        </p:sp>
        <p:sp>
          <p:nvSpPr>
            <p:cNvPr id="69658" name="Line 48"/>
            <p:cNvSpPr>
              <a:spLocks noChangeShapeType="1"/>
            </p:cNvSpPr>
            <p:nvPr/>
          </p:nvSpPr>
          <p:spPr bwMode="auto">
            <a:xfrm>
              <a:off x="5180013" y="5884475"/>
              <a:ext cx="504825" cy="0"/>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9659" name="Oval 73"/>
            <p:cNvSpPr>
              <a:spLocks noChangeArrowheads="1"/>
            </p:cNvSpPr>
            <p:nvPr/>
          </p:nvSpPr>
          <p:spPr bwMode="auto">
            <a:xfrm>
              <a:off x="2600325" y="5353510"/>
              <a:ext cx="117475" cy="117639"/>
            </a:xfrm>
            <a:prstGeom prst="ellipse">
              <a:avLst/>
            </a:prstGeom>
            <a:solidFill>
              <a:schemeClr val="tx1"/>
            </a:solidFill>
            <a:ln w="9525">
              <a:solidFill>
                <a:schemeClr val="tx1"/>
              </a:solidFill>
              <a:round/>
              <a:headEnd/>
              <a:tailEnd/>
            </a:ln>
          </p:spPr>
          <p:txBody>
            <a:bodyPr wrap="none" anchor="ctr"/>
            <a:lstStyle/>
            <a:p>
              <a:endParaRPr lang="en-US">
                <a:solidFill>
                  <a:prstClr val="black"/>
                </a:solidFill>
              </a:endParaRPr>
            </a:p>
          </p:txBody>
        </p:sp>
      </p:grpSp>
    </p:spTree>
    <p:extLst>
      <p:ext uri="{BB962C8B-B14F-4D97-AF65-F5344CB8AC3E}">
        <p14:creationId xmlns:p14="http://schemas.microsoft.com/office/powerpoint/2010/main" val="384791420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3498850" y="0"/>
            <a:ext cx="5645150" cy="771525"/>
          </a:xfrm>
        </p:spPr>
        <p:txBody>
          <a:bodyPr/>
          <a:lstStyle/>
          <a:p>
            <a:r>
              <a:rPr lang="en-US" sz="3000">
                <a:latin typeface="Arial" charset="0"/>
              </a:rPr>
              <a:t>Part 3: What Direction Is GPS Monument B Moving?</a:t>
            </a:r>
          </a:p>
        </p:txBody>
      </p:sp>
      <p:graphicFrame>
        <p:nvGraphicFramePr>
          <p:cNvPr id="78918" name="Group 70"/>
          <p:cNvGraphicFramePr>
            <a:graphicFrameLocks noGrp="1"/>
          </p:cNvGraphicFramePr>
          <p:nvPr>
            <p:ph idx="1"/>
          </p:nvPr>
        </p:nvGraphicFramePr>
        <p:xfrm>
          <a:off x="1033463" y="1184275"/>
          <a:ext cx="7729537" cy="2803544"/>
        </p:xfrm>
        <a:graphic>
          <a:graphicData uri="http://schemas.openxmlformats.org/drawingml/2006/table">
            <a:tbl>
              <a:tblPr/>
              <a:tblGrid>
                <a:gridCol w="2257425"/>
                <a:gridCol w="2389187"/>
                <a:gridCol w="3082925"/>
              </a:tblGrid>
              <a:tr h="60950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Year</a:t>
                      </a:r>
                      <a:endParaRPr kumimoji="0" lang="en-US" sz="1700" b="0" i="0" u="none" strike="noStrike" cap="none" normalizeH="0" baseline="0" dirty="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North</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(mm)</a:t>
                      </a:r>
                      <a:endParaRPr kumimoji="0" lang="en-US" sz="17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East</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(mm)</a:t>
                      </a:r>
                      <a:endParaRPr kumimoji="0" lang="en-US" sz="17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0C0C0"/>
                    </a:solidFill>
                  </a:tcPr>
                </a:tc>
              </a:tr>
              <a:tr h="36567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2000</a:t>
                      </a: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 0</a:t>
                      </a: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 0</a:t>
                      </a: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67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rPr>
                        <a:t>2001</a:t>
                      </a: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rPr>
                        <a:t>-1</a:t>
                      </a: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rPr>
                        <a:t>-2</a:t>
                      </a: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67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2002</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-2</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-4</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67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2003</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-3</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-6</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67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2004</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-4</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-8</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67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rPr>
                        <a:t>2005</a:t>
                      </a: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rPr>
                        <a:t>-5</a:t>
                      </a: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rPr>
                        <a:t>-10</a:t>
                      </a: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1710" name="Text Box 55"/>
          <p:cNvSpPr txBox="1">
            <a:spLocks noChangeArrowheads="1"/>
          </p:cNvSpPr>
          <p:nvPr/>
        </p:nvSpPr>
        <p:spPr bwMode="auto">
          <a:xfrm>
            <a:off x="3344863" y="782638"/>
            <a:ext cx="3135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GPS Monument B</a:t>
            </a:r>
          </a:p>
        </p:txBody>
      </p:sp>
      <p:sp>
        <p:nvSpPr>
          <p:cNvPr id="71711" name="Text Box 51"/>
          <p:cNvSpPr txBox="1">
            <a:spLocks noChangeArrowheads="1"/>
          </p:cNvSpPr>
          <p:nvPr/>
        </p:nvSpPr>
        <p:spPr bwMode="auto">
          <a:xfrm>
            <a:off x="42863" y="4057650"/>
            <a:ext cx="8942387" cy="224631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prstClr val="black"/>
                </a:solidFill>
              </a:rPr>
              <a:t>Focus on the </a:t>
            </a:r>
            <a:r>
              <a:rPr lang="en-US" sz="2000" b="1">
                <a:solidFill>
                  <a:prstClr val="black"/>
                </a:solidFill>
              </a:rPr>
              <a:t>North </a:t>
            </a:r>
            <a:r>
              <a:rPr lang="en-US" sz="2000">
                <a:solidFill>
                  <a:prstClr val="black"/>
                </a:solidFill>
              </a:rPr>
              <a:t>data:</a:t>
            </a:r>
          </a:p>
          <a:p>
            <a:pPr eaLnBrk="1" hangingPunct="1">
              <a:buFont typeface="Arial" charset="0"/>
              <a:buChar char="•"/>
            </a:pPr>
            <a:r>
              <a:rPr lang="en-US" sz="2000">
                <a:solidFill>
                  <a:prstClr val="black"/>
                </a:solidFill>
              </a:rPr>
              <a:t> Is monument B moving in a more positive or negative direction?</a:t>
            </a:r>
          </a:p>
          <a:p>
            <a:pPr eaLnBrk="1" hangingPunct="1">
              <a:buFontTx/>
              <a:buChar char="•"/>
            </a:pPr>
            <a:r>
              <a:rPr lang="en-US" sz="2000">
                <a:solidFill>
                  <a:prstClr val="black"/>
                </a:solidFill>
              </a:rPr>
              <a:t> What direction is GPS monument B moving? North or South? </a:t>
            </a:r>
          </a:p>
          <a:p>
            <a:pPr eaLnBrk="1" hangingPunct="1"/>
            <a:endParaRPr lang="en-US" sz="2000">
              <a:solidFill>
                <a:prstClr val="black"/>
              </a:solidFill>
            </a:endParaRPr>
          </a:p>
          <a:p>
            <a:pPr eaLnBrk="1" hangingPunct="1"/>
            <a:r>
              <a:rPr lang="en-US" sz="2000">
                <a:solidFill>
                  <a:prstClr val="black"/>
                </a:solidFill>
              </a:rPr>
              <a:t>Now, focus on the </a:t>
            </a:r>
            <a:r>
              <a:rPr lang="en-US" sz="2000" b="1">
                <a:solidFill>
                  <a:prstClr val="black"/>
                </a:solidFill>
              </a:rPr>
              <a:t>East </a:t>
            </a:r>
            <a:r>
              <a:rPr lang="en-US" sz="2000">
                <a:solidFill>
                  <a:prstClr val="black"/>
                </a:solidFill>
              </a:rPr>
              <a:t>data:</a:t>
            </a:r>
          </a:p>
          <a:p>
            <a:pPr eaLnBrk="1" hangingPunct="1">
              <a:buFont typeface="Arial" charset="0"/>
              <a:buChar char="•"/>
            </a:pPr>
            <a:r>
              <a:rPr lang="en-US" sz="2000">
                <a:solidFill>
                  <a:prstClr val="black"/>
                </a:solidFill>
              </a:rPr>
              <a:t> Is monument B moving in a more positive or negative direction?</a:t>
            </a:r>
          </a:p>
          <a:p>
            <a:pPr eaLnBrk="1" hangingPunct="1">
              <a:buFontTx/>
              <a:buChar char="•"/>
            </a:pPr>
            <a:r>
              <a:rPr lang="en-US" sz="2000">
                <a:solidFill>
                  <a:prstClr val="black"/>
                </a:solidFill>
              </a:rPr>
              <a:t> What direction is GPS monument B moving? East or West? </a:t>
            </a:r>
          </a:p>
        </p:txBody>
      </p:sp>
    </p:spTree>
    <p:extLst>
      <p:ext uri="{BB962C8B-B14F-4D97-AF65-F5344CB8AC3E}">
        <p14:creationId xmlns:p14="http://schemas.microsoft.com/office/powerpoint/2010/main" val="753670768"/>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4019550" y="100013"/>
            <a:ext cx="5124450" cy="587375"/>
          </a:xfrm>
        </p:spPr>
        <p:txBody>
          <a:bodyPr/>
          <a:lstStyle/>
          <a:p>
            <a:r>
              <a:rPr lang="en-US" sz="3000">
                <a:latin typeface="Arial" charset="0"/>
              </a:rPr>
              <a:t>Plotting North and East Positions Together</a:t>
            </a:r>
          </a:p>
        </p:txBody>
      </p:sp>
      <p:sp>
        <p:nvSpPr>
          <p:cNvPr id="75778" name="Text Box 55"/>
          <p:cNvSpPr txBox="1">
            <a:spLocks noChangeArrowheads="1"/>
          </p:cNvSpPr>
          <p:nvPr/>
        </p:nvSpPr>
        <p:spPr bwMode="auto">
          <a:xfrm>
            <a:off x="3073400" y="733425"/>
            <a:ext cx="3135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GPS Monument B</a:t>
            </a:r>
          </a:p>
        </p:txBody>
      </p:sp>
      <p:graphicFrame>
        <p:nvGraphicFramePr>
          <p:cNvPr id="28" name="Group 70"/>
          <p:cNvGraphicFramePr>
            <a:graphicFrameLocks noGrp="1"/>
          </p:cNvGraphicFramePr>
          <p:nvPr/>
        </p:nvGraphicFramePr>
        <p:xfrm>
          <a:off x="965200" y="1158875"/>
          <a:ext cx="7729538" cy="2452689"/>
        </p:xfrm>
        <a:graphic>
          <a:graphicData uri="http://schemas.openxmlformats.org/drawingml/2006/table">
            <a:tbl>
              <a:tblPr/>
              <a:tblGrid>
                <a:gridCol w="2257425"/>
                <a:gridCol w="2389188"/>
                <a:gridCol w="3082925"/>
              </a:tblGrid>
              <a:tr h="350462">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Year</a:t>
                      </a:r>
                      <a:endParaRPr kumimoji="0" lang="en-US" sz="1700" b="0" i="0" u="none" strike="noStrike" cap="none" normalizeH="0" baseline="0" dirty="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North (mm)</a:t>
                      </a:r>
                      <a:endParaRPr kumimoji="0" lang="en-US" sz="1700" b="0" i="0" u="none" strike="noStrike" cap="none" normalizeH="0" baseline="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East (mm)</a:t>
                      </a:r>
                      <a:endParaRPr kumimoji="0" lang="en-US" sz="1700" b="0" i="0" u="none" strike="noStrike" cap="none" normalizeH="0" baseline="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0C0C0"/>
                    </a:solidFill>
                  </a:tcPr>
                </a:tc>
              </a:tr>
              <a:tr h="36559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112" charset="-128"/>
                          <a:cs typeface="Arial" charset="0"/>
                        </a:rPr>
                        <a:t>2000</a:t>
                      </a: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112" charset="-128"/>
                          <a:cs typeface="Arial" charset="0"/>
                        </a:rPr>
                        <a:t> 0</a:t>
                      </a: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cs typeface="Arial" charset="0"/>
                        </a:rPr>
                        <a:t> 0</a:t>
                      </a: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59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rPr>
                        <a:t>2001</a:t>
                      </a: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112" charset="-128"/>
                        </a:rPr>
                        <a:t>-1</a:t>
                      </a: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rPr>
                        <a:t>-2</a:t>
                      </a: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59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cs typeface="Arial" charset="0"/>
                        </a:rPr>
                        <a:t>2002</a:t>
                      </a:r>
                      <a:endParaRPr kumimoji="0" lang="en-US" sz="1200" b="0" i="0" u="none" strike="noStrike" cap="none" normalizeH="0" baseline="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112" charset="-128"/>
                          <a:cs typeface="Arial" charset="0"/>
                        </a:rPr>
                        <a:t>-2</a:t>
                      </a:r>
                      <a:endParaRPr kumimoji="0" lang="en-US" sz="1200" b="0" i="0" u="none" strike="noStrike" cap="none" normalizeH="0" baseline="0" dirty="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112" charset="-128"/>
                          <a:cs typeface="Arial" charset="0"/>
                        </a:rPr>
                        <a:t>-4</a:t>
                      </a:r>
                      <a:endParaRPr kumimoji="0" lang="en-US" sz="1200" b="0" i="0" u="none" strike="noStrike" cap="none" normalizeH="0" baseline="0" dirty="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59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cs typeface="Arial" charset="0"/>
                        </a:rPr>
                        <a:t>2003</a:t>
                      </a:r>
                      <a:endParaRPr kumimoji="0" lang="en-US" sz="1200" b="0" i="0" u="none" strike="noStrike" cap="none" normalizeH="0" baseline="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cs typeface="Arial" charset="0"/>
                        </a:rPr>
                        <a:t>-3</a:t>
                      </a:r>
                      <a:endParaRPr kumimoji="0" lang="en-US" sz="1200" b="0" i="0" u="none" strike="noStrike" cap="none" normalizeH="0" baseline="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112" charset="-128"/>
                          <a:cs typeface="Arial" charset="0"/>
                        </a:rPr>
                        <a:t>-6</a:t>
                      </a:r>
                      <a:endParaRPr kumimoji="0" lang="en-US" sz="1200" b="0" i="0" u="none" strike="noStrike" cap="none" normalizeH="0" baseline="0" dirty="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59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cs typeface="Arial" charset="0"/>
                        </a:rPr>
                        <a:t>2004</a:t>
                      </a:r>
                      <a:endParaRPr kumimoji="0" lang="en-US" sz="1200" b="0" i="0" u="none" strike="noStrike" cap="none" normalizeH="0" baseline="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cs typeface="Arial" charset="0"/>
                        </a:rPr>
                        <a:t>-4</a:t>
                      </a:r>
                      <a:endParaRPr kumimoji="0" lang="en-US" sz="1200" b="0" i="0" u="none" strike="noStrike" cap="none" normalizeH="0" baseline="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112" charset="-128"/>
                          <a:cs typeface="Arial" charset="0"/>
                        </a:rPr>
                        <a:t>-8</a:t>
                      </a:r>
                      <a:endParaRPr kumimoji="0" lang="en-US" sz="1200" b="0" i="0" u="none" strike="noStrike" cap="none" normalizeH="0" baseline="0" dirty="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74262">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rPr>
                        <a:t>2005</a:t>
                      </a: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rPr>
                        <a:t>-5</a:t>
                      </a: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112" charset="-128"/>
                        </a:rPr>
                        <a:t>-10</a:t>
                      </a: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2" name="Octagon 61"/>
          <p:cNvSpPr>
            <a:spLocks noChangeArrowheads="1"/>
          </p:cNvSpPr>
          <p:nvPr/>
        </p:nvSpPr>
        <p:spPr bwMode="auto">
          <a:xfrm>
            <a:off x="8734425" y="645795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prstClr val="white"/>
              </a:solidFill>
              <a:latin typeface="Calibri"/>
              <a:cs typeface="+mn-cs"/>
            </a:endParaRPr>
          </a:p>
        </p:txBody>
      </p:sp>
      <p:pic>
        <p:nvPicPr>
          <p:cNvPr id="75808" name="Picture 40" descr="graph-neg_north_east.jpg"/>
          <p:cNvPicPr>
            <a:picLocks noGrp="1" noChangeAspect="1" noChangeArrowheads="1"/>
          </p:cNvPicPr>
          <p:nvPr>
            <p:ph type="tbl" idx="1"/>
          </p:nvPr>
        </p:nvPicPr>
        <p:blipFill>
          <a:blip r:embed="rId3">
            <a:extLst>
              <a:ext uri="{28A0092B-C50C-407E-A947-70E740481C1C}">
                <a14:useLocalDpi xmlns:a14="http://schemas.microsoft.com/office/drawing/2010/main" val="0"/>
              </a:ext>
            </a:extLst>
          </a:blip>
          <a:srcRect/>
          <a:stretch>
            <a:fillRect/>
          </a:stretch>
        </p:blipFill>
        <p:spPr>
          <a:xfrm>
            <a:off x="1628775" y="3644900"/>
            <a:ext cx="5932488" cy="2992438"/>
          </a:xfrm>
          <a:noFill/>
        </p:spPr>
      </p:pic>
      <p:sp>
        <p:nvSpPr>
          <p:cNvPr id="75809" name="Oval 63"/>
          <p:cNvSpPr>
            <a:spLocks noChangeArrowheads="1"/>
          </p:cNvSpPr>
          <p:nvPr/>
        </p:nvSpPr>
        <p:spPr bwMode="auto">
          <a:xfrm>
            <a:off x="6791325" y="4017963"/>
            <a:ext cx="117475" cy="117475"/>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75810" name="Oval 63"/>
          <p:cNvSpPr>
            <a:spLocks noChangeArrowheads="1"/>
          </p:cNvSpPr>
          <p:nvPr/>
        </p:nvSpPr>
        <p:spPr bwMode="auto">
          <a:xfrm>
            <a:off x="5830888" y="4486275"/>
            <a:ext cx="117475" cy="117475"/>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75811" name="Oval 63"/>
          <p:cNvSpPr>
            <a:spLocks noChangeArrowheads="1"/>
          </p:cNvSpPr>
          <p:nvPr/>
        </p:nvSpPr>
        <p:spPr bwMode="auto">
          <a:xfrm>
            <a:off x="4860925" y="4967288"/>
            <a:ext cx="117475" cy="117475"/>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75812" name="Oval 63"/>
          <p:cNvSpPr>
            <a:spLocks noChangeArrowheads="1"/>
          </p:cNvSpPr>
          <p:nvPr/>
        </p:nvSpPr>
        <p:spPr bwMode="auto">
          <a:xfrm>
            <a:off x="3898900" y="5430838"/>
            <a:ext cx="117475" cy="117475"/>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75813" name="Oval 63"/>
          <p:cNvSpPr>
            <a:spLocks noChangeArrowheads="1"/>
          </p:cNvSpPr>
          <p:nvPr/>
        </p:nvSpPr>
        <p:spPr bwMode="auto">
          <a:xfrm>
            <a:off x="2947988" y="5922963"/>
            <a:ext cx="117475" cy="117475"/>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75814" name="Oval 63"/>
          <p:cNvSpPr>
            <a:spLocks noChangeArrowheads="1"/>
          </p:cNvSpPr>
          <p:nvPr/>
        </p:nvSpPr>
        <p:spPr bwMode="auto">
          <a:xfrm>
            <a:off x="1981200" y="6380163"/>
            <a:ext cx="117475" cy="117475"/>
          </a:xfrm>
          <a:prstGeom prst="ellipse">
            <a:avLst/>
          </a:prstGeom>
          <a:solidFill>
            <a:srgbClr val="FF0000"/>
          </a:solidFill>
          <a:ln w="9525">
            <a:solidFill>
              <a:schemeClr val="tx1"/>
            </a:solidFill>
            <a:round/>
            <a:headEnd/>
            <a:tailEnd/>
          </a:ln>
        </p:spPr>
        <p:txBody>
          <a:bodyPr wrap="none" anchor="ctr"/>
          <a:lstStyle/>
          <a:p>
            <a:endParaRPr lang="en-US">
              <a:solidFill>
                <a:prstClr val="black"/>
              </a:solidFill>
            </a:endParaRPr>
          </a:p>
        </p:txBody>
      </p:sp>
      <p:sp>
        <p:nvSpPr>
          <p:cNvPr id="75815" name="Line 64"/>
          <p:cNvSpPr>
            <a:spLocks noChangeShapeType="1"/>
          </p:cNvSpPr>
          <p:nvPr/>
        </p:nvSpPr>
        <p:spPr bwMode="auto">
          <a:xfrm flipH="1">
            <a:off x="2009775" y="4060825"/>
            <a:ext cx="4881563" cy="2400300"/>
          </a:xfrm>
          <a:prstGeom prst="line">
            <a:avLst/>
          </a:prstGeom>
          <a:noFill/>
          <a:ln w="38100">
            <a:solidFill>
              <a:srgbClr val="FF0000"/>
            </a:solidFill>
            <a:round/>
            <a:headEnd/>
            <a:tailEnd type="arrow" w="lg"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Tree>
    <p:extLst>
      <p:ext uri="{BB962C8B-B14F-4D97-AF65-F5344CB8AC3E}">
        <p14:creationId xmlns:p14="http://schemas.microsoft.com/office/powerpoint/2010/main" val="260209471"/>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lstStyle/>
          <a:p>
            <a:r>
              <a:rPr lang="en-US" sz="3200">
                <a:latin typeface="Arial" charset="0"/>
              </a:rPr>
              <a:t>Which way are we going? </a:t>
            </a:r>
            <a:br>
              <a:rPr lang="en-US" sz="3200">
                <a:latin typeface="Arial" charset="0"/>
              </a:rPr>
            </a:br>
            <a:r>
              <a:rPr lang="en-US" sz="3200">
                <a:latin typeface="Arial" charset="0"/>
              </a:rPr>
              <a:t>Moving South and West</a:t>
            </a:r>
          </a:p>
        </p:txBody>
      </p:sp>
      <p:sp>
        <p:nvSpPr>
          <p:cNvPr id="79874" name="Rectangle 3"/>
          <p:cNvSpPr>
            <a:spLocks noGrp="1" noChangeArrowheads="1"/>
          </p:cNvSpPr>
          <p:nvPr>
            <p:ph type="body" idx="1"/>
          </p:nvPr>
        </p:nvSpPr>
        <p:spPr>
          <a:xfrm>
            <a:off x="152400" y="1314450"/>
            <a:ext cx="4146550" cy="4935538"/>
          </a:xfrm>
        </p:spPr>
        <p:txBody>
          <a:bodyPr/>
          <a:lstStyle/>
          <a:p>
            <a:pPr>
              <a:buFontTx/>
              <a:buNone/>
            </a:pPr>
            <a:r>
              <a:rPr lang="en-US" sz="3000" b="1">
                <a:latin typeface="Arial" charset="0"/>
                <a:ea typeface="ＭＳ Ｐゴシック" charset="0"/>
                <a:cs typeface="Arial" charset="0"/>
              </a:rPr>
              <a:t>Negative</a:t>
            </a:r>
            <a:r>
              <a:rPr lang="en-US" sz="3000">
                <a:latin typeface="Arial" charset="0"/>
                <a:ea typeface="ＭＳ Ｐゴシック" charset="0"/>
                <a:cs typeface="Arial" charset="0"/>
              </a:rPr>
              <a:t> slope:</a:t>
            </a:r>
          </a:p>
          <a:p>
            <a:pPr lvl="1"/>
            <a:r>
              <a:rPr lang="en-US">
                <a:latin typeface="Arial" charset="0"/>
                <a:ea typeface="ＭＳ Ｐゴシック" charset="0"/>
                <a:cs typeface="Arial" charset="0"/>
              </a:rPr>
              <a:t>North-south time series: The station is moving </a:t>
            </a:r>
            <a:r>
              <a:rPr lang="en-US" b="1">
                <a:latin typeface="Arial" charset="0"/>
                <a:ea typeface="ＭＳ Ｐゴシック" charset="0"/>
                <a:cs typeface="Arial" charset="0"/>
              </a:rPr>
              <a:t>south</a:t>
            </a:r>
            <a:r>
              <a:rPr lang="en-US">
                <a:latin typeface="Arial" charset="0"/>
                <a:ea typeface="ＭＳ Ｐゴシック" charset="0"/>
                <a:cs typeface="Arial" charset="0"/>
              </a:rPr>
              <a:t>.</a:t>
            </a:r>
          </a:p>
          <a:p>
            <a:pPr lvl="1"/>
            <a:r>
              <a:rPr lang="en-US">
                <a:latin typeface="Arial" charset="0"/>
                <a:ea typeface="ＭＳ Ｐゴシック" charset="0"/>
                <a:cs typeface="Arial" charset="0"/>
              </a:rPr>
              <a:t>East-west time series: The station is moving </a:t>
            </a:r>
            <a:r>
              <a:rPr lang="en-US" b="1">
                <a:latin typeface="Arial" charset="0"/>
                <a:ea typeface="ＭＳ Ｐゴシック" charset="0"/>
                <a:cs typeface="Arial" charset="0"/>
              </a:rPr>
              <a:t>west</a:t>
            </a:r>
            <a:r>
              <a:rPr lang="en-US">
                <a:latin typeface="Arial" charset="0"/>
                <a:ea typeface="ＭＳ Ｐゴシック" charset="0"/>
                <a:cs typeface="Arial" charset="0"/>
              </a:rPr>
              <a:t>.</a:t>
            </a:r>
          </a:p>
          <a:p>
            <a:pPr lvl="1"/>
            <a:r>
              <a:rPr lang="en-US">
                <a:latin typeface="Arial" charset="0"/>
                <a:ea typeface="ＭＳ Ｐゴシック" charset="0"/>
                <a:cs typeface="Arial" charset="0"/>
              </a:rPr>
              <a:t>Height time series: The station is moving </a:t>
            </a:r>
            <a:r>
              <a:rPr lang="en-US" b="1">
                <a:latin typeface="Arial" charset="0"/>
                <a:ea typeface="ＭＳ Ｐゴシック" charset="0"/>
                <a:cs typeface="Arial" charset="0"/>
              </a:rPr>
              <a:t>down</a:t>
            </a:r>
            <a:r>
              <a:rPr lang="en-US">
                <a:latin typeface="Arial" charset="0"/>
                <a:ea typeface="ＭＳ Ｐゴシック" charset="0"/>
                <a:cs typeface="Arial" charset="0"/>
              </a:rPr>
              <a:t>.</a:t>
            </a:r>
          </a:p>
        </p:txBody>
      </p:sp>
      <p:pic>
        <p:nvPicPr>
          <p:cNvPr id="79875" name="Picture 4" descr="SBCC"/>
          <p:cNvPicPr>
            <a:picLocks noChangeAspect="1" noChangeArrowheads="1"/>
          </p:cNvPicPr>
          <p:nvPr/>
        </p:nvPicPr>
        <p:blipFill>
          <a:blip r:embed="rId3">
            <a:extLst>
              <a:ext uri="{28A0092B-C50C-407E-A947-70E740481C1C}">
                <a14:useLocalDpi xmlns:a14="http://schemas.microsoft.com/office/drawing/2010/main" val="0"/>
              </a:ext>
            </a:extLst>
          </a:blip>
          <a:srcRect l="11385" t="68565" r="6505" b="8794"/>
          <a:stretch>
            <a:fillRect/>
          </a:stretch>
        </p:blipFill>
        <p:spPr bwMode="auto">
          <a:xfrm>
            <a:off x="4773613" y="1131888"/>
            <a:ext cx="344646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descr="SBCC"/>
          <p:cNvPicPr>
            <a:picLocks noChangeAspect="1" noChangeArrowheads="1"/>
          </p:cNvPicPr>
          <p:nvPr/>
        </p:nvPicPr>
        <p:blipFill>
          <a:blip r:embed="rId3">
            <a:extLst>
              <a:ext uri="{28A0092B-C50C-407E-A947-70E740481C1C}">
                <a14:useLocalDpi xmlns:a14="http://schemas.microsoft.com/office/drawing/2010/main" val="0"/>
              </a:ext>
            </a:extLst>
          </a:blip>
          <a:srcRect l="11385" t="68565" r="6505" b="8794"/>
          <a:stretch>
            <a:fillRect/>
          </a:stretch>
        </p:blipFill>
        <p:spPr bwMode="auto">
          <a:xfrm>
            <a:off x="4773613" y="3068638"/>
            <a:ext cx="344646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6"/>
          <p:cNvSpPr txBox="1">
            <a:spLocks noChangeArrowheads="1"/>
          </p:cNvSpPr>
          <p:nvPr/>
        </p:nvSpPr>
        <p:spPr bwMode="auto">
          <a:xfrm rot="-5400000">
            <a:off x="3826669" y="1562894"/>
            <a:ext cx="133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North (mm)</a:t>
            </a:r>
          </a:p>
        </p:txBody>
      </p:sp>
      <p:sp>
        <p:nvSpPr>
          <p:cNvPr id="79878" name="Text Box 7"/>
          <p:cNvSpPr txBox="1">
            <a:spLocks noChangeArrowheads="1"/>
          </p:cNvSpPr>
          <p:nvPr/>
        </p:nvSpPr>
        <p:spPr bwMode="auto">
          <a:xfrm rot="-5400000">
            <a:off x="3877469" y="3501232"/>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East (mm)</a:t>
            </a:r>
          </a:p>
        </p:txBody>
      </p:sp>
      <p:pic>
        <p:nvPicPr>
          <p:cNvPr id="79879" name="Picture 8" descr="SBCC"/>
          <p:cNvPicPr>
            <a:picLocks noChangeAspect="1" noChangeArrowheads="1"/>
          </p:cNvPicPr>
          <p:nvPr/>
        </p:nvPicPr>
        <p:blipFill>
          <a:blip r:embed="rId3">
            <a:extLst>
              <a:ext uri="{28A0092B-C50C-407E-A947-70E740481C1C}">
                <a14:useLocalDpi xmlns:a14="http://schemas.microsoft.com/office/drawing/2010/main" val="0"/>
              </a:ext>
            </a:extLst>
          </a:blip>
          <a:srcRect l="11385" t="68565" r="6505" b="8794"/>
          <a:stretch>
            <a:fillRect/>
          </a:stretch>
        </p:blipFill>
        <p:spPr bwMode="auto">
          <a:xfrm>
            <a:off x="4773613" y="5422900"/>
            <a:ext cx="34464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Text Box 9"/>
          <p:cNvSpPr txBox="1">
            <a:spLocks noChangeArrowheads="1"/>
          </p:cNvSpPr>
          <p:nvPr/>
        </p:nvSpPr>
        <p:spPr bwMode="auto">
          <a:xfrm rot="-5400000">
            <a:off x="3775869" y="5595144"/>
            <a:ext cx="144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Height (mm)</a:t>
            </a:r>
          </a:p>
        </p:txBody>
      </p:sp>
      <p:sp>
        <p:nvSpPr>
          <p:cNvPr id="79881" name="Text Box 6"/>
          <p:cNvSpPr txBox="1">
            <a:spLocks noChangeArrowheads="1"/>
          </p:cNvSpPr>
          <p:nvPr/>
        </p:nvSpPr>
        <p:spPr bwMode="auto">
          <a:xfrm>
            <a:off x="5630863" y="6215063"/>
            <a:ext cx="688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Time</a:t>
            </a:r>
          </a:p>
        </p:txBody>
      </p:sp>
    </p:spTree>
    <p:extLst>
      <p:ext uri="{BB962C8B-B14F-4D97-AF65-F5344CB8AC3E}">
        <p14:creationId xmlns:p14="http://schemas.microsoft.com/office/powerpoint/2010/main" val="32356610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r>
              <a:rPr lang="en-US" sz="3200">
                <a:latin typeface="Arial" charset="0"/>
              </a:rPr>
              <a:t>Time Series Plot </a:t>
            </a:r>
            <a:br>
              <a:rPr lang="en-US" sz="3200">
                <a:latin typeface="Arial" charset="0"/>
              </a:rPr>
            </a:br>
            <a:r>
              <a:rPr lang="en-US" sz="3200">
                <a:latin typeface="Arial" charset="0"/>
              </a:rPr>
              <a:t>Reference Key</a:t>
            </a:r>
          </a:p>
        </p:txBody>
      </p:sp>
      <p:pic>
        <p:nvPicPr>
          <p:cNvPr id="81922" name="Content Placeholder 3" descr="velocityVector_RefKey_2008jun.png"/>
          <p:cNvPicPr>
            <a:picLocks noGrp="1" noChangeAspect="1"/>
          </p:cNvPicPr>
          <p:nvPr>
            <p:ph idx="1"/>
          </p:nvPr>
        </p:nvPicPr>
        <p:blipFill>
          <a:blip r:embed="rId2">
            <a:extLst>
              <a:ext uri="{28A0092B-C50C-407E-A947-70E740481C1C}">
                <a14:useLocalDpi xmlns:a14="http://schemas.microsoft.com/office/drawing/2010/main" val="0"/>
              </a:ext>
            </a:extLst>
          </a:blip>
          <a:srcRect l="412" t="12363" r="517"/>
          <a:stretch>
            <a:fillRect/>
          </a:stretch>
        </p:blipFill>
        <p:spPr>
          <a:xfrm>
            <a:off x="1911350" y="779463"/>
            <a:ext cx="5314950" cy="6083300"/>
          </a:xfrm>
        </p:spPr>
      </p:pic>
    </p:spTree>
    <p:extLst>
      <p:ext uri="{BB962C8B-B14F-4D97-AF65-F5344CB8AC3E}">
        <p14:creationId xmlns:p14="http://schemas.microsoft.com/office/powerpoint/2010/main" val="23873811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3000375" y="0"/>
            <a:ext cx="6143625" cy="785813"/>
          </a:xfrm>
        </p:spPr>
        <p:txBody>
          <a:bodyPr/>
          <a:lstStyle/>
          <a:p>
            <a:pPr eaLnBrk="1" hangingPunct="1"/>
            <a:r>
              <a:rPr lang="en-US" sz="3000">
                <a:latin typeface="Arial" charset="0"/>
                <a:cs typeface="ＭＳ Ｐゴシック" charset="0"/>
              </a:rPr>
              <a:t>Part 3: Apply Your Knowledge: Which Car Matches the Graphs?</a:t>
            </a:r>
          </a:p>
        </p:txBody>
      </p:sp>
      <p:grpSp>
        <p:nvGrpSpPr>
          <p:cNvPr id="82946" name="Group 53"/>
          <p:cNvGrpSpPr>
            <a:grpSpLocks/>
          </p:cNvGrpSpPr>
          <p:nvPr/>
        </p:nvGrpSpPr>
        <p:grpSpPr bwMode="auto">
          <a:xfrm>
            <a:off x="1255713" y="1957388"/>
            <a:ext cx="6340475" cy="3321050"/>
            <a:chOff x="1404938" y="3675063"/>
            <a:chExt cx="6340034" cy="3321050"/>
          </a:xfrm>
        </p:grpSpPr>
        <p:sp>
          <p:nvSpPr>
            <p:cNvPr id="55" name="Freeform 54"/>
            <p:cNvSpPr/>
            <p:nvPr/>
          </p:nvSpPr>
          <p:spPr>
            <a:xfrm>
              <a:off x="5328965" y="5302250"/>
              <a:ext cx="2098529"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black"/>
                </a:solidFill>
              </a:endParaRPr>
            </a:p>
          </p:txBody>
        </p:sp>
        <p:grpSp>
          <p:nvGrpSpPr>
            <p:cNvPr id="82948" name="Group 52"/>
            <p:cNvGrpSpPr>
              <a:grpSpLocks/>
            </p:cNvGrpSpPr>
            <p:nvPr/>
          </p:nvGrpSpPr>
          <p:grpSpPr bwMode="auto">
            <a:xfrm>
              <a:off x="1404938" y="3675063"/>
              <a:ext cx="6340034" cy="3321050"/>
              <a:chOff x="2876550" y="3665905"/>
              <a:chExt cx="6340034" cy="3320683"/>
            </a:xfrm>
          </p:grpSpPr>
          <p:grpSp>
            <p:nvGrpSpPr>
              <p:cNvPr id="82949" name="Group 48"/>
              <p:cNvGrpSpPr>
                <a:grpSpLocks/>
              </p:cNvGrpSpPr>
              <p:nvPr/>
            </p:nvGrpSpPr>
            <p:grpSpPr bwMode="auto">
              <a:xfrm>
                <a:off x="2876550" y="3665905"/>
                <a:ext cx="6267450" cy="3320683"/>
                <a:chOff x="2876777" y="1030512"/>
                <a:chExt cx="6267223" cy="4136508"/>
              </a:xfrm>
            </p:grpSpPr>
            <p:grpSp>
              <p:nvGrpSpPr>
                <p:cNvPr id="82952" name="Group 33"/>
                <p:cNvGrpSpPr>
                  <a:grpSpLocks/>
                </p:cNvGrpSpPr>
                <p:nvPr/>
              </p:nvGrpSpPr>
              <p:grpSpPr bwMode="auto">
                <a:xfrm>
                  <a:off x="3081802" y="1127131"/>
                  <a:ext cx="5706597" cy="3608156"/>
                  <a:chOff x="2880" y="1889"/>
                  <a:chExt cx="5955" cy="3420"/>
                </a:xfrm>
              </p:grpSpPr>
              <p:sp>
                <p:nvSpPr>
                  <p:cNvPr id="82958"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pic>
                <p:nvPicPr>
                  <p:cNvPr id="82959" name="Picture 35" descr="http://tbn0.google.com/images?q=tbn:74EkAN8r94_iJM:http://abkldesigns.com/skyln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82961" name="Freeform 38"/>
                  <p:cNvSpPr>
                    <a:spLocks/>
                  </p:cNvSpPr>
                  <p:nvPr/>
                </p:nvSpPr>
                <p:spPr bwMode="auto">
                  <a:xfrm>
                    <a:off x="3176" y="2439"/>
                    <a:ext cx="2464" cy="1325"/>
                  </a:xfrm>
                  <a:custGeom>
                    <a:avLst/>
                    <a:gdLst>
                      <a:gd name="T0" fmla="*/ 0 w 2745"/>
                      <a:gd name="T1" fmla="*/ 0 h 900"/>
                      <a:gd name="T2" fmla="*/ 4 w 2745"/>
                      <a:gd name="T3" fmla="*/ 31614509 h 900"/>
                      <a:gd name="T4" fmla="*/ 6 w 2745"/>
                      <a:gd name="T5" fmla="*/ 47217389 h 900"/>
                      <a:gd name="T6" fmla="*/ 14 w 2745"/>
                      <a:gd name="T7" fmla="*/ 99652542 h 900"/>
                      <a:gd name="T8" fmla="*/ 18 w 2745"/>
                      <a:gd name="T9" fmla="*/ 136124374 h 900"/>
                      <a:gd name="T10" fmla="*/ 31 w 2745"/>
                      <a:gd name="T11" fmla="*/ 172884367 h 900"/>
                      <a:gd name="T12" fmla="*/ 35 w 2745"/>
                      <a:gd name="T13" fmla="*/ 183371703 h 900"/>
                      <a:gd name="T14" fmla="*/ 38 w 2745"/>
                      <a:gd name="T15" fmla="*/ 193792686 h 900"/>
                      <a:gd name="T16" fmla="*/ 42 w 2745"/>
                      <a:gd name="T17" fmla="*/ 214606039 h 900"/>
                      <a:gd name="T18" fmla="*/ 59 w 2745"/>
                      <a:gd name="T19" fmla="*/ 272322034 h 900"/>
                      <a:gd name="T20" fmla="*/ 78 w 2745"/>
                      <a:gd name="T21" fmla="*/ 314361718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82962"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82963" name="Freeform 40"/>
                  <p:cNvSpPr>
                    <a:spLocks/>
                  </p:cNvSpPr>
                  <p:nvPr/>
                </p:nvSpPr>
                <p:spPr bwMode="auto">
                  <a:xfrm>
                    <a:off x="6480" y="1889"/>
                    <a:ext cx="1080" cy="1725"/>
                  </a:xfrm>
                  <a:custGeom>
                    <a:avLst/>
                    <a:gdLst>
                      <a:gd name="T0" fmla="*/ 2147483647 w 587"/>
                      <a:gd name="T1" fmla="*/ 802461 h 1485"/>
                      <a:gd name="T2" fmla="*/ 2147483647 w 587"/>
                      <a:gd name="T3" fmla="*/ 591741 h 1485"/>
                      <a:gd name="T4" fmla="*/ 2147483647 w 587"/>
                      <a:gd name="T5" fmla="*/ 486285 h 1485"/>
                      <a:gd name="T6" fmla="*/ 2147483647 w 587"/>
                      <a:gd name="T7" fmla="*/ 161595 h 1485"/>
                      <a:gd name="T8" fmla="*/ 2147483647 w 587"/>
                      <a:gd name="T9" fmla="*/ 89511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pic>
                <p:nvPicPr>
                  <p:cNvPr id="82964" name="Picture 43" descr="http://tbn2.google.com/images?q=tbn:UX3qqEl37iIdgM:http://www.silhouettesclipart.com/wp-content/uploads/2007/10/car-clip-ar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5" name="Picture 44"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6" name="Picture 45" descr="http://tbn2.google.com/images?q=tbn:p6Yq-V5PGyrJOM:http://www.marinkidz.com/images/c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7" name="Picture 46" descr="http://tbn2.google.com/images?q=tbn:XoES5RkHKdl9uM:http://www.newimageasia.com/images/Clipart%2520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8" name="Picture 47"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9" name="Picture 48"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0" name="Picture 49"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1" name="Picture 41" descr="See full siz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953"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A</a:t>
                  </a:r>
                </a:p>
              </p:txBody>
            </p:sp>
            <p:sp>
              <p:nvSpPr>
                <p:cNvPr id="82954"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B</a:t>
                  </a:r>
                </a:p>
              </p:txBody>
            </p:sp>
            <p:sp>
              <p:nvSpPr>
                <p:cNvPr id="82955"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C</a:t>
                  </a:r>
                </a:p>
              </p:txBody>
            </p:sp>
            <p:sp>
              <p:nvSpPr>
                <p:cNvPr id="82956"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E</a:t>
                  </a:r>
                </a:p>
              </p:txBody>
            </p:sp>
            <p:sp>
              <p:nvSpPr>
                <p:cNvPr id="82957"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D</a:t>
                  </a:r>
                </a:p>
              </p:txBody>
            </p:sp>
          </p:grpSp>
          <p:sp>
            <p:nvSpPr>
              <p:cNvPr id="82950"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2951" name="Text Box 42"/>
              <p:cNvSpPr txBox="1">
                <a:spLocks noChangeArrowheads="1"/>
              </p:cNvSpPr>
              <p:nvPr/>
            </p:nvSpPr>
            <p:spPr bwMode="auto">
              <a:xfrm>
                <a:off x="8443739" y="4209870"/>
                <a:ext cx="772845" cy="2149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prstClr val="black"/>
                    </a:solidFill>
                    <a:cs typeface="Arial" charset="0"/>
                  </a:rPr>
                  <a:t>North</a:t>
                </a:r>
              </a:p>
            </p:txBody>
          </p:sp>
        </p:grpSp>
      </p:grpSp>
    </p:spTree>
    <p:extLst>
      <p:ext uri="{BB962C8B-B14F-4D97-AF65-F5344CB8AC3E}">
        <p14:creationId xmlns:p14="http://schemas.microsoft.com/office/powerpoint/2010/main" val="34288190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prstClr val="white"/>
              </a:solidFill>
              <a:latin typeface="Calibri"/>
              <a:cs typeface="+mn-cs"/>
            </a:endParaRPr>
          </a:p>
        </p:txBody>
      </p:sp>
      <p:sp>
        <p:nvSpPr>
          <p:cNvPr id="87042" name="Title 1"/>
          <p:cNvSpPr>
            <a:spLocks noGrp="1"/>
          </p:cNvSpPr>
          <p:nvPr>
            <p:ph type="title"/>
          </p:nvPr>
        </p:nvSpPr>
        <p:spPr>
          <a:xfrm>
            <a:off x="1936750" y="60325"/>
            <a:ext cx="7207250" cy="673100"/>
          </a:xfrm>
        </p:spPr>
        <p:txBody>
          <a:bodyPr/>
          <a:lstStyle/>
          <a:p>
            <a:pPr eaLnBrk="1" hangingPunct="1"/>
            <a:r>
              <a:rPr lang="en-US" sz="3200">
                <a:latin typeface="Arial" charset="0"/>
                <a:cs typeface="ＭＳ Ｐゴシック" charset="0"/>
              </a:rPr>
              <a:t>Which Car Matches the Graphs?</a:t>
            </a:r>
          </a:p>
        </p:txBody>
      </p:sp>
      <p:sp>
        <p:nvSpPr>
          <p:cNvPr id="50180" name="TextBox 47"/>
          <p:cNvSpPr txBox="1">
            <a:spLocks noChangeArrowheads="1"/>
          </p:cNvSpPr>
          <p:nvPr/>
        </p:nvSpPr>
        <p:spPr bwMode="auto">
          <a:xfrm>
            <a:off x="4627563" y="1144588"/>
            <a:ext cx="2044700" cy="2308225"/>
          </a:xfrm>
          <a:prstGeom prst="rect">
            <a:avLst/>
          </a:prstGeom>
          <a:noFill/>
          <a:ln w="9525">
            <a:noFill/>
            <a:miter lim="800000"/>
            <a:headEnd/>
            <a:tailEnd/>
          </a:ln>
        </p:spPr>
        <p:txBody>
          <a:bodyPr>
            <a:spAutoFit/>
          </a:bodyPr>
          <a:lstStyle/>
          <a:p>
            <a:pPr>
              <a:defRPr/>
            </a:pPr>
            <a:r>
              <a:rPr lang="en-US" sz="2800" dirty="0">
                <a:solidFill>
                  <a:prstClr val="black"/>
                </a:solidFill>
                <a:ea typeface="ＭＳ Ｐゴシック" pitchFamily="-112" charset="-128"/>
                <a:cs typeface="+mn-cs"/>
              </a:rPr>
              <a:t>What</a:t>
            </a:r>
          </a:p>
          <a:p>
            <a:pPr>
              <a:defRPr/>
            </a:pPr>
            <a:r>
              <a:rPr lang="en-US" sz="2800" dirty="0">
                <a:solidFill>
                  <a:prstClr val="black"/>
                </a:solidFill>
                <a:ea typeface="ＭＳ Ｐゴシック" pitchFamily="-112" charset="-128"/>
                <a:cs typeface="+mn-cs"/>
              </a:rPr>
              <a:t>Direction?</a:t>
            </a:r>
          </a:p>
          <a:p>
            <a:pPr>
              <a:defRPr/>
            </a:pPr>
            <a:endParaRPr lang="en-US" sz="3200" dirty="0">
              <a:solidFill>
                <a:prstClr val="black"/>
              </a:solidFill>
              <a:ea typeface="ＭＳ Ｐゴシック" pitchFamily="-112" charset="-128"/>
              <a:cs typeface="+mn-cs"/>
            </a:endParaRPr>
          </a:p>
          <a:p>
            <a:pPr>
              <a:defRPr/>
            </a:pPr>
            <a:r>
              <a:rPr lang="en-US" sz="2800" u="heavy" dirty="0">
                <a:solidFill>
                  <a:prstClr val="black"/>
                </a:solidFill>
                <a:ea typeface="ＭＳ Ｐゴシック" pitchFamily="-112" charset="-128"/>
                <a:cs typeface="+mn-cs"/>
              </a:rPr>
              <a:t>North-Northeast</a:t>
            </a:r>
          </a:p>
        </p:txBody>
      </p:sp>
      <p:sp>
        <p:nvSpPr>
          <p:cNvPr id="50181" name="TextBox 48"/>
          <p:cNvSpPr txBox="1">
            <a:spLocks noChangeArrowheads="1"/>
          </p:cNvSpPr>
          <p:nvPr/>
        </p:nvSpPr>
        <p:spPr bwMode="auto">
          <a:xfrm>
            <a:off x="6645275" y="1144588"/>
            <a:ext cx="2082800" cy="1938337"/>
          </a:xfrm>
          <a:prstGeom prst="rect">
            <a:avLst/>
          </a:prstGeom>
          <a:noFill/>
          <a:ln w="9525">
            <a:noFill/>
            <a:miter lim="800000"/>
            <a:headEnd/>
            <a:tailEnd/>
          </a:ln>
        </p:spPr>
        <p:txBody>
          <a:bodyPr wrap="none">
            <a:spAutoFit/>
          </a:bodyPr>
          <a:lstStyle/>
          <a:p>
            <a:pPr>
              <a:defRPr/>
            </a:pPr>
            <a:r>
              <a:rPr lang="en-US" sz="2800" dirty="0">
                <a:solidFill>
                  <a:prstClr val="black"/>
                </a:solidFill>
                <a:ea typeface="ＭＳ Ｐゴシック" pitchFamily="-112" charset="-128"/>
                <a:cs typeface="+mn-cs"/>
              </a:rPr>
              <a:t>Which car? </a:t>
            </a:r>
          </a:p>
          <a:p>
            <a:pPr>
              <a:defRPr/>
            </a:pPr>
            <a:r>
              <a:rPr lang="en-US" sz="2800" dirty="0">
                <a:solidFill>
                  <a:prstClr val="black"/>
                </a:solidFill>
                <a:ea typeface="ＭＳ Ｐゴシック" pitchFamily="-112" charset="-128"/>
                <a:cs typeface="+mn-cs"/>
              </a:rPr>
              <a:t>(letter)</a:t>
            </a:r>
          </a:p>
          <a:p>
            <a:pPr>
              <a:defRPr/>
            </a:pPr>
            <a:endParaRPr lang="en-US" sz="3200" dirty="0">
              <a:solidFill>
                <a:prstClr val="black"/>
              </a:solidFill>
              <a:ea typeface="ＭＳ Ｐゴシック" pitchFamily="-112" charset="-128"/>
              <a:cs typeface="+mn-cs"/>
            </a:endParaRPr>
          </a:p>
          <a:p>
            <a:pPr>
              <a:defRPr/>
            </a:pPr>
            <a:r>
              <a:rPr lang="en-US" sz="2800" u="heavy" dirty="0">
                <a:solidFill>
                  <a:prstClr val="black"/>
                </a:solidFill>
                <a:ea typeface="ＭＳ Ｐゴシック" pitchFamily="-112" charset="-128"/>
                <a:cs typeface="+mn-cs"/>
              </a:rPr>
              <a:t>Car A</a:t>
            </a:r>
          </a:p>
        </p:txBody>
      </p:sp>
      <p:sp>
        <p:nvSpPr>
          <p:cNvPr id="87045"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i)</a:t>
            </a:r>
          </a:p>
        </p:txBody>
      </p:sp>
      <p:grpSp>
        <p:nvGrpSpPr>
          <p:cNvPr id="87046" name="Group 53"/>
          <p:cNvGrpSpPr>
            <a:grpSpLocks/>
          </p:cNvGrpSpPr>
          <p:nvPr/>
        </p:nvGrpSpPr>
        <p:grpSpPr bwMode="auto">
          <a:xfrm>
            <a:off x="1404938" y="3675063"/>
            <a:ext cx="6340475" cy="3321050"/>
            <a:chOff x="1404938" y="3675063"/>
            <a:chExt cx="6340034" cy="3321050"/>
          </a:xfrm>
        </p:grpSpPr>
        <p:sp>
          <p:nvSpPr>
            <p:cNvPr id="55" name="Freeform 54"/>
            <p:cNvSpPr/>
            <p:nvPr/>
          </p:nvSpPr>
          <p:spPr>
            <a:xfrm>
              <a:off x="5328965" y="5302250"/>
              <a:ext cx="2098529"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black"/>
                </a:solidFill>
              </a:endParaRPr>
            </a:p>
          </p:txBody>
        </p:sp>
        <p:grpSp>
          <p:nvGrpSpPr>
            <p:cNvPr id="87063" name="Group 52"/>
            <p:cNvGrpSpPr>
              <a:grpSpLocks/>
            </p:cNvGrpSpPr>
            <p:nvPr/>
          </p:nvGrpSpPr>
          <p:grpSpPr bwMode="auto">
            <a:xfrm>
              <a:off x="1404938" y="3675063"/>
              <a:ext cx="6340034" cy="3321050"/>
              <a:chOff x="2876550" y="3665905"/>
              <a:chExt cx="6340034" cy="3320683"/>
            </a:xfrm>
          </p:grpSpPr>
          <p:grpSp>
            <p:nvGrpSpPr>
              <p:cNvPr id="87064" name="Group 48"/>
              <p:cNvGrpSpPr>
                <a:grpSpLocks/>
              </p:cNvGrpSpPr>
              <p:nvPr/>
            </p:nvGrpSpPr>
            <p:grpSpPr bwMode="auto">
              <a:xfrm>
                <a:off x="2876550" y="3665905"/>
                <a:ext cx="6267450" cy="3320683"/>
                <a:chOff x="2876777" y="1030512"/>
                <a:chExt cx="6267223" cy="4136508"/>
              </a:xfrm>
            </p:grpSpPr>
            <p:grpSp>
              <p:nvGrpSpPr>
                <p:cNvPr id="87067" name="Group 33"/>
                <p:cNvGrpSpPr>
                  <a:grpSpLocks/>
                </p:cNvGrpSpPr>
                <p:nvPr/>
              </p:nvGrpSpPr>
              <p:grpSpPr bwMode="auto">
                <a:xfrm>
                  <a:off x="3081802" y="1127131"/>
                  <a:ext cx="5706597" cy="3608156"/>
                  <a:chOff x="2880" y="1889"/>
                  <a:chExt cx="5955" cy="3420"/>
                </a:xfrm>
              </p:grpSpPr>
              <p:sp>
                <p:nvSpPr>
                  <p:cNvPr id="87073"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pic>
                <p:nvPicPr>
                  <p:cNvPr id="87074" name="Picture 35" descr="http://tbn0.google.com/images?q=tbn:74EkAN8r94_iJM:http://abkldesigns.com/skyln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75"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87076" name="Freeform 38"/>
                  <p:cNvSpPr>
                    <a:spLocks/>
                  </p:cNvSpPr>
                  <p:nvPr/>
                </p:nvSpPr>
                <p:spPr bwMode="auto">
                  <a:xfrm>
                    <a:off x="3176" y="2439"/>
                    <a:ext cx="2464" cy="1325"/>
                  </a:xfrm>
                  <a:custGeom>
                    <a:avLst/>
                    <a:gdLst>
                      <a:gd name="T0" fmla="*/ 0 w 2745"/>
                      <a:gd name="T1" fmla="*/ 0 h 900"/>
                      <a:gd name="T2" fmla="*/ 4 w 2745"/>
                      <a:gd name="T3" fmla="*/ 31614509 h 900"/>
                      <a:gd name="T4" fmla="*/ 6 w 2745"/>
                      <a:gd name="T5" fmla="*/ 47217389 h 900"/>
                      <a:gd name="T6" fmla="*/ 14 w 2745"/>
                      <a:gd name="T7" fmla="*/ 99652542 h 900"/>
                      <a:gd name="T8" fmla="*/ 18 w 2745"/>
                      <a:gd name="T9" fmla="*/ 136124374 h 900"/>
                      <a:gd name="T10" fmla="*/ 31 w 2745"/>
                      <a:gd name="T11" fmla="*/ 172884367 h 900"/>
                      <a:gd name="T12" fmla="*/ 35 w 2745"/>
                      <a:gd name="T13" fmla="*/ 183371703 h 900"/>
                      <a:gd name="T14" fmla="*/ 38 w 2745"/>
                      <a:gd name="T15" fmla="*/ 193792686 h 900"/>
                      <a:gd name="T16" fmla="*/ 42 w 2745"/>
                      <a:gd name="T17" fmla="*/ 214606039 h 900"/>
                      <a:gd name="T18" fmla="*/ 59 w 2745"/>
                      <a:gd name="T19" fmla="*/ 272322034 h 900"/>
                      <a:gd name="T20" fmla="*/ 78 w 2745"/>
                      <a:gd name="T21" fmla="*/ 314361718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87077"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87078" name="Freeform 40"/>
                  <p:cNvSpPr>
                    <a:spLocks/>
                  </p:cNvSpPr>
                  <p:nvPr/>
                </p:nvSpPr>
                <p:spPr bwMode="auto">
                  <a:xfrm>
                    <a:off x="6480" y="1889"/>
                    <a:ext cx="1080" cy="1725"/>
                  </a:xfrm>
                  <a:custGeom>
                    <a:avLst/>
                    <a:gdLst>
                      <a:gd name="T0" fmla="*/ 2147483647 w 587"/>
                      <a:gd name="T1" fmla="*/ 802461 h 1485"/>
                      <a:gd name="T2" fmla="*/ 2147483647 w 587"/>
                      <a:gd name="T3" fmla="*/ 591741 h 1485"/>
                      <a:gd name="T4" fmla="*/ 2147483647 w 587"/>
                      <a:gd name="T5" fmla="*/ 486285 h 1485"/>
                      <a:gd name="T6" fmla="*/ 2147483647 w 587"/>
                      <a:gd name="T7" fmla="*/ 161595 h 1485"/>
                      <a:gd name="T8" fmla="*/ 2147483647 w 587"/>
                      <a:gd name="T9" fmla="*/ 89511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pic>
                <p:nvPicPr>
                  <p:cNvPr id="87079" name="Picture 43" descr="http://tbn2.google.com/images?q=tbn:UX3qqEl37iIdgM:http://www.silhouettesclipart.com/wp-content/uploads/2007/10/car-clip-ar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0" name="Picture 44"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1" name="Picture 45" descr="http://tbn2.google.com/images?q=tbn:p6Yq-V5PGyrJOM:http://www.marinkidz.com/images/c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2" name="Picture 46" descr="http://tbn2.google.com/images?q=tbn:XoES5RkHKdl9uM:http://www.newimageasia.com/images/Clipart%2520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3" name="Picture 47"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4" name="Picture 48"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5" name="Picture 49"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6" name="Picture 41" descr="See full siz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7068"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A</a:t>
                  </a:r>
                </a:p>
              </p:txBody>
            </p:sp>
            <p:sp>
              <p:nvSpPr>
                <p:cNvPr id="87069"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B</a:t>
                  </a:r>
                </a:p>
              </p:txBody>
            </p:sp>
            <p:sp>
              <p:nvSpPr>
                <p:cNvPr id="87070"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C</a:t>
                  </a:r>
                </a:p>
              </p:txBody>
            </p:sp>
            <p:sp>
              <p:nvSpPr>
                <p:cNvPr id="87071"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E</a:t>
                  </a:r>
                </a:p>
              </p:txBody>
            </p:sp>
            <p:sp>
              <p:nvSpPr>
                <p:cNvPr id="87072"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D</a:t>
                  </a:r>
                </a:p>
              </p:txBody>
            </p:sp>
          </p:grpSp>
          <p:sp>
            <p:nvSpPr>
              <p:cNvPr id="87065"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7066" name="Text Box 42"/>
              <p:cNvSpPr txBox="1">
                <a:spLocks noChangeArrowheads="1"/>
              </p:cNvSpPr>
              <p:nvPr/>
            </p:nvSpPr>
            <p:spPr bwMode="auto">
              <a:xfrm>
                <a:off x="8443739" y="4209870"/>
                <a:ext cx="772845" cy="2149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prstClr val="black"/>
                    </a:solidFill>
                    <a:cs typeface="Arial" charset="0"/>
                  </a:rPr>
                  <a:t>North</a:t>
                </a:r>
              </a:p>
            </p:txBody>
          </p:sp>
        </p:grpSp>
      </p:grpSp>
      <p:grpSp>
        <p:nvGrpSpPr>
          <p:cNvPr id="87047" name="Group 50"/>
          <p:cNvGrpSpPr>
            <a:grpSpLocks/>
          </p:cNvGrpSpPr>
          <p:nvPr/>
        </p:nvGrpSpPr>
        <p:grpSpPr bwMode="auto">
          <a:xfrm>
            <a:off x="149225" y="1247775"/>
            <a:ext cx="1962150" cy="1817688"/>
            <a:chOff x="149225" y="1247775"/>
            <a:chExt cx="1962150" cy="1817688"/>
          </a:xfrm>
        </p:grpSpPr>
        <p:sp>
          <p:nvSpPr>
            <p:cNvPr id="87056" name="TextBox 40"/>
            <p:cNvSpPr txBox="1">
              <a:spLocks noChangeArrowheads="1"/>
            </p:cNvSpPr>
            <p:nvPr/>
          </p:nvSpPr>
          <p:spPr bwMode="auto">
            <a:xfrm>
              <a:off x="917015" y="1247775"/>
              <a:ext cx="747707" cy="36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North</a:t>
              </a:r>
            </a:p>
          </p:txBody>
        </p:sp>
        <p:sp>
          <p:nvSpPr>
            <p:cNvPr id="87057"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solidFill>
                    <a:prstClr val="black"/>
                  </a:solidFill>
                </a:rPr>
                <a:t>Time (Hours)</a:t>
              </a:r>
            </a:p>
          </p:txBody>
        </p:sp>
        <p:sp>
          <p:nvSpPr>
            <p:cNvPr id="87058"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7059"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7060" name="Line 5"/>
            <p:cNvSpPr>
              <a:spLocks noChangeShapeType="1"/>
            </p:cNvSpPr>
            <p:nvPr/>
          </p:nvSpPr>
          <p:spPr bwMode="auto">
            <a:xfrm flipV="1">
              <a:off x="508237" y="1826048"/>
              <a:ext cx="840513" cy="85990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7061" name="TextBox 40"/>
            <p:cNvSpPr txBox="1">
              <a:spLocks noChangeArrowheads="1"/>
            </p:cNvSpPr>
            <p:nvPr/>
          </p:nvSpPr>
          <p:spPr bwMode="auto">
            <a:xfrm rot="-5400000">
              <a:off x="-302932" y="2116061"/>
              <a:ext cx="1212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prstClr val="black"/>
                  </a:solidFill>
                </a:rPr>
                <a:t>North (miles)</a:t>
              </a:r>
            </a:p>
          </p:txBody>
        </p:sp>
      </p:grpSp>
      <p:grpSp>
        <p:nvGrpSpPr>
          <p:cNvPr id="87048" name="Group 65"/>
          <p:cNvGrpSpPr>
            <a:grpSpLocks/>
          </p:cNvGrpSpPr>
          <p:nvPr/>
        </p:nvGrpSpPr>
        <p:grpSpPr bwMode="auto">
          <a:xfrm>
            <a:off x="2259013" y="1247775"/>
            <a:ext cx="1933575" cy="1817688"/>
            <a:chOff x="2259048" y="1247775"/>
            <a:chExt cx="1933540" cy="1817688"/>
          </a:xfrm>
        </p:grpSpPr>
        <p:sp>
          <p:nvSpPr>
            <p:cNvPr id="87050" name="Line 7"/>
            <p:cNvSpPr>
              <a:spLocks noChangeShapeType="1"/>
            </p:cNvSpPr>
            <p:nvPr/>
          </p:nvSpPr>
          <p:spPr bwMode="auto">
            <a:xfrm>
              <a:off x="2603046"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7051" name="Line 8"/>
            <p:cNvSpPr>
              <a:spLocks noChangeShapeType="1"/>
            </p:cNvSpPr>
            <p:nvPr/>
          </p:nvSpPr>
          <p:spPr bwMode="auto">
            <a:xfrm>
              <a:off x="2603046" y="2685951"/>
              <a:ext cx="15654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7052" name="Line 9"/>
            <p:cNvSpPr>
              <a:spLocks noChangeShapeType="1"/>
            </p:cNvSpPr>
            <p:nvPr/>
          </p:nvSpPr>
          <p:spPr bwMode="auto">
            <a:xfrm flipV="1">
              <a:off x="2584084" y="2226733"/>
              <a:ext cx="887249" cy="45921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7053" name="TextBox 41"/>
            <p:cNvSpPr txBox="1">
              <a:spLocks noChangeArrowheads="1"/>
            </p:cNvSpPr>
            <p:nvPr/>
          </p:nvSpPr>
          <p:spPr bwMode="auto">
            <a:xfrm>
              <a:off x="3052391" y="1247775"/>
              <a:ext cx="647848" cy="3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East</a:t>
              </a:r>
            </a:p>
          </p:txBody>
        </p:sp>
        <p:sp>
          <p:nvSpPr>
            <p:cNvPr id="87054" name="TextBox 41"/>
            <p:cNvSpPr txBox="1">
              <a:spLocks noChangeArrowheads="1"/>
            </p:cNvSpPr>
            <p:nvPr/>
          </p:nvSpPr>
          <p:spPr bwMode="auto">
            <a:xfrm rot="-5400000">
              <a:off x="1846779" y="2155918"/>
              <a:ext cx="11323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prstClr val="black"/>
                  </a:solidFill>
                </a:rPr>
                <a:t>East (miles)</a:t>
              </a:r>
            </a:p>
          </p:txBody>
        </p:sp>
        <p:sp>
          <p:nvSpPr>
            <p:cNvPr id="87055"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solidFill>
                    <a:prstClr val="black"/>
                  </a:solidFill>
                </a:rPr>
                <a:t>Time (Hours)</a:t>
              </a:r>
            </a:p>
          </p:txBody>
        </p:sp>
      </p:grpSp>
      <p:sp>
        <p:nvSpPr>
          <p:cNvPr id="47" name="Octagon 46"/>
          <p:cNvSpPr>
            <a:spLocks noChangeArrowheads="1"/>
          </p:cNvSpPr>
          <p:nvPr/>
        </p:nvSpPr>
        <p:spPr bwMode="auto">
          <a:xfrm>
            <a:off x="8734425" y="645795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prstClr val="white"/>
              </a:solidFill>
              <a:latin typeface="Calibri"/>
              <a:cs typeface="+mn-cs"/>
            </a:endParaRPr>
          </a:p>
        </p:txBody>
      </p:sp>
    </p:spTree>
    <p:extLst>
      <p:ext uri="{BB962C8B-B14F-4D97-AF65-F5344CB8AC3E}">
        <p14:creationId xmlns:p14="http://schemas.microsoft.com/office/powerpoint/2010/main" val="31856295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prstClr val="white"/>
              </a:solidFill>
              <a:latin typeface="Calibri"/>
              <a:cs typeface="+mn-cs"/>
            </a:endParaRPr>
          </a:p>
        </p:txBody>
      </p:sp>
      <p:sp>
        <p:nvSpPr>
          <p:cNvPr id="88066" name="Title 1"/>
          <p:cNvSpPr>
            <a:spLocks noGrp="1"/>
          </p:cNvSpPr>
          <p:nvPr>
            <p:ph type="title"/>
          </p:nvPr>
        </p:nvSpPr>
        <p:spPr>
          <a:xfrm>
            <a:off x="1936750" y="60325"/>
            <a:ext cx="7207250" cy="673100"/>
          </a:xfrm>
        </p:spPr>
        <p:txBody>
          <a:bodyPr/>
          <a:lstStyle/>
          <a:p>
            <a:pPr eaLnBrk="1" hangingPunct="1"/>
            <a:r>
              <a:rPr lang="en-US" sz="3200">
                <a:latin typeface="Arial" charset="0"/>
                <a:cs typeface="ＭＳ Ｐゴシック" charset="0"/>
              </a:rPr>
              <a:t>Which Car Matches the Graphs? ii</a:t>
            </a:r>
          </a:p>
        </p:txBody>
      </p:sp>
      <p:sp>
        <p:nvSpPr>
          <p:cNvPr id="88067" name="TextBox 47"/>
          <p:cNvSpPr txBox="1">
            <a:spLocks noChangeArrowheads="1"/>
          </p:cNvSpPr>
          <p:nvPr/>
        </p:nvSpPr>
        <p:spPr bwMode="auto">
          <a:xfrm>
            <a:off x="4627563" y="1144588"/>
            <a:ext cx="20447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prstClr val="black"/>
                </a:solidFill>
              </a:rPr>
              <a:t>What</a:t>
            </a:r>
          </a:p>
          <a:p>
            <a:pPr eaLnBrk="1" hangingPunct="1"/>
            <a:r>
              <a:rPr lang="en-US" sz="2800">
                <a:solidFill>
                  <a:prstClr val="black"/>
                </a:solidFill>
              </a:rPr>
              <a:t>Direction?</a:t>
            </a:r>
          </a:p>
          <a:p>
            <a:pPr eaLnBrk="1" hangingPunct="1"/>
            <a:endParaRPr lang="en-US" sz="3200">
              <a:solidFill>
                <a:prstClr val="black"/>
              </a:solidFill>
            </a:endParaRPr>
          </a:p>
          <a:p>
            <a:pPr eaLnBrk="1" hangingPunct="1"/>
            <a:r>
              <a:rPr lang="en-US" sz="3200">
                <a:solidFill>
                  <a:prstClr val="black"/>
                </a:solidFill>
              </a:rPr>
              <a:t>________</a:t>
            </a:r>
          </a:p>
        </p:txBody>
      </p:sp>
      <p:sp>
        <p:nvSpPr>
          <p:cNvPr id="88068" name="TextBox 48"/>
          <p:cNvSpPr txBox="1">
            <a:spLocks noChangeArrowheads="1"/>
          </p:cNvSpPr>
          <p:nvPr/>
        </p:nvSpPr>
        <p:spPr bwMode="auto">
          <a:xfrm>
            <a:off x="6645275" y="1144588"/>
            <a:ext cx="2082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prstClr val="black"/>
                </a:solidFill>
              </a:rPr>
              <a:t>Which car? </a:t>
            </a:r>
          </a:p>
          <a:p>
            <a:pPr eaLnBrk="1" hangingPunct="1"/>
            <a:r>
              <a:rPr lang="en-US" sz="2800">
                <a:solidFill>
                  <a:prstClr val="black"/>
                </a:solidFill>
              </a:rPr>
              <a:t>(letter)</a:t>
            </a:r>
          </a:p>
          <a:p>
            <a:pPr eaLnBrk="1" hangingPunct="1"/>
            <a:endParaRPr lang="en-US" sz="3200">
              <a:solidFill>
                <a:prstClr val="black"/>
              </a:solidFill>
            </a:endParaRPr>
          </a:p>
          <a:p>
            <a:pPr eaLnBrk="1" hangingPunct="1"/>
            <a:r>
              <a:rPr lang="en-US" sz="3200">
                <a:solidFill>
                  <a:prstClr val="black"/>
                </a:solidFill>
              </a:rPr>
              <a:t>________</a:t>
            </a:r>
          </a:p>
        </p:txBody>
      </p:sp>
      <p:grpSp>
        <p:nvGrpSpPr>
          <p:cNvPr id="88069" name="Group 50"/>
          <p:cNvGrpSpPr>
            <a:grpSpLocks/>
          </p:cNvGrpSpPr>
          <p:nvPr/>
        </p:nvGrpSpPr>
        <p:grpSpPr bwMode="auto">
          <a:xfrm>
            <a:off x="149225" y="1247775"/>
            <a:ext cx="1962150" cy="1817688"/>
            <a:chOff x="149225" y="1247775"/>
            <a:chExt cx="1962150" cy="1817688"/>
          </a:xfrm>
        </p:grpSpPr>
        <p:sp>
          <p:nvSpPr>
            <p:cNvPr id="88104" name="TextBox 40"/>
            <p:cNvSpPr txBox="1">
              <a:spLocks noChangeArrowheads="1"/>
            </p:cNvSpPr>
            <p:nvPr/>
          </p:nvSpPr>
          <p:spPr bwMode="auto">
            <a:xfrm>
              <a:off x="917015" y="1247775"/>
              <a:ext cx="747707" cy="36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North</a:t>
              </a:r>
            </a:p>
          </p:txBody>
        </p:sp>
        <p:sp>
          <p:nvSpPr>
            <p:cNvPr id="88105"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solidFill>
                    <a:prstClr val="black"/>
                  </a:solidFill>
                </a:rPr>
                <a:t>Time (Hours)</a:t>
              </a:r>
            </a:p>
          </p:txBody>
        </p:sp>
        <p:sp>
          <p:nvSpPr>
            <p:cNvPr id="88106"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8107"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8108" name="Line 5"/>
            <p:cNvSpPr>
              <a:spLocks noChangeShapeType="1"/>
            </p:cNvSpPr>
            <p:nvPr/>
          </p:nvSpPr>
          <p:spPr bwMode="auto">
            <a:xfrm>
              <a:off x="520961" y="1894037"/>
              <a:ext cx="1383424" cy="67989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8109" name="TextBox 40"/>
            <p:cNvSpPr txBox="1">
              <a:spLocks noChangeArrowheads="1"/>
            </p:cNvSpPr>
            <p:nvPr/>
          </p:nvSpPr>
          <p:spPr bwMode="auto">
            <a:xfrm rot="-5400000">
              <a:off x="-302932" y="2116061"/>
              <a:ext cx="1212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prstClr val="black"/>
                  </a:solidFill>
                </a:rPr>
                <a:t>North (miles)</a:t>
              </a:r>
            </a:p>
          </p:txBody>
        </p:sp>
      </p:grpSp>
      <p:grpSp>
        <p:nvGrpSpPr>
          <p:cNvPr id="88070" name="Group 52"/>
          <p:cNvGrpSpPr>
            <a:grpSpLocks/>
          </p:cNvGrpSpPr>
          <p:nvPr/>
        </p:nvGrpSpPr>
        <p:grpSpPr bwMode="auto">
          <a:xfrm>
            <a:off x="2259013" y="1247775"/>
            <a:ext cx="1933575" cy="1817688"/>
            <a:chOff x="2259048" y="1247775"/>
            <a:chExt cx="1933540" cy="1817688"/>
          </a:xfrm>
        </p:grpSpPr>
        <p:sp>
          <p:nvSpPr>
            <p:cNvPr id="88098" name="Line 7"/>
            <p:cNvSpPr>
              <a:spLocks noChangeShapeType="1"/>
            </p:cNvSpPr>
            <p:nvPr/>
          </p:nvSpPr>
          <p:spPr bwMode="auto">
            <a:xfrm>
              <a:off x="2603046"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8099" name="Line 8"/>
            <p:cNvSpPr>
              <a:spLocks noChangeShapeType="1"/>
            </p:cNvSpPr>
            <p:nvPr/>
          </p:nvSpPr>
          <p:spPr bwMode="auto">
            <a:xfrm>
              <a:off x="2603046" y="2685951"/>
              <a:ext cx="15654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8100" name="Line 9"/>
            <p:cNvSpPr>
              <a:spLocks noChangeShapeType="1"/>
            </p:cNvSpPr>
            <p:nvPr/>
          </p:nvSpPr>
          <p:spPr bwMode="auto">
            <a:xfrm>
              <a:off x="2596812" y="2245318"/>
              <a:ext cx="1329129" cy="122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8101" name="TextBox 41"/>
            <p:cNvSpPr txBox="1">
              <a:spLocks noChangeArrowheads="1"/>
            </p:cNvSpPr>
            <p:nvPr/>
          </p:nvSpPr>
          <p:spPr bwMode="auto">
            <a:xfrm>
              <a:off x="3052391" y="1247775"/>
              <a:ext cx="647848" cy="3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East</a:t>
              </a:r>
            </a:p>
          </p:txBody>
        </p:sp>
        <p:sp>
          <p:nvSpPr>
            <p:cNvPr id="88102" name="TextBox 41"/>
            <p:cNvSpPr txBox="1">
              <a:spLocks noChangeArrowheads="1"/>
            </p:cNvSpPr>
            <p:nvPr/>
          </p:nvSpPr>
          <p:spPr bwMode="auto">
            <a:xfrm rot="-5400000">
              <a:off x="1846779" y="2155918"/>
              <a:ext cx="11323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prstClr val="black"/>
                  </a:solidFill>
                </a:rPr>
                <a:t>East (miles)</a:t>
              </a:r>
            </a:p>
          </p:txBody>
        </p:sp>
        <p:sp>
          <p:nvSpPr>
            <p:cNvPr id="88103"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solidFill>
                    <a:prstClr val="black"/>
                  </a:solidFill>
                </a:rPr>
                <a:t>Time (Hours)</a:t>
              </a:r>
            </a:p>
          </p:txBody>
        </p:sp>
      </p:grpSp>
      <p:sp>
        <p:nvSpPr>
          <p:cNvPr id="88071"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ii)</a:t>
            </a:r>
          </a:p>
        </p:txBody>
      </p:sp>
      <p:grpSp>
        <p:nvGrpSpPr>
          <p:cNvPr id="88072" name="Group 50"/>
          <p:cNvGrpSpPr>
            <a:grpSpLocks/>
          </p:cNvGrpSpPr>
          <p:nvPr/>
        </p:nvGrpSpPr>
        <p:grpSpPr bwMode="auto">
          <a:xfrm>
            <a:off x="1404938" y="3675063"/>
            <a:ext cx="6340475" cy="3321050"/>
            <a:chOff x="1404938" y="3675063"/>
            <a:chExt cx="6340034" cy="3321050"/>
          </a:xfrm>
        </p:grpSpPr>
        <p:sp>
          <p:nvSpPr>
            <p:cNvPr id="52" name="Freeform 51"/>
            <p:cNvSpPr/>
            <p:nvPr/>
          </p:nvSpPr>
          <p:spPr>
            <a:xfrm>
              <a:off x="5328965" y="5302250"/>
              <a:ext cx="2098529"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black"/>
                </a:solidFill>
              </a:endParaRPr>
            </a:p>
          </p:txBody>
        </p:sp>
        <p:grpSp>
          <p:nvGrpSpPr>
            <p:cNvPr id="88074" name="Group 52"/>
            <p:cNvGrpSpPr>
              <a:grpSpLocks/>
            </p:cNvGrpSpPr>
            <p:nvPr/>
          </p:nvGrpSpPr>
          <p:grpSpPr bwMode="auto">
            <a:xfrm>
              <a:off x="1404938" y="3675063"/>
              <a:ext cx="6340034" cy="3321050"/>
              <a:chOff x="2876550" y="3665905"/>
              <a:chExt cx="6340034" cy="3320683"/>
            </a:xfrm>
          </p:grpSpPr>
          <p:grpSp>
            <p:nvGrpSpPr>
              <p:cNvPr id="88075" name="Group 48"/>
              <p:cNvGrpSpPr>
                <a:grpSpLocks/>
              </p:cNvGrpSpPr>
              <p:nvPr/>
            </p:nvGrpSpPr>
            <p:grpSpPr bwMode="auto">
              <a:xfrm>
                <a:off x="2876550" y="3665905"/>
                <a:ext cx="6267450" cy="3320683"/>
                <a:chOff x="2876777" y="1030512"/>
                <a:chExt cx="6267223" cy="4136508"/>
              </a:xfrm>
            </p:grpSpPr>
            <p:grpSp>
              <p:nvGrpSpPr>
                <p:cNvPr id="88078" name="Group 33"/>
                <p:cNvGrpSpPr>
                  <a:grpSpLocks/>
                </p:cNvGrpSpPr>
                <p:nvPr/>
              </p:nvGrpSpPr>
              <p:grpSpPr bwMode="auto">
                <a:xfrm>
                  <a:off x="3081802" y="1127131"/>
                  <a:ext cx="5706597" cy="3608156"/>
                  <a:chOff x="2880" y="1889"/>
                  <a:chExt cx="5955" cy="3420"/>
                </a:xfrm>
              </p:grpSpPr>
              <p:sp>
                <p:nvSpPr>
                  <p:cNvPr id="88084"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pic>
                <p:nvPicPr>
                  <p:cNvPr id="88085" name="Picture 35" descr="http://tbn0.google.com/images?q=tbn:74EkAN8r94_iJM:http://abkldesigns.com/skyln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6"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88087" name="Freeform 38"/>
                  <p:cNvSpPr>
                    <a:spLocks/>
                  </p:cNvSpPr>
                  <p:nvPr/>
                </p:nvSpPr>
                <p:spPr bwMode="auto">
                  <a:xfrm>
                    <a:off x="3176" y="2439"/>
                    <a:ext cx="2464" cy="1325"/>
                  </a:xfrm>
                  <a:custGeom>
                    <a:avLst/>
                    <a:gdLst>
                      <a:gd name="T0" fmla="*/ 0 w 2745"/>
                      <a:gd name="T1" fmla="*/ 0 h 900"/>
                      <a:gd name="T2" fmla="*/ 4 w 2745"/>
                      <a:gd name="T3" fmla="*/ 31614509 h 900"/>
                      <a:gd name="T4" fmla="*/ 6 w 2745"/>
                      <a:gd name="T5" fmla="*/ 47217389 h 900"/>
                      <a:gd name="T6" fmla="*/ 14 w 2745"/>
                      <a:gd name="T7" fmla="*/ 99652542 h 900"/>
                      <a:gd name="T8" fmla="*/ 18 w 2745"/>
                      <a:gd name="T9" fmla="*/ 136124374 h 900"/>
                      <a:gd name="T10" fmla="*/ 31 w 2745"/>
                      <a:gd name="T11" fmla="*/ 172884367 h 900"/>
                      <a:gd name="T12" fmla="*/ 35 w 2745"/>
                      <a:gd name="T13" fmla="*/ 183371703 h 900"/>
                      <a:gd name="T14" fmla="*/ 38 w 2745"/>
                      <a:gd name="T15" fmla="*/ 193792686 h 900"/>
                      <a:gd name="T16" fmla="*/ 42 w 2745"/>
                      <a:gd name="T17" fmla="*/ 214606039 h 900"/>
                      <a:gd name="T18" fmla="*/ 59 w 2745"/>
                      <a:gd name="T19" fmla="*/ 272322034 h 900"/>
                      <a:gd name="T20" fmla="*/ 78 w 2745"/>
                      <a:gd name="T21" fmla="*/ 314361718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88088"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88089" name="Freeform 40"/>
                  <p:cNvSpPr>
                    <a:spLocks/>
                  </p:cNvSpPr>
                  <p:nvPr/>
                </p:nvSpPr>
                <p:spPr bwMode="auto">
                  <a:xfrm>
                    <a:off x="6480" y="1889"/>
                    <a:ext cx="1080" cy="1725"/>
                  </a:xfrm>
                  <a:custGeom>
                    <a:avLst/>
                    <a:gdLst>
                      <a:gd name="T0" fmla="*/ 2147483647 w 587"/>
                      <a:gd name="T1" fmla="*/ 802461 h 1485"/>
                      <a:gd name="T2" fmla="*/ 2147483647 w 587"/>
                      <a:gd name="T3" fmla="*/ 591741 h 1485"/>
                      <a:gd name="T4" fmla="*/ 2147483647 w 587"/>
                      <a:gd name="T5" fmla="*/ 486285 h 1485"/>
                      <a:gd name="T6" fmla="*/ 2147483647 w 587"/>
                      <a:gd name="T7" fmla="*/ 161595 h 1485"/>
                      <a:gd name="T8" fmla="*/ 2147483647 w 587"/>
                      <a:gd name="T9" fmla="*/ 89511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pic>
                <p:nvPicPr>
                  <p:cNvPr id="88090" name="Picture 43" descr="http://tbn2.google.com/images?q=tbn:UX3qqEl37iIdgM:http://www.silhouettesclipart.com/wp-content/uploads/2007/10/car-clip-ar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1" name="Picture 44"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2" name="Picture 45" descr="http://tbn2.google.com/images?q=tbn:p6Yq-V5PGyrJOM:http://www.marinkidz.com/images/c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3" name="Picture 46" descr="http://tbn2.google.com/images?q=tbn:XoES5RkHKdl9uM:http://www.newimageasia.com/images/Clipart%2520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4" name="Picture 47"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5" name="Picture 48"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6" name="Picture 49"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7" name="Picture 41" descr="See full siz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8079"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A</a:t>
                  </a:r>
                </a:p>
              </p:txBody>
            </p:sp>
            <p:sp>
              <p:nvSpPr>
                <p:cNvPr id="88080"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B</a:t>
                  </a:r>
                </a:p>
              </p:txBody>
            </p:sp>
            <p:sp>
              <p:nvSpPr>
                <p:cNvPr id="88081"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C</a:t>
                  </a:r>
                </a:p>
              </p:txBody>
            </p:sp>
            <p:sp>
              <p:nvSpPr>
                <p:cNvPr id="88082"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E</a:t>
                  </a:r>
                </a:p>
              </p:txBody>
            </p:sp>
            <p:sp>
              <p:nvSpPr>
                <p:cNvPr id="88083"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D</a:t>
                  </a:r>
                </a:p>
              </p:txBody>
            </p:sp>
          </p:grpSp>
          <p:sp>
            <p:nvSpPr>
              <p:cNvPr id="88076"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8077" name="Text Box 42"/>
              <p:cNvSpPr txBox="1">
                <a:spLocks noChangeArrowheads="1"/>
              </p:cNvSpPr>
              <p:nvPr/>
            </p:nvSpPr>
            <p:spPr bwMode="auto">
              <a:xfrm>
                <a:off x="8443739" y="4209870"/>
                <a:ext cx="772845" cy="2149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prstClr val="black"/>
                    </a:solidFill>
                    <a:cs typeface="Arial" charset="0"/>
                  </a:rPr>
                  <a:t>North</a:t>
                </a:r>
              </a:p>
            </p:txBody>
          </p:sp>
        </p:grpSp>
      </p:grpSp>
    </p:spTree>
    <p:extLst>
      <p:ext uri="{BB962C8B-B14F-4D97-AF65-F5344CB8AC3E}">
        <p14:creationId xmlns:p14="http://schemas.microsoft.com/office/powerpoint/2010/main" val="41354801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prstClr val="white"/>
              </a:solidFill>
              <a:latin typeface="Calibri"/>
              <a:cs typeface="+mn-cs"/>
            </a:endParaRPr>
          </a:p>
        </p:txBody>
      </p:sp>
      <p:sp>
        <p:nvSpPr>
          <p:cNvPr id="89090" name="Title 1"/>
          <p:cNvSpPr>
            <a:spLocks noGrp="1"/>
          </p:cNvSpPr>
          <p:nvPr>
            <p:ph type="title"/>
          </p:nvPr>
        </p:nvSpPr>
        <p:spPr>
          <a:xfrm>
            <a:off x="1936750" y="60325"/>
            <a:ext cx="7207250" cy="673100"/>
          </a:xfrm>
        </p:spPr>
        <p:txBody>
          <a:bodyPr/>
          <a:lstStyle/>
          <a:p>
            <a:pPr eaLnBrk="1" hangingPunct="1"/>
            <a:r>
              <a:rPr lang="en-US" sz="3200">
                <a:latin typeface="Arial" charset="0"/>
                <a:cs typeface="ＭＳ Ｐゴシック" charset="0"/>
              </a:rPr>
              <a:t>Which Car Matches the Graphs?</a:t>
            </a:r>
          </a:p>
        </p:txBody>
      </p:sp>
      <p:sp>
        <p:nvSpPr>
          <p:cNvPr id="52228" name="TextBox 47"/>
          <p:cNvSpPr txBox="1">
            <a:spLocks noChangeArrowheads="1"/>
          </p:cNvSpPr>
          <p:nvPr/>
        </p:nvSpPr>
        <p:spPr bwMode="auto">
          <a:xfrm>
            <a:off x="4627563" y="1144588"/>
            <a:ext cx="2044700" cy="1938337"/>
          </a:xfrm>
          <a:prstGeom prst="rect">
            <a:avLst/>
          </a:prstGeom>
          <a:noFill/>
          <a:ln w="9525">
            <a:noFill/>
            <a:miter lim="800000"/>
            <a:headEnd/>
            <a:tailEnd/>
          </a:ln>
        </p:spPr>
        <p:txBody>
          <a:bodyPr>
            <a:spAutoFit/>
          </a:bodyPr>
          <a:lstStyle/>
          <a:p>
            <a:pPr>
              <a:defRPr/>
            </a:pPr>
            <a:r>
              <a:rPr lang="en-US" sz="2800" dirty="0">
                <a:solidFill>
                  <a:prstClr val="black"/>
                </a:solidFill>
                <a:ea typeface="ＭＳ Ｐゴシック" pitchFamily="-112" charset="-128"/>
                <a:cs typeface="+mn-cs"/>
              </a:rPr>
              <a:t>What</a:t>
            </a:r>
          </a:p>
          <a:p>
            <a:pPr>
              <a:defRPr/>
            </a:pPr>
            <a:r>
              <a:rPr lang="en-US" sz="2800" dirty="0">
                <a:solidFill>
                  <a:prstClr val="black"/>
                </a:solidFill>
                <a:ea typeface="ＭＳ Ｐゴシック" pitchFamily="-112" charset="-128"/>
                <a:cs typeface="+mn-cs"/>
              </a:rPr>
              <a:t>Direction?</a:t>
            </a:r>
          </a:p>
          <a:p>
            <a:pPr>
              <a:defRPr/>
            </a:pPr>
            <a:endParaRPr lang="en-US" sz="3200" dirty="0">
              <a:solidFill>
                <a:prstClr val="black"/>
              </a:solidFill>
              <a:ea typeface="ＭＳ Ｐゴシック" pitchFamily="-112" charset="-128"/>
              <a:cs typeface="+mn-cs"/>
            </a:endParaRPr>
          </a:p>
          <a:p>
            <a:pPr>
              <a:defRPr/>
            </a:pPr>
            <a:r>
              <a:rPr lang="en-US" sz="2800" u="heavy" dirty="0">
                <a:solidFill>
                  <a:prstClr val="black"/>
                </a:solidFill>
                <a:ea typeface="ＭＳ Ｐゴシック" pitchFamily="-112" charset="-128"/>
                <a:cs typeface="+mn-cs"/>
              </a:rPr>
              <a:t>South</a:t>
            </a:r>
          </a:p>
        </p:txBody>
      </p:sp>
      <p:sp>
        <p:nvSpPr>
          <p:cNvPr id="52229" name="TextBox 48"/>
          <p:cNvSpPr txBox="1">
            <a:spLocks noChangeArrowheads="1"/>
          </p:cNvSpPr>
          <p:nvPr/>
        </p:nvSpPr>
        <p:spPr bwMode="auto">
          <a:xfrm>
            <a:off x="6645275" y="1144588"/>
            <a:ext cx="2082800" cy="1878012"/>
          </a:xfrm>
          <a:prstGeom prst="rect">
            <a:avLst/>
          </a:prstGeom>
          <a:noFill/>
          <a:ln w="9525">
            <a:noFill/>
            <a:miter lim="800000"/>
            <a:headEnd/>
            <a:tailEnd/>
          </a:ln>
        </p:spPr>
        <p:txBody>
          <a:bodyPr wrap="none">
            <a:spAutoFit/>
          </a:bodyPr>
          <a:lstStyle/>
          <a:p>
            <a:pPr>
              <a:defRPr/>
            </a:pPr>
            <a:r>
              <a:rPr lang="en-US" sz="2800" dirty="0">
                <a:solidFill>
                  <a:prstClr val="black"/>
                </a:solidFill>
                <a:ea typeface="ＭＳ Ｐゴシック" pitchFamily="-112" charset="-128"/>
                <a:cs typeface="+mn-cs"/>
              </a:rPr>
              <a:t>Which car? </a:t>
            </a:r>
          </a:p>
          <a:p>
            <a:pPr>
              <a:defRPr/>
            </a:pPr>
            <a:r>
              <a:rPr lang="en-US" sz="2800" dirty="0">
                <a:solidFill>
                  <a:prstClr val="black"/>
                </a:solidFill>
                <a:ea typeface="ＭＳ Ｐゴシック" pitchFamily="-112" charset="-128"/>
                <a:cs typeface="+mn-cs"/>
              </a:rPr>
              <a:t>(letter)</a:t>
            </a:r>
          </a:p>
          <a:p>
            <a:pPr>
              <a:defRPr/>
            </a:pPr>
            <a:endParaRPr lang="en-US" sz="3200" dirty="0">
              <a:solidFill>
                <a:prstClr val="black"/>
              </a:solidFill>
              <a:ea typeface="ＭＳ Ｐゴシック" pitchFamily="-112" charset="-128"/>
              <a:cs typeface="+mn-cs"/>
            </a:endParaRPr>
          </a:p>
          <a:p>
            <a:pPr>
              <a:defRPr/>
            </a:pPr>
            <a:r>
              <a:rPr lang="en-US" sz="2800" u="heavy" dirty="0">
                <a:solidFill>
                  <a:prstClr val="black"/>
                </a:solidFill>
                <a:ea typeface="ＭＳ Ｐゴシック" pitchFamily="-112" charset="-128"/>
                <a:cs typeface="+mn-cs"/>
              </a:rPr>
              <a:t>Car C</a:t>
            </a:r>
          </a:p>
        </p:txBody>
      </p:sp>
      <p:grpSp>
        <p:nvGrpSpPr>
          <p:cNvPr id="89093" name="Group 50"/>
          <p:cNvGrpSpPr>
            <a:grpSpLocks/>
          </p:cNvGrpSpPr>
          <p:nvPr/>
        </p:nvGrpSpPr>
        <p:grpSpPr bwMode="auto">
          <a:xfrm>
            <a:off x="149225" y="1247775"/>
            <a:ext cx="1962150" cy="1817688"/>
            <a:chOff x="149883" y="1247065"/>
            <a:chExt cx="1962165" cy="1819066"/>
          </a:xfrm>
        </p:grpSpPr>
        <p:sp>
          <p:nvSpPr>
            <p:cNvPr id="89130" name="TextBox 40"/>
            <p:cNvSpPr txBox="1">
              <a:spLocks noChangeArrowheads="1"/>
            </p:cNvSpPr>
            <p:nvPr/>
          </p:nvSpPr>
          <p:spPr bwMode="auto">
            <a:xfrm>
              <a:off x="917679" y="1247065"/>
              <a:ext cx="747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North</a:t>
              </a:r>
            </a:p>
          </p:txBody>
        </p:sp>
        <p:sp>
          <p:nvSpPr>
            <p:cNvPr id="89131" name="TextBox 41"/>
            <p:cNvSpPr txBox="1">
              <a:spLocks noChangeArrowheads="1"/>
            </p:cNvSpPr>
            <p:nvPr/>
          </p:nvSpPr>
          <p:spPr bwMode="auto">
            <a:xfrm>
              <a:off x="551535" y="2758354"/>
              <a:ext cx="15605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solidFill>
                    <a:prstClr val="black"/>
                  </a:solidFill>
                </a:rPr>
                <a:t>Time (Hours)</a:t>
              </a:r>
            </a:p>
          </p:txBody>
        </p:sp>
        <p:grpSp>
          <p:nvGrpSpPr>
            <p:cNvPr id="89132" name="Group 42"/>
            <p:cNvGrpSpPr>
              <a:grpSpLocks/>
            </p:cNvGrpSpPr>
            <p:nvPr/>
          </p:nvGrpSpPr>
          <p:grpSpPr bwMode="auto">
            <a:xfrm>
              <a:off x="508898" y="1806856"/>
              <a:ext cx="1565275" cy="879475"/>
              <a:chOff x="781050" y="1160463"/>
              <a:chExt cx="1565275" cy="879475"/>
            </a:xfrm>
          </p:grpSpPr>
          <p:grpSp>
            <p:nvGrpSpPr>
              <p:cNvPr id="89134" name="Group 2"/>
              <p:cNvGrpSpPr>
                <a:grpSpLocks/>
              </p:cNvGrpSpPr>
              <p:nvPr/>
            </p:nvGrpSpPr>
            <p:grpSpPr bwMode="auto">
              <a:xfrm>
                <a:off x="781050" y="1160463"/>
                <a:ext cx="1565275" cy="879475"/>
                <a:chOff x="1800" y="9000"/>
                <a:chExt cx="1260" cy="720"/>
              </a:xfrm>
            </p:grpSpPr>
            <p:sp>
              <p:nvSpPr>
                <p:cNvPr id="89136" name="Line 3"/>
                <p:cNvSpPr>
                  <a:spLocks noChangeShapeType="1"/>
                </p:cNvSpPr>
                <p:nvPr/>
              </p:nvSpPr>
              <p:spPr bwMode="auto">
                <a:xfrm>
                  <a:off x="1800" y="9000"/>
                  <a:ext cx="0" cy="72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9137" name="Line 4"/>
                <p:cNvSpPr>
                  <a:spLocks noChangeShapeType="1"/>
                </p:cNvSpPr>
                <p:nvPr/>
              </p:nvSpPr>
              <p:spPr bwMode="auto">
                <a:xfrm>
                  <a:off x="1800" y="9720"/>
                  <a:ext cx="126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89135" name="Line 5"/>
              <p:cNvSpPr>
                <a:spLocks noChangeShapeType="1"/>
              </p:cNvSpPr>
              <p:nvPr/>
            </p:nvSpPr>
            <p:spPr bwMode="auto">
              <a:xfrm>
                <a:off x="793774" y="1247424"/>
                <a:ext cx="1383435" cy="68041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89133" name="TextBox 40"/>
            <p:cNvSpPr txBox="1">
              <a:spLocks noChangeArrowheads="1"/>
            </p:cNvSpPr>
            <p:nvPr/>
          </p:nvSpPr>
          <p:spPr bwMode="auto">
            <a:xfrm rot="-5400000">
              <a:off x="-302732" y="2116125"/>
              <a:ext cx="1213010" cy="30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prstClr val="black"/>
                  </a:solidFill>
                </a:rPr>
                <a:t>North (miles)</a:t>
              </a:r>
            </a:p>
          </p:txBody>
        </p:sp>
      </p:grpSp>
      <p:grpSp>
        <p:nvGrpSpPr>
          <p:cNvPr id="89094" name="Group 76"/>
          <p:cNvGrpSpPr>
            <a:grpSpLocks/>
          </p:cNvGrpSpPr>
          <p:nvPr/>
        </p:nvGrpSpPr>
        <p:grpSpPr bwMode="auto">
          <a:xfrm>
            <a:off x="2259013" y="1247775"/>
            <a:ext cx="1933575" cy="1817688"/>
            <a:chOff x="2259091" y="1247065"/>
            <a:chExt cx="1933096" cy="1819066"/>
          </a:xfrm>
        </p:grpSpPr>
        <p:grpSp>
          <p:nvGrpSpPr>
            <p:cNvPr id="89122" name="Group 43"/>
            <p:cNvGrpSpPr>
              <a:grpSpLocks/>
            </p:cNvGrpSpPr>
            <p:nvPr/>
          </p:nvGrpSpPr>
          <p:grpSpPr bwMode="auto">
            <a:xfrm>
              <a:off x="2596777" y="1806856"/>
              <a:ext cx="1571373" cy="879475"/>
              <a:chOff x="754756" y="5771044"/>
              <a:chExt cx="803286" cy="457200"/>
            </a:xfrm>
          </p:grpSpPr>
          <p:grpSp>
            <p:nvGrpSpPr>
              <p:cNvPr id="89126" name="Group 6"/>
              <p:cNvGrpSpPr>
                <a:grpSpLocks/>
              </p:cNvGrpSpPr>
              <p:nvPr/>
            </p:nvGrpSpPr>
            <p:grpSpPr bwMode="auto">
              <a:xfrm>
                <a:off x="757942" y="5771044"/>
                <a:ext cx="800100" cy="457200"/>
                <a:chOff x="1800" y="9000"/>
                <a:chExt cx="1260" cy="720"/>
              </a:xfrm>
            </p:grpSpPr>
            <p:sp>
              <p:nvSpPr>
                <p:cNvPr id="89128" name="Line 7"/>
                <p:cNvSpPr>
                  <a:spLocks noChangeShapeType="1"/>
                </p:cNvSpPr>
                <p:nvPr/>
              </p:nvSpPr>
              <p:spPr bwMode="auto">
                <a:xfrm>
                  <a:off x="1800" y="9000"/>
                  <a:ext cx="0" cy="72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9129" name="Line 8"/>
                <p:cNvSpPr>
                  <a:spLocks noChangeShapeType="1"/>
                </p:cNvSpPr>
                <p:nvPr/>
              </p:nvSpPr>
              <p:spPr bwMode="auto">
                <a:xfrm>
                  <a:off x="1800" y="9720"/>
                  <a:ext cx="126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89127" name="Line 9"/>
              <p:cNvSpPr>
                <a:spLocks noChangeShapeType="1"/>
              </p:cNvSpPr>
              <p:nvPr/>
            </p:nvSpPr>
            <p:spPr bwMode="auto">
              <a:xfrm>
                <a:off x="754756" y="5999005"/>
                <a:ext cx="679295" cy="63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89123" name="TextBox 41"/>
            <p:cNvSpPr txBox="1">
              <a:spLocks noChangeArrowheads="1"/>
            </p:cNvSpPr>
            <p:nvPr/>
          </p:nvSpPr>
          <p:spPr bwMode="auto">
            <a:xfrm>
              <a:off x="3052251" y="1247065"/>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East</a:t>
              </a:r>
            </a:p>
          </p:txBody>
        </p:sp>
        <p:sp>
          <p:nvSpPr>
            <p:cNvPr id="89124" name="TextBox 41"/>
            <p:cNvSpPr txBox="1">
              <a:spLocks noChangeArrowheads="1"/>
            </p:cNvSpPr>
            <p:nvPr/>
          </p:nvSpPr>
          <p:spPr bwMode="auto">
            <a:xfrm rot="-5400000">
              <a:off x="1846357" y="2156048"/>
              <a:ext cx="1133174" cy="30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prstClr val="black"/>
                  </a:solidFill>
                </a:rPr>
                <a:t>East (miles)</a:t>
              </a:r>
            </a:p>
          </p:txBody>
        </p:sp>
        <p:sp>
          <p:nvSpPr>
            <p:cNvPr id="89125" name="TextBox 41"/>
            <p:cNvSpPr txBox="1">
              <a:spLocks noChangeArrowheads="1"/>
            </p:cNvSpPr>
            <p:nvPr/>
          </p:nvSpPr>
          <p:spPr bwMode="auto">
            <a:xfrm>
              <a:off x="2631674" y="2758354"/>
              <a:ext cx="15605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solidFill>
                    <a:prstClr val="black"/>
                  </a:solidFill>
                </a:rPr>
                <a:t>Time (Hours)</a:t>
              </a:r>
            </a:p>
          </p:txBody>
        </p:sp>
      </p:grpSp>
      <p:sp>
        <p:nvSpPr>
          <p:cNvPr id="89095"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rPr>
              <a:t>ii)</a:t>
            </a:r>
          </a:p>
        </p:txBody>
      </p:sp>
      <p:grpSp>
        <p:nvGrpSpPr>
          <p:cNvPr id="89096" name="Group 50"/>
          <p:cNvGrpSpPr>
            <a:grpSpLocks/>
          </p:cNvGrpSpPr>
          <p:nvPr/>
        </p:nvGrpSpPr>
        <p:grpSpPr bwMode="auto">
          <a:xfrm>
            <a:off x="1404938" y="3675063"/>
            <a:ext cx="6340475" cy="3321050"/>
            <a:chOff x="1404938" y="3675063"/>
            <a:chExt cx="6340034" cy="3321050"/>
          </a:xfrm>
        </p:grpSpPr>
        <p:sp>
          <p:nvSpPr>
            <p:cNvPr id="52" name="Freeform 51"/>
            <p:cNvSpPr/>
            <p:nvPr/>
          </p:nvSpPr>
          <p:spPr>
            <a:xfrm>
              <a:off x="5328965" y="5302250"/>
              <a:ext cx="2098529"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black"/>
                </a:solidFill>
              </a:endParaRPr>
            </a:p>
          </p:txBody>
        </p:sp>
        <p:grpSp>
          <p:nvGrpSpPr>
            <p:cNvPr id="89098" name="Group 52"/>
            <p:cNvGrpSpPr>
              <a:grpSpLocks/>
            </p:cNvGrpSpPr>
            <p:nvPr/>
          </p:nvGrpSpPr>
          <p:grpSpPr bwMode="auto">
            <a:xfrm>
              <a:off x="1404938" y="3675063"/>
              <a:ext cx="6340034" cy="3321050"/>
              <a:chOff x="2876550" y="3665905"/>
              <a:chExt cx="6340034" cy="3320683"/>
            </a:xfrm>
          </p:grpSpPr>
          <p:grpSp>
            <p:nvGrpSpPr>
              <p:cNvPr id="89099" name="Group 48"/>
              <p:cNvGrpSpPr>
                <a:grpSpLocks/>
              </p:cNvGrpSpPr>
              <p:nvPr/>
            </p:nvGrpSpPr>
            <p:grpSpPr bwMode="auto">
              <a:xfrm>
                <a:off x="2876550" y="3665905"/>
                <a:ext cx="6267450" cy="3320683"/>
                <a:chOff x="2876777" y="1030512"/>
                <a:chExt cx="6267223" cy="4136508"/>
              </a:xfrm>
            </p:grpSpPr>
            <p:grpSp>
              <p:nvGrpSpPr>
                <p:cNvPr id="89102" name="Group 33"/>
                <p:cNvGrpSpPr>
                  <a:grpSpLocks/>
                </p:cNvGrpSpPr>
                <p:nvPr/>
              </p:nvGrpSpPr>
              <p:grpSpPr bwMode="auto">
                <a:xfrm>
                  <a:off x="3081802" y="1127131"/>
                  <a:ext cx="5706597" cy="3608156"/>
                  <a:chOff x="2880" y="1889"/>
                  <a:chExt cx="5955" cy="3420"/>
                </a:xfrm>
              </p:grpSpPr>
              <p:sp>
                <p:nvSpPr>
                  <p:cNvPr id="89108"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pic>
                <p:nvPicPr>
                  <p:cNvPr id="89109" name="Picture 35" descr="http://tbn0.google.com/images?q=tbn:74EkAN8r94_iJM:http://abkldesigns.com/skyln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10"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89111" name="Freeform 38"/>
                  <p:cNvSpPr>
                    <a:spLocks/>
                  </p:cNvSpPr>
                  <p:nvPr/>
                </p:nvSpPr>
                <p:spPr bwMode="auto">
                  <a:xfrm>
                    <a:off x="3176" y="2439"/>
                    <a:ext cx="2464" cy="1325"/>
                  </a:xfrm>
                  <a:custGeom>
                    <a:avLst/>
                    <a:gdLst>
                      <a:gd name="T0" fmla="*/ 0 w 2745"/>
                      <a:gd name="T1" fmla="*/ 0 h 900"/>
                      <a:gd name="T2" fmla="*/ 4 w 2745"/>
                      <a:gd name="T3" fmla="*/ 31614509 h 900"/>
                      <a:gd name="T4" fmla="*/ 6 w 2745"/>
                      <a:gd name="T5" fmla="*/ 47217389 h 900"/>
                      <a:gd name="T6" fmla="*/ 14 w 2745"/>
                      <a:gd name="T7" fmla="*/ 99652542 h 900"/>
                      <a:gd name="T8" fmla="*/ 18 w 2745"/>
                      <a:gd name="T9" fmla="*/ 136124374 h 900"/>
                      <a:gd name="T10" fmla="*/ 31 w 2745"/>
                      <a:gd name="T11" fmla="*/ 172884367 h 900"/>
                      <a:gd name="T12" fmla="*/ 35 w 2745"/>
                      <a:gd name="T13" fmla="*/ 183371703 h 900"/>
                      <a:gd name="T14" fmla="*/ 38 w 2745"/>
                      <a:gd name="T15" fmla="*/ 193792686 h 900"/>
                      <a:gd name="T16" fmla="*/ 42 w 2745"/>
                      <a:gd name="T17" fmla="*/ 214606039 h 900"/>
                      <a:gd name="T18" fmla="*/ 59 w 2745"/>
                      <a:gd name="T19" fmla="*/ 272322034 h 900"/>
                      <a:gd name="T20" fmla="*/ 78 w 2745"/>
                      <a:gd name="T21" fmla="*/ 314361718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89112"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89113" name="Freeform 40"/>
                  <p:cNvSpPr>
                    <a:spLocks/>
                  </p:cNvSpPr>
                  <p:nvPr/>
                </p:nvSpPr>
                <p:spPr bwMode="auto">
                  <a:xfrm>
                    <a:off x="6480" y="1889"/>
                    <a:ext cx="1080" cy="1725"/>
                  </a:xfrm>
                  <a:custGeom>
                    <a:avLst/>
                    <a:gdLst>
                      <a:gd name="T0" fmla="*/ 2147483647 w 587"/>
                      <a:gd name="T1" fmla="*/ 802461 h 1485"/>
                      <a:gd name="T2" fmla="*/ 2147483647 w 587"/>
                      <a:gd name="T3" fmla="*/ 591741 h 1485"/>
                      <a:gd name="T4" fmla="*/ 2147483647 w 587"/>
                      <a:gd name="T5" fmla="*/ 486285 h 1485"/>
                      <a:gd name="T6" fmla="*/ 2147483647 w 587"/>
                      <a:gd name="T7" fmla="*/ 161595 h 1485"/>
                      <a:gd name="T8" fmla="*/ 2147483647 w 587"/>
                      <a:gd name="T9" fmla="*/ 89511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pic>
                <p:nvPicPr>
                  <p:cNvPr id="89114" name="Picture 43" descr="http://tbn2.google.com/images?q=tbn:UX3qqEl37iIdgM:http://www.silhouettesclipart.com/wp-content/uploads/2007/10/car-clip-ar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5" name="Picture 44"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6" name="Picture 45" descr="http://tbn2.google.com/images?q=tbn:p6Yq-V5PGyrJOM:http://www.marinkidz.com/images/c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7" name="Picture 46" descr="http://tbn2.google.com/images?q=tbn:XoES5RkHKdl9uM:http://www.newimageasia.com/images/Clipart%2520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8" name="Picture 47"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9" name="Picture 48"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20" name="Picture 49"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21" name="Picture 41" descr="See full siz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9103"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A</a:t>
                  </a:r>
                </a:p>
              </p:txBody>
            </p:sp>
            <p:sp>
              <p:nvSpPr>
                <p:cNvPr id="89104"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B</a:t>
                  </a:r>
                </a:p>
              </p:txBody>
            </p:sp>
            <p:sp>
              <p:nvSpPr>
                <p:cNvPr id="89105"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C</a:t>
                  </a:r>
                </a:p>
              </p:txBody>
            </p:sp>
            <p:sp>
              <p:nvSpPr>
                <p:cNvPr id="89106"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E</a:t>
                  </a:r>
                </a:p>
              </p:txBody>
            </p:sp>
            <p:sp>
              <p:nvSpPr>
                <p:cNvPr id="89107"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prstClr val="black"/>
                      </a:solidFill>
                    </a:rPr>
                    <a:t>D</a:t>
                  </a:r>
                </a:p>
              </p:txBody>
            </p:sp>
          </p:grpSp>
          <p:sp>
            <p:nvSpPr>
              <p:cNvPr id="89100"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9101" name="Text Box 42"/>
              <p:cNvSpPr txBox="1">
                <a:spLocks noChangeArrowheads="1"/>
              </p:cNvSpPr>
              <p:nvPr/>
            </p:nvSpPr>
            <p:spPr bwMode="auto">
              <a:xfrm>
                <a:off x="8443739" y="4209870"/>
                <a:ext cx="772845" cy="2149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prstClr val="black"/>
                    </a:solidFill>
                    <a:cs typeface="Arial" charset="0"/>
                  </a:rPr>
                  <a:t>North</a:t>
                </a:r>
              </a:p>
            </p:txBody>
          </p:sp>
        </p:grpSp>
      </p:grpSp>
    </p:spTree>
    <p:extLst>
      <p:ext uri="{BB962C8B-B14F-4D97-AF65-F5344CB8AC3E}">
        <p14:creationId xmlns:p14="http://schemas.microsoft.com/office/powerpoint/2010/main" val="27390687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lateBoundaries_slid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030" y="1771857"/>
            <a:ext cx="7348970" cy="499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p:cNvSpPr>
          <p:nvPr>
            <p:ph type="title" idx="4294967295"/>
          </p:nvPr>
        </p:nvSpPr>
        <p:spPr/>
        <p:txBody>
          <a:bodyPr/>
          <a:lstStyle/>
          <a:p>
            <a:r>
              <a:rPr lang="en-US" dirty="0" smtClean="0"/>
              <a:t>Earth’s Tectonic Plates</a:t>
            </a:r>
          </a:p>
        </p:txBody>
      </p:sp>
      <p:sp>
        <p:nvSpPr>
          <p:cNvPr id="17412" name="Rectangle 4"/>
          <p:cNvSpPr>
            <a:spLocks noGrp="1"/>
          </p:cNvSpPr>
          <p:nvPr>
            <p:ph type="body" idx="4294967295"/>
          </p:nvPr>
        </p:nvSpPr>
        <p:spPr>
          <a:xfrm>
            <a:off x="457200" y="1074963"/>
            <a:ext cx="8437418" cy="582612"/>
          </a:xfrm>
        </p:spPr>
        <p:txBody>
          <a:bodyPr/>
          <a:lstStyle/>
          <a:p>
            <a:pPr marL="0" indent="0">
              <a:lnSpc>
                <a:spcPct val="70000"/>
              </a:lnSpc>
              <a:buNone/>
            </a:pPr>
            <a:r>
              <a:rPr lang="en-US" sz="2400" dirty="0" smtClean="0">
                <a:latin typeface="Calibri" pitchFamily="34" charset="0"/>
              </a:rPr>
              <a:t>Traditionally plates have been considered to be rigid…</a:t>
            </a:r>
          </a:p>
          <a:p>
            <a:pPr>
              <a:lnSpc>
                <a:spcPct val="70000"/>
              </a:lnSpc>
              <a:buFont typeface="Arial" charset="0"/>
              <a:buNone/>
            </a:pPr>
            <a:r>
              <a:rPr lang="en-US" sz="2400" dirty="0" smtClean="0">
                <a:latin typeface="Calibri" pitchFamily="34" charset="0"/>
              </a:rPr>
              <a:t>but geodetic and geologic studies show boundaries are deforming </a:t>
            </a:r>
          </a:p>
        </p:txBody>
      </p:sp>
    </p:spTree>
    <p:extLst>
      <p:ext uri="{BB962C8B-B14F-4D97-AF65-F5344CB8AC3E}">
        <p14:creationId xmlns:p14="http://schemas.microsoft.com/office/powerpoint/2010/main" val="29089522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subTitle" idx="1"/>
          </p:nvPr>
        </p:nvSpPr>
        <p:spPr>
          <a:xfrm>
            <a:off x="2962275" y="2204323"/>
            <a:ext cx="6181725" cy="420687"/>
          </a:xfrm>
        </p:spPr>
        <p:txBody>
          <a:bodyPr/>
          <a:lstStyle/>
          <a:p>
            <a:pPr eaLnBrk="1" hangingPunct="1">
              <a:lnSpc>
                <a:spcPct val="80000"/>
              </a:lnSpc>
              <a:spcAft>
                <a:spcPct val="40000"/>
              </a:spcAft>
            </a:pPr>
            <a:r>
              <a:rPr lang="en-US" sz="1000" b="1" dirty="0">
                <a:solidFill>
                  <a:srgbClr val="FF0000"/>
                </a:solidFill>
                <a:latin typeface="Tahoma" charset="0"/>
                <a:ea typeface="ＭＳ Ｐゴシック" charset="0"/>
                <a:cs typeface="Tahoma" charset="0"/>
              </a:rPr>
              <a:t>Cate Fox-Lent, UNAVCO Master </a:t>
            </a:r>
            <a:r>
              <a:rPr lang="en-US" sz="1000" b="1" dirty="0" smtClean="0">
                <a:solidFill>
                  <a:srgbClr val="FF0000"/>
                </a:solidFill>
                <a:latin typeface="Tahoma" charset="0"/>
                <a:ea typeface="ＭＳ Ｐゴシック" charset="0"/>
                <a:cs typeface="Tahoma" charset="0"/>
              </a:rPr>
              <a:t>Teacher; </a:t>
            </a:r>
            <a:r>
              <a:rPr lang="en-US" sz="1000" b="1" dirty="0">
                <a:solidFill>
                  <a:srgbClr val="FF0000"/>
                </a:solidFill>
                <a:latin typeface="Tahoma" charset="0"/>
                <a:ea typeface="ＭＳ Ｐゴシック" charset="0"/>
                <a:cs typeface="Tahoma" charset="0"/>
              </a:rPr>
              <a:t>Andy Newman, Georgia Institute of </a:t>
            </a:r>
            <a:r>
              <a:rPr lang="en-US" sz="1000" b="1" dirty="0" smtClean="0">
                <a:solidFill>
                  <a:srgbClr val="FF0000"/>
                </a:solidFill>
                <a:latin typeface="Tahoma" charset="0"/>
                <a:ea typeface="ＭＳ Ｐゴシック" charset="0"/>
                <a:cs typeface="Tahoma" charset="0"/>
              </a:rPr>
              <a:t>Technology;</a:t>
            </a:r>
            <a:endParaRPr lang="en-US" sz="1000" b="1" dirty="0">
              <a:solidFill>
                <a:srgbClr val="FF0000"/>
              </a:solidFill>
              <a:latin typeface="Tahoma" charset="0"/>
              <a:ea typeface="ＭＳ Ｐゴシック" charset="0"/>
              <a:cs typeface="Tahoma" charset="0"/>
            </a:endParaRPr>
          </a:p>
          <a:p>
            <a:pPr eaLnBrk="1" hangingPunct="1">
              <a:lnSpc>
                <a:spcPct val="80000"/>
              </a:lnSpc>
              <a:spcAft>
                <a:spcPct val="40000"/>
              </a:spcAft>
            </a:pPr>
            <a:r>
              <a:rPr lang="en-US" sz="1000" b="1" dirty="0" smtClean="0">
                <a:solidFill>
                  <a:srgbClr val="FF0000"/>
                </a:solidFill>
                <a:latin typeface="Tahoma" charset="0"/>
                <a:ea typeface="ＭＳ Ｐゴシック" charset="0"/>
                <a:cs typeface="Tahoma" charset="0"/>
              </a:rPr>
              <a:t> Shelley </a:t>
            </a:r>
            <a:r>
              <a:rPr lang="en-US" sz="1000" b="1" dirty="0">
                <a:solidFill>
                  <a:srgbClr val="FF0000"/>
                </a:solidFill>
                <a:latin typeface="Tahoma" charset="0"/>
                <a:ea typeface="ＭＳ Ｐゴシック" charset="0"/>
                <a:cs typeface="Tahoma" charset="0"/>
              </a:rPr>
              <a:t>Olds, </a:t>
            </a:r>
            <a:r>
              <a:rPr lang="en-US" sz="1000" b="1" dirty="0" smtClean="0">
                <a:solidFill>
                  <a:srgbClr val="FF0000"/>
                </a:solidFill>
                <a:latin typeface="Tahoma" charset="0"/>
                <a:ea typeface="ＭＳ Ｐゴシック" charset="0"/>
                <a:cs typeface="Tahoma" charset="0"/>
              </a:rPr>
              <a:t>UNAVCO</a:t>
            </a:r>
            <a:endParaRPr lang="en-US" sz="1000" b="1" dirty="0">
              <a:solidFill>
                <a:srgbClr val="FF0000"/>
              </a:solidFill>
              <a:latin typeface="Tahoma" charset="0"/>
              <a:ea typeface="ＭＳ Ｐゴシック" charset="0"/>
              <a:cs typeface="Tahoma" charset="0"/>
            </a:endParaRPr>
          </a:p>
        </p:txBody>
      </p:sp>
      <p:sp>
        <p:nvSpPr>
          <p:cNvPr id="14339" name="Rectangle 2"/>
          <p:cNvSpPr>
            <a:spLocks noGrp="1" noChangeArrowheads="1"/>
          </p:cNvSpPr>
          <p:nvPr>
            <p:ph type="ctrTitle"/>
          </p:nvPr>
        </p:nvSpPr>
        <p:spPr>
          <a:xfrm>
            <a:off x="2954338" y="582613"/>
            <a:ext cx="6189662" cy="1617662"/>
          </a:xfrm>
        </p:spPr>
        <p:txBody>
          <a:bodyPr/>
          <a:lstStyle/>
          <a:p>
            <a:pPr eaLnBrk="1" hangingPunct="1"/>
            <a:r>
              <a:rPr lang="en-US" sz="3200" b="1">
                <a:latin typeface="Georgia" charset="0"/>
                <a:cs typeface="Arial" charset="0"/>
              </a:rPr>
              <a:t>Exploring Plate Motion and Deformation in California Using GPS Time Series Plots</a:t>
            </a:r>
            <a:endParaRPr lang="en-US" sz="1900">
              <a:latin typeface="Georgia" charset="0"/>
              <a:cs typeface="Arial" charset="0"/>
            </a:endParaRPr>
          </a:p>
        </p:txBody>
      </p:sp>
    </p:spTree>
    <p:extLst>
      <p:ext uri="{BB962C8B-B14F-4D97-AF65-F5344CB8AC3E}">
        <p14:creationId xmlns:p14="http://schemas.microsoft.com/office/powerpoint/2010/main" val="22518020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atin typeface="Arial" charset="0"/>
                <a:cs typeface="Arial" charset="0"/>
              </a:rPr>
              <a:t>Parts of the Activity</a:t>
            </a:r>
          </a:p>
        </p:txBody>
      </p:sp>
      <p:sp>
        <p:nvSpPr>
          <p:cNvPr id="15363" name="Rectangle 3"/>
          <p:cNvSpPr>
            <a:spLocks noGrp="1" noChangeArrowheads="1"/>
          </p:cNvSpPr>
          <p:nvPr>
            <p:ph type="body" idx="1"/>
          </p:nvPr>
        </p:nvSpPr>
        <p:spPr>
          <a:xfrm>
            <a:off x="237067" y="1039283"/>
            <a:ext cx="4969933" cy="5395913"/>
          </a:xfrm>
        </p:spPr>
        <p:txBody>
          <a:bodyPr/>
          <a:lstStyle/>
          <a:p>
            <a:pPr eaLnBrk="1" hangingPunct="1">
              <a:lnSpc>
                <a:spcPct val="90000"/>
              </a:lnSpc>
              <a:spcBef>
                <a:spcPts val="1600"/>
              </a:spcBef>
              <a:spcAft>
                <a:spcPts val="1600"/>
              </a:spcAft>
            </a:pPr>
            <a:r>
              <a:rPr lang="en-US" dirty="0">
                <a:latin typeface="Arial"/>
                <a:ea typeface="ＭＳ Ｐゴシック" charset="0"/>
                <a:cs typeface="Arial"/>
              </a:rPr>
              <a:t>Part 1: Analyze </a:t>
            </a:r>
            <a:r>
              <a:rPr lang="en-US" dirty="0" smtClean="0">
                <a:latin typeface="Arial"/>
                <a:ea typeface="ＭＳ Ｐゴシック" charset="0"/>
                <a:cs typeface="Arial"/>
              </a:rPr>
              <a:t>authentic GPS data at two stations </a:t>
            </a:r>
            <a:r>
              <a:rPr lang="en-US" dirty="0">
                <a:latin typeface="Arial"/>
                <a:ea typeface="ＭＳ Ｐゴシック" charset="0"/>
                <a:cs typeface="Arial"/>
              </a:rPr>
              <a:t>to determine plate tectonic </a:t>
            </a:r>
            <a:r>
              <a:rPr lang="en-US" dirty="0" smtClean="0">
                <a:latin typeface="Arial"/>
                <a:ea typeface="ＭＳ Ｐゴシック" charset="0"/>
                <a:cs typeface="Arial"/>
              </a:rPr>
              <a:t>motions </a:t>
            </a:r>
            <a:endParaRPr lang="en-US" dirty="0">
              <a:latin typeface="Arial"/>
              <a:ea typeface="ＭＳ Ｐゴシック" charset="0"/>
              <a:cs typeface="Arial"/>
            </a:endParaRPr>
          </a:p>
          <a:p>
            <a:pPr eaLnBrk="1" hangingPunct="1">
              <a:lnSpc>
                <a:spcPct val="90000"/>
              </a:lnSpc>
              <a:spcBef>
                <a:spcPts val="1600"/>
              </a:spcBef>
              <a:spcAft>
                <a:spcPts val="1600"/>
              </a:spcAft>
            </a:pPr>
            <a:r>
              <a:rPr lang="en-US" dirty="0" smtClean="0">
                <a:latin typeface="Arial"/>
                <a:ea typeface="ＭＳ Ｐゴシック" charset="0"/>
                <a:cs typeface="Arial"/>
              </a:rPr>
              <a:t>Part 2: </a:t>
            </a:r>
            <a:r>
              <a:rPr lang="en-US" dirty="0">
                <a:latin typeface="Arial"/>
                <a:ea typeface="ＭＳ Ｐゴシック" charset="0"/>
                <a:cs typeface="Arial"/>
              </a:rPr>
              <a:t>Investigate deformation at two GPS stations in </a:t>
            </a:r>
            <a:r>
              <a:rPr lang="en-US" dirty="0" smtClean="0">
                <a:latin typeface="Arial"/>
                <a:ea typeface="ＭＳ Ｐゴシック" charset="0"/>
                <a:cs typeface="Arial"/>
              </a:rPr>
              <a:t>California</a:t>
            </a:r>
          </a:p>
          <a:p>
            <a:pPr eaLnBrk="1" hangingPunct="1">
              <a:lnSpc>
                <a:spcPct val="90000"/>
              </a:lnSpc>
              <a:spcBef>
                <a:spcPts val="1600"/>
              </a:spcBef>
            </a:pPr>
            <a:r>
              <a:rPr lang="en-US" dirty="0" smtClean="0">
                <a:latin typeface="Arial"/>
                <a:ea typeface="ＭＳ Ｐゴシック" charset="0"/>
                <a:cs typeface="Arial"/>
              </a:rPr>
              <a:t>Extension: </a:t>
            </a:r>
            <a:r>
              <a:rPr lang="en-US" dirty="0">
                <a:latin typeface="Arial"/>
                <a:cs typeface="Arial"/>
              </a:rPr>
              <a:t>Explore More GPS </a:t>
            </a:r>
            <a:r>
              <a:rPr lang="en-US" dirty="0" smtClean="0">
                <a:latin typeface="Arial"/>
                <a:cs typeface="Arial"/>
              </a:rPr>
              <a:t>locations</a:t>
            </a:r>
            <a:endParaRPr lang="en-US" dirty="0">
              <a:latin typeface="Arial"/>
              <a:ea typeface="ＭＳ Ｐゴシック" charset="0"/>
              <a:cs typeface="Arial"/>
            </a:endParaRPr>
          </a:p>
        </p:txBody>
      </p:sp>
      <p:pic>
        <p:nvPicPr>
          <p:cNvPr id="12" name="Picture 5" descr="SoCAL_GPSlo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780" y="964334"/>
            <a:ext cx="3564803" cy="299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5"/>
          <p:cNvSpPr>
            <a:spLocks noChangeArrowheads="1"/>
          </p:cNvSpPr>
          <p:nvPr/>
        </p:nvSpPr>
        <p:spPr bwMode="auto">
          <a:xfrm>
            <a:off x="5335780" y="957792"/>
            <a:ext cx="3554172" cy="3004608"/>
          </a:xfrm>
          <a:prstGeom prst="rect">
            <a:avLst/>
          </a:prstGeom>
          <a:solidFill>
            <a:srgbClr val="C9D1D5">
              <a:alpha val="23137"/>
            </a:srgbClr>
          </a:solidFill>
          <a:ln w="9525">
            <a:solidFill>
              <a:schemeClr val="tx1"/>
            </a:solidFill>
            <a:miter lim="800000"/>
            <a:headEnd/>
            <a:tailEnd/>
          </a:ln>
        </p:spPr>
        <p:txBody>
          <a:bodyPr wrap="none" anchor="ctr"/>
          <a:lstStyle/>
          <a:p>
            <a:endParaRPr lang="en-US">
              <a:solidFill>
                <a:prstClr val="black"/>
              </a:solidFill>
            </a:endParaRPr>
          </a:p>
        </p:txBody>
      </p:sp>
      <p:sp>
        <p:nvSpPr>
          <p:cNvPr id="14" name="Text Box 10"/>
          <p:cNvSpPr txBox="1">
            <a:spLocks noChangeArrowheads="1"/>
          </p:cNvSpPr>
          <p:nvPr/>
        </p:nvSpPr>
        <p:spPr bwMode="auto">
          <a:xfrm>
            <a:off x="6790939" y="2963285"/>
            <a:ext cx="693381"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b="1" dirty="0">
                <a:solidFill>
                  <a:srgbClr val="FF0000"/>
                </a:solidFill>
              </a:rPr>
              <a:t>SBCC</a:t>
            </a:r>
          </a:p>
        </p:txBody>
      </p:sp>
      <p:sp>
        <p:nvSpPr>
          <p:cNvPr id="15" name="Text Box 11"/>
          <p:cNvSpPr txBox="1">
            <a:spLocks noChangeArrowheads="1"/>
          </p:cNvSpPr>
          <p:nvPr/>
        </p:nvSpPr>
        <p:spPr bwMode="auto">
          <a:xfrm>
            <a:off x="8289684" y="2510799"/>
            <a:ext cx="744249"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b="1" dirty="0">
                <a:solidFill>
                  <a:srgbClr val="FF0000"/>
                </a:solidFill>
              </a:rPr>
              <a:t>BEMT</a:t>
            </a:r>
          </a:p>
        </p:txBody>
      </p:sp>
      <p:sp>
        <p:nvSpPr>
          <p:cNvPr id="18" name="Rectangle 15"/>
          <p:cNvSpPr>
            <a:spLocks noChangeArrowheads="1"/>
          </p:cNvSpPr>
          <p:nvPr/>
        </p:nvSpPr>
        <p:spPr bwMode="auto">
          <a:xfrm>
            <a:off x="7437438" y="2844271"/>
            <a:ext cx="111125" cy="88900"/>
          </a:xfrm>
          <a:prstGeom prst="rect">
            <a:avLst/>
          </a:prstGeom>
          <a:solidFill>
            <a:srgbClr val="FFFF00"/>
          </a:solidFill>
          <a:ln w="9525">
            <a:solidFill>
              <a:schemeClr val="tx1"/>
            </a:solidFill>
            <a:miter lim="800000"/>
            <a:headEnd/>
            <a:tailEnd/>
          </a:ln>
        </p:spPr>
        <p:txBody>
          <a:bodyPr wrap="none" anchor="ctr"/>
          <a:lstStyle/>
          <a:p>
            <a:endParaRPr lang="en-US">
              <a:solidFill>
                <a:prstClr val="black"/>
              </a:solidFill>
            </a:endParaRPr>
          </a:p>
        </p:txBody>
      </p:sp>
      <p:sp>
        <p:nvSpPr>
          <p:cNvPr id="19" name="Rectangle 15"/>
          <p:cNvSpPr>
            <a:spLocks noChangeArrowheads="1"/>
          </p:cNvSpPr>
          <p:nvPr/>
        </p:nvSpPr>
        <p:spPr bwMode="auto">
          <a:xfrm>
            <a:off x="8123239" y="2598738"/>
            <a:ext cx="111125" cy="88900"/>
          </a:xfrm>
          <a:prstGeom prst="rect">
            <a:avLst/>
          </a:prstGeom>
          <a:solidFill>
            <a:srgbClr val="FFFF00"/>
          </a:solidFill>
          <a:ln w="9525">
            <a:solidFill>
              <a:schemeClr val="tx1"/>
            </a:solidFill>
            <a:miter lim="800000"/>
            <a:headEnd/>
            <a:tailEnd/>
          </a:ln>
        </p:spPr>
        <p:txBody>
          <a:bodyPr wrap="none" anchor="ctr"/>
          <a:lstStyle/>
          <a:p>
            <a:endParaRPr lang="en-US">
              <a:solidFill>
                <a:prstClr val="black"/>
              </a:solidFill>
            </a:endParaRPr>
          </a:p>
        </p:txBody>
      </p:sp>
      <p:pic>
        <p:nvPicPr>
          <p:cNvPr id="20"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67620" y="3992258"/>
            <a:ext cx="2207513" cy="285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3527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smtClean="0">
                <a:latin typeface="Arial" charset="0"/>
                <a:cs typeface="Arial" charset="0"/>
              </a:rPr>
              <a:t>Activity Outcomes</a:t>
            </a:r>
            <a:endParaRPr lang="en-US" dirty="0">
              <a:latin typeface="Arial" charset="0"/>
              <a:cs typeface="Arial" charset="0"/>
            </a:endParaRPr>
          </a:p>
        </p:txBody>
      </p:sp>
      <p:sp>
        <p:nvSpPr>
          <p:cNvPr id="37891" name="Content Placeholder 2"/>
          <p:cNvSpPr>
            <a:spLocks noGrp="1"/>
          </p:cNvSpPr>
          <p:nvPr>
            <p:ph idx="1"/>
          </p:nvPr>
        </p:nvSpPr>
        <p:spPr/>
        <p:txBody>
          <a:bodyPr/>
          <a:lstStyle/>
          <a:p>
            <a:pPr marL="0" indent="0">
              <a:lnSpc>
                <a:spcPct val="90000"/>
              </a:lnSpc>
              <a:spcBef>
                <a:spcPct val="50000"/>
              </a:spcBef>
              <a:buNone/>
            </a:pPr>
            <a:r>
              <a:rPr lang="en-US" dirty="0" smtClean="0">
                <a:latin typeface="Arial" charset="0"/>
                <a:ea typeface="ＭＳ Ｐゴシック" charset="0"/>
                <a:cs typeface="Arial" charset="0"/>
              </a:rPr>
              <a:t>Learners should be able to</a:t>
            </a:r>
          </a:p>
          <a:p>
            <a:pPr>
              <a:lnSpc>
                <a:spcPct val="90000"/>
              </a:lnSpc>
              <a:spcBef>
                <a:spcPct val="50000"/>
              </a:spcBef>
            </a:pPr>
            <a:r>
              <a:rPr lang="en-US" dirty="0" smtClean="0">
                <a:latin typeface="Arial" charset="0"/>
                <a:ea typeface="ＭＳ Ｐゴシック" charset="0"/>
                <a:cs typeface="Arial" charset="0"/>
              </a:rPr>
              <a:t>Discuss </a:t>
            </a:r>
            <a:r>
              <a:rPr lang="en-US" dirty="0">
                <a:latin typeface="Arial" charset="0"/>
                <a:ea typeface="ＭＳ Ｐゴシック" charset="0"/>
                <a:cs typeface="Arial" charset="0"/>
              </a:rPr>
              <a:t>high-precision GPS and its application to plate </a:t>
            </a:r>
            <a:r>
              <a:rPr lang="en-US" dirty="0" smtClean="0">
                <a:latin typeface="Arial" charset="0"/>
                <a:ea typeface="ＭＳ Ｐゴシック" charset="0"/>
                <a:cs typeface="Arial" charset="0"/>
              </a:rPr>
              <a:t>tectonics.</a:t>
            </a:r>
            <a:endParaRPr lang="en-US" dirty="0">
              <a:latin typeface="Arial" charset="0"/>
              <a:ea typeface="ＭＳ Ｐゴシック" charset="0"/>
              <a:cs typeface="Arial" charset="0"/>
            </a:endParaRPr>
          </a:p>
          <a:p>
            <a:pPr>
              <a:lnSpc>
                <a:spcPct val="90000"/>
              </a:lnSpc>
              <a:spcBef>
                <a:spcPct val="50000"/>
              </a:spcBef>
            </a:pPr>
            <a:r>
              <a:rPr lang="en-US" dirty="0" smtClean="0">
                <a:latin typeface="Arial" charset="0"/>
                <a:ea typeface="ＭＳ Ｐゴシック" charset="0"/>
                <a:cs typeface="Arial" charset="0"/>
              </a:rPr>
              <a:t>Interpret </a:t>
            </a:r>
            <a:r>
              <a:rPr lang="en-US" dirty="0">
                <a:latin typeface="Arial" charset="0"/>
                <a:ea typeface="ＭＳ Ｐゴシック" charset="0"/>
                <a:cs typeface="Arial" charset="0"/>
              </a:rPr>
              <a:t>GPS time series plots to determine regional plate </a:t>
            </a:r>
            <a:r>
              <a:rPr lang="en-US" dirty="0" smtClean="0">
                <a:latin typeface="Arial" charset="0"/>
                <a:ea typeface="ＭＳ Ｐゴシック" charset="0"/>
                <a:cs typeface="Arial" charset="0"/>
              </a:rPr>
              <a:t>velocity</a:t>
            </a:r>
          </a:p>
          <a:p>
            <a:pPr>
              <a:lnSpc>
                <a:spcPct val="90000"/>
              </a:lnSpc>
              <a:spcBef>
                <a:spcPct val="50000"/>
              </a:spcBef>
            </a:pPr>
            <a:r>
              <a:rPr lang="en-US" dirty="0" smtClean="0">
                <a:latin typeface="Arial" charset="0"/>
                <a:ea typeface="ＭＳ Ｐゴシック" charset="0"/>
                <a:cs typeface="Arial" charset="0"/>
              </a:rPr>
              <a:t>Describe the plate motions along the San Andreas</a:t>
            </a:r>
            <a:endParaRPr lang="en-US" dirty="0">
              <a:latin typeface="Arial" charset="0"/>
              <a:ea typeface="ＭＳ Ｐゴシック" charset="0"/>
              <a:cs typeface="Arial" charset="0"/>
            </a:endParaRPr>
          </a:p>
          <a:p>
            <a:pPr>
              <a:lnSpc>
                <a:spcPct val="90000"/>
              </a:lnSpc>
              <a:spcBef>
                <a:spcPct val="50000"/>
              </a:spcBef>
            </a:pPr>
            <a:r>
              <a:rPr lang="en-US" dirty="0" smtClean="0">
                <a:latin typeface="Arial" charset="0"/>
                <a:ea typeface="ＭＳ Ｐゴシック" charset="0"/>
                <a:cs typeface="Arial" charset="0"/>
              </a:rPr>
              <a:t>Access </a:t>
            </a:r>
            <a:r>
              <a:rPr lang="en-US" dirty="0">
                <a:latin typeface="Arial" charset="0"/>
                <a:ea typeface="ＭＳ Ｐゴシック" charset="0"/>
                <a:cs typeface="Arial" charset="0"/>
              </a:rPr>
              <a:t>resources to support classroom implementation</a:t>
            </a:r>
          </a:p>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6079099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333625" y="0"/>
            <a:ext cx="6810375" cy="642938"/>
          </a:xfrm>
        </p:spPr>
        <p:txBody>
          <a:bodyPr/>
          <a:lstStyle/>
          <a:p>
            <a:pPr eaLnBrk="1" hangingPunct="1"/>
            <a:r>
              <a:rPr lang="en-US">
                <a:latin typeface="Arial" charset="0"/>
                <a:cs typeface="Arial" charset="0"/>
              </a:rPr>
              <a:t>Processed Data</a:t>
            </a:r>
          </a:p>
        </p:txBody>
      </p:sp>
      <p:sp>
        <p:nvSpPr>
          <p:cNvPr id="16387" name="Rectangle 3"/>
          <p:cNvSpPr>
            <a:spLocks noGrp="1" noChangeArrowheads="1"/>
          </p:cNvSpPr>
          <p:nvPr>
            <p:ph type="body" sz="half" idx="1"/>
          </p:nvPr>
        </p:nvSpPr>
        <p:spPr>
          <a:xfrm>
            <a:off x="152400" y="1314450"/>
            <a:ext cx="4448175" cy="4935538"/>
          </a:xfrm>
        </p:spPr>
        <p:txBody>
          <a:bodyPr/>
          <a:lstStyle/>
          <a:p>
            <a:pPr algn="ctr" eaLnBrk="1" hangingPunct="1">
              <a:buFontTx/>
              <a:buNone/>
            </a:pPr>
            <a:r>
              <a:rPr lang="en-US" sz="2600" b="1">
                <a:latin typeface="Arial" charset="0"/>
                <a:ea typeface="ＭＳ Ｐゴシック" charset="0"/>
                <a:cs typeface="Arial" charset="0"/>
              </a:rPr>
              <a:t>SBCC GPS STATION</a:t>
            </a:r>
          </a:p>
          <a:p>
            <a:pPr algn="ctr" eaLnBrk="1" hangingPunct="1">
              <a:buFontTx/>
              <a:buNone/>
            </a:pPr>
            <a:endParaRPr lang="en-US" sz="2600">
              <a:latin typeface="Arial" charset="0"/>
              <a:ea typeface="ＭＳ Ｐゴシック" charset="0"/>
              <a:cs typeface="Arial" charset="0"/>
            </a:endParaRPr>
          </a:p>
          <a:p>
            <a:pPr eaLnBrk="1" hangingPunct="1"/>
            <a:r>
              <a:rPr lang="en-US" sz="2600">
                <a:latin typeface="Arial" charset="0"/>
                <a:ea typeface="ＭＳ Ｐゴシック" charset="0"/>
                <a:cs typeface="Arial" charset="0"/>
              </a:rPr>
              <a:t>The station is located near Mission Viejo, CA. </a:t>
            </a:r>
          </a:p>
          <a:p>
            <a:pPr eaLnBrk="1" hangingPunct="1"/>
            <a:r>
              <a:rPr lang="en-US" sz="2600">
                <a:latin typeface="Arial" charset="0"/>
                <a:ea typeface="ＭＳ Ｐゴシック" charset="0"/>
                <a:cs typeface="Arial" charset="0"/>
              </a:rPr>
              <a:t>Position data are collected every 30 seconds.</a:t>
            </a:r>
          </a:p>
          <a:p>
            <a:pPr eaLnBrk="1" hangingPunct="1"/>
            <a:r>
              <a:rPr lang="en-US" sz="2600">
                <a:latin typeface="Arial" charset="0"/>
                <a:ea typeface="ＭＳ Ｐゴシック" charset="0"/>
                <a:cs typeface="Arial" charset="0"/>
              </a:rPr>
              <a:t>One position estimate</a:t>
            </a:r>
            <a:r>
              <a:rPr lang="en-US">
                <a:latin typeface="Arial" charset="0"/>
                <a:ea typeface="ＭＳ Ｐゴシック" charset="0"/>
                <a:cs typeface="Arial" charset="0"/>
              </a:rPr>
              <a:t> is </a:t>
            </a:r>
            <a:r>
              <a:rPr lang="en-US" sz="2600">
                <a:latin typeface="Arial" charset="0"/>
                <a:ea typeface="ＭＳ Ｐゴシック" charset="0"/>
                <a:cs typeface="Arial" charset="0"/>
              </a:rPr>
              <a:t>developed for each day:</a:t>
            </a:r>
          </a:p>
          <a:p>
            <a:pPr lvl="1" eaLnBrk="1" hangingPunct="1">
              <a:buFont typeface="Arial" charset="0"/>
              <a:buChar char="•"/>
            </a:pPr>
            <a:r>
              <a:rPr lang="en-US" sz="2600">
                <a:latin typeface="Arial" charset="0"/>
                <a:ea typeface="ＭＳ Ｐゴシック" charset="0"/>
                <a:cs typeface="Arial" charset="0"/>
              </a:rPr>
              <a:t>North</a:t>
            </a:r>
          </a:p>
          <a:p>
            <a:pPr lvl="1" eaLnBrk="1" hangingPunct="1">
              <a:buFont typeface="Arial" charset="0"/>
              <a:buChar char="•"/>
            </a:pPr>
            <a:r>
              <a:rPr lang="en-US" sz="2600">
                <a:latin typeface="Arial" charset="0"/>
                <a:ea typeface="ＭＳ Ｐゴシック" charset="0"/>
                <a:cs typeface="Arial" charset="0"/>
              </a:rPr>
              <a:t>East</a:t>
            </a:r>
          </a:p>
          <a:p>
            <a:pPr lvl="1" eaLnBrk="1" hangingPunct="1">
              <a:buFont typeface="Arial" charset="0"/>
              <a:buChar char="•"/>
            </a:pPr>
            <a:r>
              <a:rPr lang="en-US" sz="2600">
                <a:latin typeface="Arial" charset="0"/>
                <a:ea typeface="ＭＳ Ｐゴシック" charset="0"/>
                <a:cs typeface="Arial" charset="0"/>
              </a:rPr>
              <a:t>Vertical</a:t>
            </a:r>
          </a:p>
        </p:txBody>
      </p:sp>
      <p:graphicFrame>
        <p:nvGraphicFramePr>
          <p:cNvPr id="114361" name="Group 697"/>
          <p:cNvGraphicFramePr>
            <a:graphicFrameLocks noGrp="1"/>
          </p:cNvGraphicFramePr>
          <p:nvPr>
            <p:ph sz="half" idx="2"/>
          </p:nvPr>
        </p:nvGraphicFramePr>
        <p:xfrm>
          <a:off x="4657725" y="1314450"/>
          <a:ext cx="4352925" cy="5543552"/>
        </p:xfrm>
        <a:graphic>
          <a:graphicData uri="http://schemas.openxmlformats.org/drawingml/2006/table">
            <a:tbl>
              <a:tblPr/>
              <a:tblGrid>
                <a:gridCol w="1008063"/>
                <a:gridCol w="1173162"/>
                <a:gridCol w="1130300"/>
                <a:gridCol w="1041400"/>
              </a:tblGrid>
              <a:tr h="6858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Date</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North (mm)</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East (mm)</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Vertical (mm)</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-37.67</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36.57</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2.33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1/2/2004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-38.04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35.73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5.63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1/3/2004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-37.16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35.83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4.69</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133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1/4/2004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-37.34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36.34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5.36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1/5/2004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-37.59</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36.44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9.11</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1/1/2005</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-9.43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9.63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2.36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133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16.48</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-18.09</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7.35</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1/1/2007</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45.98</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-43.42</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-6.43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0666631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atin typeface="Arial" charset="0"/>
                <a:cs typeface="Arial" charset="0"/>
              </a:rPr>
              <a:t>Position Time Series Plot</a:t>
            </a:r>
          </a:p>
        </p:txBody>
      </p:sp>
      <p:sp>
        <p:nvSpPr>
          <p:cNvPr id="17411" name="Rectangle 8"/>
          <p:cNvSpPr>
            <a:spLocks noGrp="1" noChangeArrowheads="1"/>
          </p:cNvSpPr>
          <p:nvPr>
            <p:ph type="body" idx="1"/>
          </p:nvPr>
        </p:nvSpPr>
        <p:spPr>
          <a:xfrm>
            <a:off x="152400" y="1314450"/>
            <a:ext cx="4013200" cy="4935538"/>
          </a:xfrm>
        </p:spPr>
        <p:txBody>
          <a:bodyPr/>
          <a:lstStyle/>
          <a:p>
            <a:pPr eaLnBrk="1" hangingPunct="1">
              <a:lnSpc>
                <a:spcPct val="90000"/>
              </a:lnSpc>
            </a:pPr>
            <a:r>
              <a:rPr lang="en-US" sz="2100" b="1" dirty="0">
                <a:latin typeface="Arial" charset="0"/>
                <a:ea typeface="ＭＳ Ｐゴシック" charset="0"/>
                <a:cs typeface="Arial" charset="0"/>
              </a:rPr>
              <a:t>The </a:t>
            </a:r>
            <a:r>
              <a:rPr lang="en-US" sz="2100" b="1" dirty="0" smtClean="0">
                <a:latin typeface="Arial" charset="0"/>
                <a:ea typeface="ＭＳ Ｐゴシック" charset="0"/>
                <a:cs typeface="Arial" charset="0"/>
              </a:rPr>
              <a:t>time series </a:t>
            </a:r>
            <a:r>
              <a:rPr lang="en-US" sz="2100" b="1" dirty="0">
                <a:latin typeface="Arial" charset="0"/>
                <a:ea typeface="ＭＳ Ｐゴシック" charset="0"/>
                <a:cs typeface="Arial" charset="0"/>
              </a:rPr>
              <a:t>plot shows the GPS station</a:t>
            </a:r>
            <a:r>
              <a:rPr lang="ja-JP" altLang="en-US" sz="2100" b="1" dirty="0">
                <a:latin typeface="Arial" charset="0"/>
                <a:ea typeface="ＭＳ Ｐゴシック" charset="0"/>
                <a:cs typeface="Arial" charset="0"/>
              </a:rPr>
              <a:t>’</a:t>
            </a:r>
            <a:r>
              <a:rPr lang="en-US" sz="2100" b="1" dirty="0">
                <a:latin typeface="Arial" charset="0"/>
                <a:ea typeface="ＭＳ Ｐゴシック" charset="0"/>
                <a:cs typeface="Arial" charset="0"/>
              </a:rPr>
              <a:t>s change in position over time.</a:t>
            </a:r>
          </a:p>
          <a:p>
            <a:pPr eaLnBrk="1" hangingPunct="1">
              <a:lnSpc>
                <a:spcPct val="90000"/>
              </a:lnSpc>
            </a:pPr>
            <a:endParaRPr lang="en-US" sz="2100" b="1" dirty="0">
              <a:latin typeface="Arial" charset="0"/>
              <a:ea typeface="ＭＳ Ｐゴシック" charset="0"/>
              <a:cs typeface="Arial" charset="0"/>
            </a:endParaRPr>
          </a:p>
          <a:p>
            <a:pPr eaLnBrk="1" hangingPunct="1">
              <a:lnSpc>
                <a:spcPct val="90000"/>
              </a:lnSpc>
            </a:pPr>
            <a:r>
              <a:rPr lang="en-US" sz="2100" b="1" dirty="0">
                <a:latin typeface="Arial" charset="0"/>
                <a:ea typeface="ＭＳ Ｐゴシック" charset="0"/>
                <a:cs typeface="Arial" charset="0"/>
              </a:rPr>
              <a:t>X-axis: </a:t>
            </a:r>
          </a:p>
          <a:p>
            <a:pPr lvl="1" eaLnBrk="1" hangingPunct="1">
              <a:lnSpc>
                <a:spcPct val="90000"/>
              </a:lnSpc>
              <a:buFont typeface="Arial" charset="0"/>
              <a:buChar char="•"/>
            </a:pPr>
            <a:r>
              <a:rPr lang="en-US" sz="2000" b="1" dirty="0">
                <a:latin typeface="Arial" charset="0"/>
                <a:ea typeface="ＭＳ Ｐゴシック" charset="0"/>
                <a:cs typeface="Arial" charset="0"/>
              </a:rPr>
              <a:t>Date of the measurement</a:t>
            </a:r>
            <a:endParaRPr lang="en-US" sz="2000" b="1" i="1" dirty="0">
              <a:latin typeface="Arial" charset="0"/>
              <a:ea typeface="ＭＳ Ｐゴシック" charset="0"/>
              <a:cs typeface="Arial" charset="0"/>
            </a:endParaRPr>
          </a:p>
          <a:p>
            <a:pPr lvl="1" eaLnBrk="1" hangingPunct="1">
              <a:lnSpc>
                <a:spcPct val="90000"/>
              </a:lnSpc>
              <a:buFont typeface="Arial" charset="0"/>
              <a:buChar char="•"/>
            </a:pPr>
            <a:r>
              <a:rPr lang="en-US" sz="2000" b="1" i="1" dirty="0">
                <a:latin typeface="Arial" charset="0"/>
                <a:ea typeface="ＭＳ Ｐゴシック" charset="0"/>
                <a:cs typeface="Arial" charset="0"/>
              </a:rPr>
              <a:t>In 10ths of year or months</a:t>
            </a:r>
          </a:p>
          <a:p>
            <a:pPr eaLnBrk="1" hangingPunct="1">
              <a:lnSpc>
                <a:spcPct val="90000"/>
              </a:lnSpc>
            </a:pPr>
            <a:r>
              <a:rPr lang="en-US" sz="2100" b="1" dirty="0">
                <a:latin typeface="Arial" charset="0"/>
                <a:ea typeface="ＭＳ Ｐゴシック" charset="0"/>
                <a:cs typeface="Arial" charset="0"/>
              </a:rPr>
              <a:t>Y-axis:</a:t>
            </a:r>
          </a:p>
          <a:p>
            <a:pPr lvl="1" eaLnBrk="1" hangingPunct="1">
              <a:lnSpc>
                <a:spcPct val="90000"/>
              </a:lnSpc>
              <a:buFont typeface="Arial" charset="0"/>
              <a:buChar char="•"/>
            </a:pPr>
            <a:r>
              <a:rPr lang="en-US" sz="2000" b="1" dirty="0">
                <a:latin typeface="Arial" charset="0"/>
                <a:ea typeface="ＭＳ Ｐゴシック" charset="0"/>
                <a:cs typeface="Arial" charset="0"/>
              </a:rPr>
              <a:t>North (N/S)</a:t>
            </a:r>
          </a:p>
          <a:p>
            <a:pPr lvl="1" eaLnBrk="1" hangingPunct="1">
              <a:lnSpc>
                <a:spcPct val="90000"/>
              </a:lnSpc>
              <a:buFont typeface="Arial" charset="0"/>
              <a:buChar char="•"/>
            </a:pPr>
            <a:r>
              <a:rPr lang="en-US" sz="2000" b="1" dirty="0">
                <a:latin typeface="Arial" charset="0"/>
                <a:ea typeface="ＭＳ Ｐゴシック" charset="0"/>
                <a:cs typeface="Arial" charset="0"/>
              </a:rPr>
              <a:t>East (E/W)</a:t>
            </a:r>
          </a:p>
          <a:p>
            <a:pPr lvl="1" eaLnBrk="1" hangingPunct="1">
              <a:lnSpc>
                <a:spcPct val="90000"/>
              </a:lnSpc>
              <a:buFont typeface="Arial" charset="0"/>
              <a:buChar char="•"/>
            </a:pPr>
            <a:r>
              <a:rPr lang="en-US" sz="2000" b="1" dirty="0">
                <a:latin typeface="Arial" charset="0"/>
                <a:ea typeface="ＭＳ Ｐゴシック" charset="0"/>
                <a:cs typeface="Arial" charset="0"/>
              </a:rPr>
              <a:t>Height (up/down) (sometimes called Vertical)</a:t>
            </a:r>
          </a:p>
          <a:p>
            <a:pPr lvl="1" eaLnBrk="1" hangingPunct="1">
              <a:lnSpc>
                <a:spcPct val="90000"/>
              </a:lnSpc>
              <a:buFont typeface="Arial" charset="0"/>
              <a:buChar char="•"/>
            </a:pPr>
            <a:r>
              <a:rPr lang="en-US" sz="2000" b="1" i="1" dirty="0">
                <a:latin typeface="Arial" charset="0"/>
                <a:ea typeface="ＭＳ Ｐゴシック" charset="0"/>
                <a:cs typeface="Arial" charset="0"/>
              </a:rPr>
              <a:t>In millimeters</a:t>
            </a:r>
          </a:p>
          <a:p>
            <a:pPr lvl="1" eaLnBrk="1" hangingPunct="1">
              <a:lnSpc>
                <a:spcPct val="90000"/>
              </a:lnSpc>
            </a:pPr>
            <a:endParaRPr lang="en-US" sz="2000" b="1" i="1" dirty="0">
              <a:latin typeface="Calibri" charset="0"/>
              <a:ea typeface="ＭＳ Ｐゴシック" charset="0"/>
            </a:endParaRPr>
          </a:p>
          <a:p>
            <a:pPr eaLnBrk="1" hangingPunct="1">
              <a:lnSpc>
                <a:spcPct val="90000"/>
              </a:lnSpc>
            </a:pPr>
            <a:endParaRPr lang="en-US" sz="2100" dirty="0">
              <a:latin typeface="Calibri" charset="0"/>
              <a:ea typeface="ＭＳ Ｐゴシック" charset="0"/>
              <a:cs typeface="ＭＳ Ｐゴシック" charset="0"/>
            </a:endParaRPr>
          </a:p>
        </p:txBody>
      </p:sp>
      <p:pic>
        <p:nvPicPr>
          <p:cNvPr id="17412" name="Picture 4" descr="SBCC"/>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l="702" t="1108" r="3825" b="5984"/>
          <a:stretch>
            <a:fillRect/>
          </a:stretch>
        </p:blipFill>
        <p:spPr>
          <a:xfrm>
            <a:off x="4389438" y="762000"/>
            <a:ext cx="4754562" cy="5819775"/>
          </a:xfrm>
          <a:noFill/>
        </p:spPr>
      </p:pic>
      <p:sp>
        <p:nvSpPr>
          <p:cNvPr id="17413" name="Oval 5"/>
          <p:cNvSpPr>
            <a:spLocks noChangeArrowheads="1"/>
          </p:cNvSpPr>
          <p:nvPr/>
        </p:nvSpPr>
        <p:spPr bwMode="auto">
          <a:xfrm>
            <a:off x="4484688" y="6154738"/>
            <a:ext cx="4659312" cy="601662"/>
          </a:xfrm>
          <a:prstGeom prst="ellipse">
            <a:avLst/>
          </a:prstGeom>
          <a:noFill/>
          <a:ln w="38100">
            <a:solidFill>
              <a:srgbClr val="002B9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7414" name="Oval 7"/>
          <p:cNvSpPr>
            <a:spLocks noChangeArrowheads="1"/>
          </p:cNvSpPr>
          <p:nvPr/>
        </p:nvSpPr>
        <p:spPr bwMode="auto">
          <a:xfrm>
            <a:off x="4192588" y="1046163"/>
            <a:ext cx="550862" cy="5260975"/>
          </a:xfrm>
          <a:prstGeom prst="ellipse">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Tree>
    <p:extLst>
      <p:ext uri="{BB962C8B-B14F-4D97-AF65-F5344CB8AC3E}">
        <p14:creationId xmlns:p14="http://schemas.microsoft.com/office/powerpoint/2010/main" val="39687785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atin typeface="Arial" charset="0"/>
                <a:cs typeface="Arial" charset="0"/>
              </a:rPr>
              <a:t>Units of Measurement</a:t>
            </a:r>
          </a:p>
        </p:txBody>
      </p:sp>
      <p:sp>
        <p:nvSpPr>
          <p:cNvPr id="18435" name="Rectangle 3"/>
          <p:cNvSpPr>
            <a:spLocks noGrp="1" noChangeArrowheads="1"/>
          </p:cNvSpPr>
          <p:nvPr>
            <p:ph type="body" idx="1"/>
          </p:nvPr>
        </p:nvSpPr>
        <p:spPr>
          <a:xfrm>
            <a:off x="457200" y="1073150"/>
            <a:ext cx="8050213" cy="5395913"/>
          </a:xfrm>
        </p:spPr>
        <p:txBody>
          <a:bodyPr/>
          <a:lstStyle/>
          <a:p>
            <a:pPr eaLnBrk="1" hangingPunct="1"/>
            <a:r>
              <a:rPr lang="en-US">
                <a:latin typeface="Arial" charset="0"/>
                <a:ea typeface="ＭＳ Ｐゴシック" charset="0"/>
                <a:cs typeface="Arial" charset="0"/>
              </a:rPr>
              <a:t>X-axis is typically shown in 10ths of year.</a:t>
            </a:r>
          </a:p>
          <a:p>
            <a:pPr lvl="1" eaLnBrk="1" hangingPunct="1"/>
            <a:endParaRPr lang="en-US">
              <a:latin typeface="Arial" charset="0"/>
              <a:ea typeface="ＭＳ Ｐゴシック" charset="0"/>
              <a:cs typeface="Arial" charset="0"/>
            </a:endParaRPr>
          </a:p>
          <a:p>
            <a:pPr lvl="1" eaLnBrk="1" hangingPunct="1"/>
            <a:endParaRPr lang="en-US">
              <a:latin typeface="Arial" charset="0"/>
              <a:ea typeface="ＭＳ Ｐゴシック" charset="0"/>
              <a:cs typeface="Arial" charset="0"/>
            </a:endParaRPr>
          </a:p>
          <a:p>
            <a:pPr lvl="1" eaLnBrk="1" hangingPunct="1"/>
            <a:endParaRPr lang="en-US">
              <a:latin typeface="Arial" charset="0"/>
              <a:ea typeface="ＭＳ Ｐゴシック" charset="0"/>
              <a:cs typeface="Arial" charset="0"/>
            </a:endParaRPr>
          </a:p>
          <a:p>
            <a:pPr eaLnBrk="1" hangingPunct="1"/>
            <a:r>
              <a:rPr lang="en-US">
                <a:latin typeface="Arial" charset="0"/>
                <a:ea typeface="ＭＳ Ｐゴシック" charset="0"/>
                <a:cs typeface="Arial" charset="0"/>
              </a:rPr>
              <a:t>Y-axis is typically shown in millimeters (but always check).</a:t>
            </a:r>
          </a:p>
          <a:p>
            <a:pPr lvl="1" eaLnBrk="1" hangingPunct="1"/>
            <a:endParaRPr lang="en-US">
              <a:latin typeface="Calibri" charset="0"/>
              <a:ea typeface="ＭＳ Ｐゴシック" charset="0"/>
            </a:endParaRPr>
          </a:p>
        </p:txBody>
      </p:sp>
      <p:sp>
        <p:nvSpPr>
          <p:cNvPr id="18436" name="AutoShape 4"/>
          <p:cNvSpPr>
            <a:spLocks noChangeArrowheads="1"/>
          </p:cNvSpPr>
          <p:nvPr/>
        </p:nvSpPr>
        <p:spPr bwMode="auto">
          <a:xfrm>
            <a:off x="234950" y="2119313"/>
            <a:ext cx="8909050" cy="1081087"/>
          </a:xfrm>
          <a:prstGeom prst="roundRect">
            <a:avLst>
              <a:gd name="adj" fmla="val 16667"/>
            </a:avLst>
          </a:prstGeom>
          <a:noFill/>
          <a:ln w="1905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pic>
        <p:nvPicPr>
          <p:cNvPr id="1843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2189163"/>
            <a:ext cx="837723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9392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799084" y="0"/>
            <a:ext cx="6344916" cy="762000"/>
          </a:xfrm>
        </p:spPr>
        <p:txBody>
          <a:bodyPr/>
          <a:lstStyle/>
          <a:p>
            <a:pPr eaLnBrk="1" hangingPunct="1"/>
            <a:r>
              <a:rPr lang="en-US" sz="2400" dirty="0">
                <a:latin typeface="Arial" charset="0"/>
                <a:cs typeface="Arial" charset="0"/>
              </a:rPr>
              <a:t>Part 1: Analyze </a:t>
            </a:r>
            <a:r>
              <a:rPr lang="en-US" sz="2400" dirty="0" smtClean="0">
                <a:latin typeface="Arial" charset="0"/>
                <a:cs typeface="Arial" charset="0"/>
              </a:rPr>
              <a:t>Authentic </a:t>
            </a:r>
            <a:br>
              <a:rPr lang="en-US" sz="2400" dirty="0" smtClean="0">
                <a:latin typeface="Arial" charset="0"/>
                <a:cs typeface="Arial" charset="0"/>
              </a:rPr>
            </a:br>
            <a:r>
              <a:rPr lang="en-US" sz="2400" dirty="0" smtClean="0">
                <a:latin typeface="Arial" charset="0"/>
                <a:cs typeface="Arial" charset="0"/>
              </a:rPr>
              <a:t>Time Series </a:t>
            </a:r>
            <a:r>
              <a:rPr lang="en-US" sz="2400" dirty="0">
                <a:latin typeface="Arial" charset="0"/>
                <a:cs typeface="Arial" charset="0"/>
              </a:rPr>
              <a:t>Data of Two </a:t>
            </a:r>
            <a:r>
              <a:rPr lang="en-US" sz="2400" dirty="0" smtClean="0">
                <a:latin typeface="Arial" charset="0"/>
                <a:cs typeface="Arial" charset="0"/>
              </a:rPr>
              <a:t>GPS Stations</a:t>
            </a:r>
            <a:endParaRPr lang="en-US" sz="2400" dirty="0">
              <a:latin typeface="Arial" charset="0"/>
              <a:cs typeface="Arial" charset="0"/>
            </a:endParaRPr>
          </a:p>
        </p:txBody>
      </p:sp>
      <p:sp>
        <p:nvSpPr>
          <p:cNvPr id="19459" name="Rectangle 3"/>
          <p:cNvSpPr>
            <a:spLocks noGrp="1" noChangeArrowheads="1"/>
          </p:cNvSpPr>
          <p:nvPr>
            <p:ph type="body" idx="1"/>
          </p:nvPr>
        </p:nvSpPr>
        <p:spPr>
          <a:xfrm>
            <a:off x="1089025" y="627063"/>
            <a:ext cx="7011988" cy="1608137"/>
          </a:xfrm>
        </p:spPr>
        <p:txBody>
          <a:bodyPr/>
          <a:lstStyle/>
          <a:p>
            <a:pPr algn="ctr" eaLnBrk="1" hangingPunct="1">
              <a:buFontTx/>
              <a:buNone/>
            </a:pPr>
            <a:r>
              <a:rPr lang="en-US" sz="3600" dirty="0">
                <a:latin typeface="Arial"/>
                <a:cs typeface="Arial"/>
              </a:rPr>
              <a:t>Go to: </a:t>
            </a:r>
            <a:r>
              <a:rPr lang="en-US" dirty="0">
                <a:latin typeface="Arial"/>
                <a:cs typeface="Arial"/>
                <a:hlinkClick r:id="rId3"/>
              </a:rPr>
              <a:t>http://www.unavco.org/</a:t>
            </a:r>
            <a:r>
              <a:rPr lang="en-US" dirty="0">
                <a:latin typeface="Arial"/>
                <a:cs typeface="Arial"/>
              </a:rPr>
              <a:t> </a:t>
            </a:r>
            <a:endParaRPr lang="en-US" dirty="0" smtClean="0">
              <a:latin typeface="Arial"/>
              <a:cs typeface="Arial"/>
            </a:endParaRPr>
          </a:p>
          <a:p>
            <a:pPr algn="ctr" eaLnBrk="1" hangingPunct="1">
              <a:buFontTx/>
              <a:buNone/>
            </a:pPr>
            <a:r>
              <a:rPr lang="en-US" sz="2400" dirty="0">
                <a:latin typeface="Arial"/>
                <a:cs typeface="Arial"/>
              </a:rPr>
              <a:t>Click on </a:t>
            </a:r>
            <a:r>
              <a:rPr lang="en-US" sz="2400" b="1" dirty="0" smtClean="0">
                <a:latin typeface="Arial"/>
                <a:cs typeface="Arial"/>
              </a:rPr>
              <a:t>Data for Educators</a:t>
            </a:r>
            <a:endParaRPr lang="en-US" sz="2200" b="1" dirty="0">
              <a:latin typeface="Arial"/>
              <a:ea typeface="ＭＳ Ｐゴシック" charset="0"/>
              <a:cs typeface="Arial"/>
            </a:endParaRPr>
          </a:p>
        </p:txBody>
      </p:sp>
      <p:sp>
        <p:nvSpPr>
          <p:cNvPr id="19462" name="AutoShape 8"/>
          <p:cNvSpPr>
            <a:spLocks noChangeArrowheads="1"/>
          </p:cNvSpPr>
          <p:nvPr/>
        </p:nvSpPr>
        <p:spPr bwMode="auto">
          <a:xfrm>
            <a:off x="2814638" y="3933825"/>
            <a:ext cx="763587" cy="236538"/>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pic>
        <p:nvPicPr>
          <p:cNvPr id="1026" name="Picture 2" descr="New-Home_p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2" y="2271038"/>
            <a:ext cx="3463925" cy="4000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AutoShape 3"/>
          <p:cNvSpPr>
            <a:spLocks noChangeArrowheads="1"/>
          </p:cNvSpPr>
          <p:nvPr/>
        </p:nvSpPr>
        <p:spPr bwMode="auto">
          <a:xfrm>
            <a:off x="1369272" y="5824975"/>
            <a:ext cx="713740" cy="193040"/>
          </a:xfrm>
          <a:prstGeom prst="roundRect">
            <a:avLst>
              <a:gd name="adj" fmla="val 16667"/>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Straight Connector 1"/>
          <p:cNvSpPr>
            <a:spLocks noChangeShapeType="1"/>
          </p:cNvSpPr>
          <p:nvPr/>
        </p:nvSpPr>
        <p:spPr bwMode="auto">
          <a:xfrm flipV="1">
            <a:off x="2034519" y="1775240"/>
            <a:ext cx="1775345" cy="4055842"/>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40000" dist="20000" dir="5400000" rotWithShape="0">
                    <a:srgbClr val="000000">
                      <a:alpha val="37999"/>
                    </a:srgbClr>
                  </a:outerShdw>
                </a:effectLst>
              </a14:hiddenEffects>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2499401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aForEducato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70" y="1567913"/>
            <a:ext cx="5421010" cy="3706758"/>
          </a:xfrm>
          <a:prstGeom prst="rect">
            <a:avLst/>
          </a:prstGeom>
        </p:spPr>
      </p:pic>
      <p:sp>
        <p:nvSpPr>
          <p:cNvPr id="21506" name="Rectangle 2"/>
          <p:cNvSpPr>
            <a:spLocks noGrp="1" noChangeArrowheads="1"/>
          </p:cNvSpPr>
          <p:nvPr>
            <p:ph type="title"/>
          </p:nvPr>
        </p:nvSpPr>
        <p:spPr/>
        <p:txBody>
          <a:bodyPr/>
          <a:lstStyle/>
          <a:p>
            <a:pPr eaLnBrk="1" hangingPunct="1"/>
            <a:r>
              <a:rPr lang="en-US" sz="3200">
                <a:latin typeface="Arial" charset="0"/>
                <a:cs typeface="Arial" charset="0"/>
              </a:rPr>
              <a:t>Data for Educators Website</a:t>
            </a:r>
          </a:p>
        </p:txBody>
      </p:sp>
      <p:sp>
        <p:nvSpPr>
          <p:cNvPr id="21508" name="Rectangle 3"/>
          <p:cNvSpPr>
            <a:spLocks noGrp="1" noChangeArrowheads="1"/>
          </p:cNvSpPr>
          <p:nvPr>
            <p:ph type="body" idx="1"/>
          </p:nvPr>
        </p:nvSpPr>
        <p:spPr>
          <a:xfrm>
            <a:off x="0" y="1062176"/>
            <a:ext cx="9144000" cy="654050"/>
          </a:xfrm>
          <a:solidFill>
            <a:schemeClr val="bg1"/>
          </a:solidFill>
        </p:spPr>
        <p:txBody>
          <a:bodyPr/>
          <a:lstStyle/>
          <a:p>
            <a:pPr eaLnBrk="1" hangingPunct="1">
              <a:buFontTx/>
              <a:buNone/>
            </a:pPr>
            <a:r>
              <a:rPr lang="en-US" sz="2600" dirty="0" smtClean="0">
                <a:latin typeface="Arial" charset="0"/>
                <a:ea typeface="ＭＳ Ｐゴシック" charset="0"/>
                <a:cs typeface="Arial" charset="0"/>
              </a:rPr>
              <a:t>2. Zoom </a:t>
            </a:r>
            <a:r>
              <a:rPr lang="en-US" sz="2600" dirty="0">
                <a:latin typeface="Arial" charset="0"/>
                <a:ea typeface="ＭＳ Ｐゴシック" charset="0"/>
                <a:cs typeface="Arial" charset="0"/>
              </a:rPr>
              <a:t>in near Southern California – BEMT and SBCC</a:t>
            </a:r>
          </a:p>
        </p:txBody>
      </p:sp>
      <p:pic>
        <p:nvPicPr>
          <p:cNvPr id="2150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413" y="1776551"/>
            <a:ext cx="4270375"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Oval 10"/>
          <p:cNvSpPr>
            <a:spLocks noChangeArrowheads="1"/>
          </p:cNvSpPr>
          <p:nvPr/>
        </p:nvSpPr>
        <p:spPr bwMode="auto">
          <a:xfrm>
            <a:off x="3675781" y="4144111"/>
            <a:ext cx="204788" cy="158750"/>
          </a:xfrm>
          <a:prstGeom prst="ellipse">
            <a:avLst/>
          </a:prstGeom>
          <a:solidFill>
            <a:schemeClr val="accent1"/>
          </a:solidFill>
          <a:ln w="9525">
            <a:solidFill>
              <a:schemeClr val="tx1"/>
            </a:solidFill>
            <a:round/>
            <a:headEnd/>
            <a:tailEnd/>
          </a:ln>
        </p:spPr>
        <p:txBody>
          <a:bodyPr wrap="none" anchor="ctr"/>
          <a:lstStyle/>
          <a:p>
            <a:endParaRPr lang="en-US">
              <a:solidFill>
                <a:prstClr val="black"/>
              </a:solidFill>
            </a:endParaRPr>
          </a:p>
        </p:txBody>
      </p:sp>
      <p:sp>
        <p:nvSpPr>
          <p:cNvPr id="21511" name="Line 7"/>
          <p:cNvSpPr>
            <a:spLocks noChangeShapeType="1"/>
          </p:cNvSpPr>
          <p:nvPr/>
        </p:nvSpPr>
        <p:spPr bwMode="auto">
          <a:xfrm>
            <a:off x="3769478" y="4233266"/>
            <a:ext cx="1517682" cy="14652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Tree>
    <p:extLst>
      <p:ext uri="{BB962C8B-B14F-4D97-AF65-F5344CB8AC3E}">
        <p14:creationId xmlns:p14="http://schemas.microsoft.com/office/powerpoint/2010/main" val="39886026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fo_screen_SBC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6722"/>
            <a:ext cx="4678100" cy="4666908"/>
          </a:xfrm>
          <a:prstGeom prst="rect">
            <a:avLst/>
          </a:prstGeom>
        </p:spPr>
      </p:pic>
      <p:sp>
        <p:nvSpPr>
          <p:cNvPr id="32770" name="Rectangle 2"/>
          <p:cNvSpPr>
            <a:spLocks noGrp="1" noChangeArrowheads="1"/>
          </p:cNvSpPr>
          <p:nvPr>
            <p:ph type="title"/>
          </p:nvPr>
        </p:nvSpPr>
        <p:spPr/>
        <p:txBody>
          <a:bodyPr/>
          <a:lstStyle/>
          <a:p>
            <a:pPr eaLnBrk="1" hangingPunct="1"/>
            <a:r>
              <a:rPr lang="en-US" sz="3200" dirty="0">
                <a:latin typeface="Arial" charset="0"/>
                <a:cs typeface="Arial" charset="0"/>
              </a:rPr>
              <a:t>Station information</a:t>
            </a:r>
          </a:p>
        </p:txBody>
      </p:sp>
      <p:sp>
        <p:nvSpPr>
          <p:cNvPr id="32771" name="Rectangle 3"/>
          <p:cNvSpPr>
            <a:spLocks noGrp="1" noChangeArrowheads="1"/>
          </p:cNvSpPr>
          <p:nvPr>
            <p:ph type="body" idx="1"/>
          </p:nvPr>
        </p:nvSpPr>
        <p:spPr>
          <a:xfrm>
            <a:off x="4901131" y="2034399"/>
            <a:ext cx="4135437" cy="4484933"/>
          </a:xfrm>
        </p:spPr>
        <p:txBody>
          <a:bodyPr/>
          <a:lstStyle/>
          <a:p>
            <a:pPr eaLnBrk="1" hangingPunct="1">
              <a:lnSpc>
                <a:spcPct val="80000"/>
              </a:lnSpc>
              <a:spcBef>
                <a:spcPct val="35000"/>
              </a:spcBef>
              <a:buFontTx/>
              <a:buNone/>
            </a:pPr>
            <a:r>
              <a:rPr lang="en-US" dirty="0" smtClean="0">
                <a:latin typeface="Calibri" charset="0"/>
              </a:rPr>
              <a:t>Click </a:t>
            </a:r>
            <a:r>
              <a:rPr lang="en-US" dirty="0">
                <a:latin typeface="Calibri" charset="0"/>
              </a:rPr>
              <a:t>on the link for </a:t>
            </a:r>
            <a:r>
              <a:rPr lang="en-US" b="1" dirty="0">
                <a:latin typeface="Calibri" charset="0"/>
              </a:rPr>
              <a:t>PBO Station Page</a:t>
            </a:r>
            <a:endParaRPr lang="en-US" b="1" dirty="0" smtClean="0">
              <a:latin typeface="Calibri" charset="0"/>
              <a:ea typeface="ＭＳ Ｐゴシック" charset="0"/>
              <a:cs typeface="ＭＳ Ｐゴシック" charset="0"/>
            </a:endParaRPr>
          </a:p>
          <a:p>
            <a:pPr eaLnBrk="1" hangingPunct="1">
              <a:lnSpc>
                <a:spcPct val="80000"/>
              </a:lnSpc>
              <a:spcBef>
                <a:spcPct val="35000"/>
              </a:spcBef>
              <a:buFontTx/>
              <a:buNone/>
            </a:pPr>
            <a:endParaRPr lang="en-US" dirty="0">
              <a:latin typeface="Calibri" charset="0"/>
              <a:ea typeface="ＭＳ Ｐゴシック" charset="0"/>
              <a:cs typeface="ＭＳ Ｐゴシック" charset="0"/>
            </a:endParaRPr>
          </a:p>
          <a:p>
            <a:pPr eaLnBrk="1" hangingPunct="1">
              <a:lnSpc>
                <a:spcPct val="80000"/>
              </a:lnSpc>
              <a:spcBef>
                <a:spcPct val="35000"/>
              </a:spcBef>
              <a:buFontTx/>
              <a:buNone/>
            </a:pPr>
            <a:r>
              <a:rPr lang="en-US" dirty="0" smtClean="0">
                <a:latin typeface="Calibri" charset="0"/>
                <a:ea typeface="ＭＳ Ｐゴシック" charset="0"/>
                <a:cs typeface="ＭＳ Ｐゴシック" charset="0"/>
              </a:rPr>
              <a:t>Notice</a:t>
            </a:r>
            <a:r>
              <a:rPr lang="en-US" dirty="0">
                <a:latin typeface="Calibri" charset="0"/>
                <a:ea typeface="ＭＳ Ｐゴシック" charset="0"/>
                <a:cs typeface="ＭＳ Ｐゴシック" charset="0"/>
              </a:rPr>
              <a:t>:</a:t>
            </a:r>
          </a:p>
          <a:p>
            <a:pPr eaLnBrk="1" hangingPunct="1">
              <a:lnSpc>
                <a:spcPct val="80000"/>
              </a:lnSpc>
              <a:spcBef>
                <a:spcPct val="35000"/>
              </a:spcBef>
            </a:pPr>
            <a:r>
              <a:rPr lang="en-US" dirty="0">
                <a:latin typeface="Calibri" charset="0"/>
                <a:ea typeface="ＭＳ Ｐゴシック" charset="0"/>
                <a:cs typeface="ＭＳ Ｐゴシック" charset="0"/>
              </a:rPr>
              <a:t>Station information pages</a:t>
            </a:r>
          </a:p>
          <a:p>
            <a:pPr eaLnBrk="1" hangingPunct="1">
              <a:lnSpc>
                <a:spcPct val="80000"/>
              </a:lnSpc>
              <a:spcBef>
                <a:spcPct val="35000"/>
              </a:spcBef>
            </a:pPr>
            <a:r>
              <a:rPr lang="en-US" dirty="0">
                <a:latin typeface="Calibri" charset="0"/>
                <a:ea typeface="ＭＳ Ｐゴシック" charset="0"/>
                <a:cs typeface="ＭＳ Ｐゴシック" charset="0"/>
              </a:rPr>
              <a:t>Time Series Plot</a:t>
            </a:r>
          </a:p>
          <a:p>
            <a:pPr eaLnBrk="1" hangingPunct="1">
              <a:lnSpc>
                <a:spcPct val="80000"/>
              </a:lnSpc>
              <a:spcBef>
                <a:spcPct val="35000"/>
              </a:spcBef>
            </a:pPr>
            <a:r>
              <a:rPr lang="en-US" dirty="0" smtClean="0">
                <a:latin typeface="Calibri" charset="0"/>
                <a:ea typeface="ＭＳ Ｐゴシック" charset="0"/>
                <a:cs typeface="ＭＳ Ｐゴシック" charset="0"/>
              </a:rPr>
              <a:t>Link to download data</a:t>
            </a:r>
            <a:endParaRPr lang="en-US" dirty="0">
              <a:latin typeface="Calibri" charset="0"/>
              <a:ea typeface="ＭＳ Ｐゴシック" charset="0"/>
              <a:cs typeface="ＭＳ Ｐゴシック" charset="0"/>
            </a:endParaRPr>
          </a:p>
          <a:p>
            <a:pPr eaLnBrk="1" hangingPunct="1">
              <a:buFontTx/>
              <a:buNone/>
            </a:pPr>
            <a:endParaRPr lang="en-US" dirty="0">
              <a:latin typeface="Calibri" charset="0"/>
              <a:ea typeface="ＭＳ Ｐゴシック" charset="0"/>
              <a:cs typeface="ＭＳ Ｐゴシック" charset="0"/>
            </a:endParaRPr>
          </a:p>
        </p:txBody>
      </p:sp>
      <p:sp>
        <p:nvSpPr>
          <p:cNvPr id="32773" name="AutoShape 5"/>
          <p:cNvSpPr>
            <a:spLocks noChangeArrowheads="1"/>
          </p:cNvSpPr>
          <p:nvPr/>
        </p:nvSpPr>
        <p:spPr bwMode="auto">
          <a:xfrm>
            <a:off x="1973618" y="2759610"/>
            <a:ext cx="1552575" cy="377825"/>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32774" name="Line 6"/>
          <p:cNvSpPr>
            <a:spLocks noChangeShapeType="1"/>
          </p:cNvSpPr>
          <p:nvPr/>
        </p:nvSpPr>
        <p:spPr bwMode="auto">
          <a:xfrm flipV="1">
            <a:off x="3500274" y="2306517"/>
            <a:ext cx="1398124" cy="61232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 name="Rectangle 1"/>
          <p:cNvSpPr/>
          <p:nvPr/>
        </p:nvSpPr>
        <p:spPr>
          <a:xfrm>
            <a:off x="64795" y="991899"/>
            <a:ext cx="9019272" cy="1323439"/>
          </a:xfrm>
          <a:prstGeom prst="rect">
            <a:avLst/>
          </a:prstGeom>
        </p:spPr>
        <p:txBody>
          <a:bodyPr wrap="square">
            <a:spAutoFit/>
          </a:bodyPr>
          <a:lstStyle/>
          <a:p>
            <a:r>
              <a:rPr lang="en-US" sz="2600" dirty="0" smtClean="0">
                <a:solidFill>
                  <a:srgbClr val="000000"/>
                </a:solidFill>
                <a:cs typeface="Arial" charset="0"/>
              </a:rPr>
              <a:t>3. Click on the green balloon labeled SBCC or BEMT (near Los Angeles)</a:t>
            </a:r>
            <a:endParaRPr lang="en-US" sz="2800" dirty="0">
              <a:solidFill>
                <a:prstClr val="black"/>
              </a:solidFill>
              <a:latin typeface="Calibri" charset="0"/>
            </a:endParaRPr>
          </a:p>
          <a:p>
            <a:endParaRPr lang="en-US" sz="2600" dirty="0">
              <a:solidFill>
                <a:srgbClr val="000000"/>
              </a:solidFill>
              <a:cs typeface="Arial" charset="0"/>
            </a:endParaRPr>
          </a:p>
        </p:txBody>
      </p:sp>
    </p:spTree>
    <p:extLst>
      <p:ext uri="{BB962C8B-B14F-4D97-AF65-F5344CB8AC3E}">
        <p14:creationId xmlns:p14="http://schemas.microsoft.com/office/powerpoint/2010/main" val="38898786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333625" y="0"/>
            <a:ext cx="6810375" cy="623888"/>
          </a:xfrm>
        </p:spPr>
        <p:txBody>
          <a:bodyPr/>
          <a:lstStyle/>
          <a:p>
            <a:pPr eaLnBrk="1" hangingPunct="1"/>
            <a:r>
              <a:rPr lang="en-US" dirty="0" smtClean="0">
                <a:latin typeface="Arial" charset="0"/>
                <a:cs typeface="Arial" charset="0"/>
              </a:rPr>
              <a:t>Overview Page</a:t>
            </a:r>
            <a:endParaRPr lang="en-US" dirty="0">
              <a:latin typeface="Arial" charset="0"/>
              <a:cs typeface="Arial" charset="0"/>
            </a:endParaRPr>
          </a:p>
        </p:txBody>
      </p:sp>
      <p:sp>
        <p:nvSpPr>
          <p:cNvPr id="22531" name="Rectangle 4"/>
          <p:cNvSpPr>
            <a:spLocks noGrp="1" noChangeArrowheads="1"/>
          </p:cNvSpPr>
          <p:nvPr>
            <p:ph type="body" sz="half" idx="1"/>
          </p:nvPr>
        </p:nvSpPr>
        <p:spPr>
          <a:xfrm>
            <a:off x="5766631" y="3047068"/>
            <a:ext cx="3151329" cy="2651125"/>
          </a:xfrm>
          <a:solidFill>
            <a:schemeClr val="bg1"/>
          </a:solidFill>
        </p:spPr>
        <p:txBody>
          <a:bodyPr/>
          <a:lstStyle/>
          <a:p>
            <a:pPr eaLnBrk="1" hangingPunct="1">
              <a:buFontTx/>
              <a:buNone/>
            </a:pPr>
            <a:endParaRPr lang="en-US" sz="2600" b="1" dirty="0">
              <a:latin typeface="Arial" charset="0"/>
              <a:ea typeface="ＭＳ Ｐゴシック" charset="0"/>
              <a:cs typeface="Arial" charset="0"/>
            </a:endParaRPr>
          </a:p>
        </p:txBody>
      </p:sp>
      <p:sp>
        <p:nvSpPr>
          <p:cNvPr id="22533" name="Rectangle 7"/>
          <p:cNvSpPr>
            <a:spLocks noChangeArrowheads="1"/>
          </p:cNvSpPr>
          <p:nvPr/>
        </p:nvSpPr>
        <p:spPr bwMode="auto">
          <a:xfrm>
            <a:off x="336927" y="1138238"/>
            <a:ext cx="8807073" cy="16811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5000"/>
              </a:lnSpc>
              <a:spcBef>
                <a:spcPct val="35000"/>
              </a:spcBef>
            </a:pPr>
            <a:r>
              <a:rPr lang="en-US" sz="2600" dirty="0" smtClean="0">
                <a:solidFill>
                  <a:prstClr val="black"/>
                </a:solidFill>
              </a:rPr>
              <a:t>4</a:t>
            </a:r>
            <a:r>
              <a:rPr lang="en-US" sz="2600" dirty="0">
                <a:solidFill>
                  <a:prstClr val="black"/>
                </a:solidFill>
              </a:rPr>
              <a:t>. Use the information to retrieve the </a:t>
            </a:r>
            <a:r>
              <a:rPr lang="en-US" sz="2600" dirty="0" smtClean="0">
                <a:solidFill>
                  <a:prstClr val="black"/>
                </a:solidFill>
              </a:rPr>
              <a:t>station information and time series </a:t>
            </a:r>
            <a:r>
              <a:rPr lang="en-US" sz="2600" dirty="0">
                <a:solidFill>
                  <a:prstClr val="black"/>
                </a:solidFill>
              </a:rPr>
              <a:t>plot graph </a:t>
            </a:r>
            <a:endParaRPr lang="en-US" sz="2600" dirty="0" smtClean="0">
              <a:solidFill>
                <a:prstClr val="black"/>
              </a:solidFill>
            </a:endParaRPr>
          </a:p>
          <a:p>
            <a:pPr marL="342900" indent="-342900">
              <a:lnSpc>
                <a:spcPct val="85000"/>
              </a:lnSpc>
              <a:spcBef>
                <a:spcPct val="35000"/>
              </a:spcBef>
            </a:pPr>
            <a:endParaRPr lang="en-US" sz="2600" i="1" dirty="0" smtClean="0">
              <a:solidFill>
                <a:prstClr val="black"/>
              </a:solidFill>
            </a:endParaRPr>
          </a:p>
        </p:txBody>
      </p:sp>
      <p:pic>
        <p:nvPicPr>
          <p:cNvPr id="4" name="Content Placeholder 3" descr="SBCC_overview.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94" r="191"/>
          <a:stretch/>
        </p:blipFill>
        <p:spPr>
          <a:xfrm>
            <a:off x="233257" y="2986026"/>
            <a:ext cx="5431218" cy="3402247"/>
          </a:xfrm>
        </p:spPr>
      </p:pic>
    </p:spTree>
    <p:extLst>
      <p:ext uri="{BB962C8B-B14F-4D97-AF65-F5344CB8AC3E}">
        <p14:creationId xmlns:p14="http://schemas.microsoft.com/office/powerpoint/2010/main" val="24673283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title" idx="4294967295"/>
          </p:nvPr>
        </p:nvSpPr>
        <p:spPr>
          <a:xfrm>
            <a:off x="3025289" y="243200"/>
            <a:ext cx="6042512" cy="465138"/>
          </a:xfrm>
        </p:spPr>
        <p:txBody>
          <a:bodyPr/>
          <a:lstStyle/>
          <a:p>
            <a:pPr defTabSz="1300163"/>
            <a:r>
              <a:rPr lang="en-US" sz="3200" dirty="0" smtClean="0"/>
              <a:t>GPS – the global perspective</a:t>
            </a:r>
            <a:endParaRPr lang="en-US" sz="2800" dirty="0" smtClean="0"/>
          </a:p>
        </p:txBody>
      </p:sp>
      <p:sp>
        <p:nvSpPr>
          <p:cNvPr id="18435" name="Text Box 3"/>
          <p:cNvSpPr txBox="1">
            <a:spLocks noChangeArrowheads="1"/>
          </p:cNvSpPr>
          <p:nvPr/>
        </p:nvSpPr>
        <p:spPr bwMode="auto">
          <a:xfrm>
            <a:off x="5410200" y="6202675"/>
            <a:ext cx="336073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US" sz="1600" b="1">
                <a:solidFill>
                  <a:srgbClr val="CC3300"/>
                </a:solidFill>
                <a:latin typeface="Times New Roman" pitchFamily="18" charset="0"/>
              </a:rPr>
              <a:t>GSRM</a:t>
            </a:r>
            <a:r>
              <a:rPr lang="en-US" sz="1600">
                <a:solidFill>
                  <a:srgbClr val="CC3300"/>
                </a:solidFill>
                <a:latin typeface="Times New Roman" pitchFamily="18" charset="0"/>
              </a:rPr>
              <a:t> </a:t>
            </a:r>
            <a:r>
              <a:rPr lang="en-US" sz="1600" b="1">
                <a:solidFill>
                  <a:srgbClr val="CC3300"/>
                </a:solidFill>
                <a:latin typeface="Times New Roman" pitchFamily="18" charset="0"/>
              </a:rPr>
              <a:t>Model of Kreemer and Holt</a:t>
            </a:r>
            <a:endParaRPr lang="en-US" sz="1600" b="1">
              <a:solidFill>
                <a:srgbClr val="CC3300"/>
              </a:solidFill>
            </a:endParaRPr>
          </a:p>
        </p:txBody>
      </p:sp>
      <p:pic>
        <p:nvPicPr>
          <p:cNvPr id="18436" name="Picture 4" descr="obsvel"/>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264625" y="1604350"/>
            <a:ext cx="2760663"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modmesh"/>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3236425" y="2061550"/>
            <a:ext cx="27241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modstrain"/>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6208225" y="2533038"/>
            <a:ext cx="2751138"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7"/>
          <p:cNvSpPr txBox="1">
            <a:spLocks noChangeArrowheads="1"/>
          </p:cNvSpPr>
          <p:nvPr/>
        </p:nvSpPr>
        <p:spPr bwMode="auto">
          <a:xfrm>
            <a:off x="950425" y="4499950"/>
            <a:ext cx="16224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US" sz="1600" b="1">
                <a:solidFill>
                  <a:srgbClr val="CC3300"/>
                </a:solidFill>
              </a:rPr>
              <a:t>Observed</a:t>
            </a:r>
            <a:r>
              <a:rPr lang="en-US" sz="1600" b="1">
                <a:solidFill>
                  <a:srgbClr val="FF9900"/>
                </a:solidFill>
              </a:rPr>
              <a:t> </a:t>
            </a:r>
            <a:r>
              <a:rPr lang="en-US" sz="1600" b="1">
                <a:solidFill>
                  <a:srgbClr val="CC3300"/>
                </a:solidFill>
              </a:rPr>
              <a:t>GPS</a:t>
            </a:r>
          </a:p>
          <a:p>
            <a:pPr eaLnBrk="1" hangingPunct="1"/>
            <a:r>
              <a:rPr lang="en-US" sz="1600" b="1">
                <a:solidFill>
                  <a:srgbClr val="CC3300"/>
                </a:solidFill>
              </a:rPr>
              <a:t>Velocities</a:t>
            </a:r>
          </a:p>
        </p:txBody>
      </p:sp>
      <p:sp>
        <p:nvSpPr>
          <p:cNvPr id="18440" name="Text Box 8"/>
          <p:cNvSpPr txBox="1">
            <a:spLocks noChangeArrowheads="1"/>
          </p:cNvSpPr>
          <p:nvPr/>
        </p:nvSpPr>
        <p:spPr bwMode="auto">
          <a:xfrm>
            <a:off x="3465025" y="5033350"/>
            <a:ext cx="243205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US" sz="1600" b="1">
                <a:solidFill>
                  <a:srgbClr val="CC3300"/>
                </a:solidFill>
              </a:rPr>
              <a:t>Plate Tectonic</a:t>
            </a:r>
          </a:p>
          <a:p>
            <a:pPr eaLnBrk="1" hangingPunct="1"/>
            <a:r>
              <a:rPr lang="en-US" sz="1600" b="1">
                <a:solidFill>
                  <a:srgbClr val="CC3300"/>
                </a:solidFill>
              </a:rPr>
              <a:t>Model with Deformable</a:t>
            </a:r>
          </a:p>
          <a:p>
            <a:pPr eaLnBrk="1" hangingPunct="1"/>
            <a:r>
              <a:rPr lang="en-US" sz="1600" b="1">
                <a:solidFill>
                  <a:srgbClr val="CC3300"/>
                </a:solidFill>
              </a:rPr>
              <a:t>Boundaries</a:t>
            </a:r>
          </a:p>
        </p:txBody>
      </p:sp>
      <p:sp>
        <p:nvSpPr>
          <p:cNvPr id="18441" name="Text Box 9"/>
          <p:cNvSpPr txBox="1">
            <a:spLocks noChangeArrowheads="1"/>
          </p:cNvSpPr>
          <p:nvPr/>
        </p:nvSpPr>
        <p:spPr bwMode="auto">
          <a:xfrm>
            <a:off x="6208225" y="5442925"/>
            <a:ext cx="276225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US" sz="1600" b="1">
                <a:solidFill>
                  <a:srgbClr val="CC3300"/>
                </a:solidFill>
              </a:rPr>
              <a:t>Model Velocities and Plate</a:t>
            </a:r>
          </a:p>
          <a:p>
            <a:pPr eaLnBrk="1" hangingPunct="1"/>
            <a:r>
              <a:rPr lang="en-US" sz="1600" b="1">
                <a:solidFill>
                  <a:srgbClr val="CC3300"/>
                </a:solidFill>
              </a:rPr>
              <a:t>Boundary Strain</a:t>
            </a:r>
          </a:p>
        </p:txBody>
      </p:sp>
      <p:sp>
        <p:nvSpPr>
          <p:cNvPr id="18442" name="Line 10"/>
          <p:cNvSpPr>
            <a:spLocks noChangeShapeType="1"/>
          </p:cNvSpPr>
          <p:nvPr/>
        </p:nvSpPr>
        <p:spPr bwMode="auto">
          <a:xfrm>
            <a:off x="2779225" y="4728550"/>
            <a:ext cx="609600" cy="228600"/>
          </a:xfrm>
          <a:prstGeom prst="line">
            <a:avLst/>
          </a:prstGeom>
          <a:noFill/>
          <a:ln w="158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3" name="Line 11"/>
          <p:cNvSpPr>
            <a:spLocks noChangeShapeType="1"/>
          </p:cNvSpPr>
          <p:nvPr/>
        </p:nvSpPr>
        <p:spPr bwMode="auto">
          <a:xfrm>
            <a:off x="5836750" y="5220675"/>
            <a:ext cx="685800" cy="228600"/>
          </a:xfrm>
          <a:prstGeom prst="line">
            <a:avLst/>
          </a:prstGeom>
          <a:noFill/>
          <a:ln w="158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4" name="Text Box 12"/>
          <p:cNvSpPr txBox="1">
            <a:spLocks noChangeArrowheads="1"/>
          </p:cNvSpPr>
          <p:nvPr/>
        </p:nvSpPr>
        <p:spPr bwMode="auto">
          <a:xfrm>
            <a:off x="621219" y="1021075"/>
            <a:ext cx="7414200"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r>
              <a:rPr lang="en-US" sz="2800" b="1" dirty="0">
                <a:latin typeface="Arial" pitchFamily="34" charset="0"/>
                <a:cs typeface="Arial" pitchFamily="34" charset="0"/>
              </a:rPr>
              <a:t>Global Plate Motions and Boundary Zones</a:t>
            </a:r>
          </a:p>
        </p:txBody>
      </p:sp>
      <p:sp>
        <p:nvSpPr>
          <p:cNvPr id="18445" name="Rectangle 13"/>
          <p:cNvSpPr>
            <a:spLocks noChangeArrowheads="1"/>
          </p:cNvSpPr>
          <p:nvPr/>
        </p:nvSpPr>
        <p:spPr bwMode="auto">
          <a:xfrm>
            <a:off x="228600" y="6208013"/>
            <a:ext cx="52816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spAutoFit/>
          </a:bodyPr>
          <a:lstStyle/>
          <a:p>
            <a:r>
              <a:rPr lang="en-US" dirty="0"/>
              <a:t>5170 geodetic velocities from 86 different studies </a:t>
            </a:r>
          </a:p>
        </p:txBody>
      </p:sp>
    </p:spTree>
    <p:extLst>
      <p:ext uri="{BB962C8B-B14F-4D97-AF65-F5344CB8AC3E}">
        <p14:creationId xmlns:p14="http://schemas.microsoft.com/office/powerpoint/2010/main" val="3369493634"/>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333625" y="0"/>
            <a:ext cx="6810375" cy="623888"/>
          </a:xfrm>
        </p:spPr>
        <p:txBody>
          <a:bodyPr/>
          <a:lstStyle/>
          <a:p>
            <a:pPr eaLnBrk="1" hangingPunct="1"/>
            <a:r>
              <a:rPr lang="en-US" dirty="0" smtClean="0">
                <a:latin typeface="Arial" charset="0"/>
                <a:cs typeface="Arial" charset="0"/>
              </a:rPr>
              <a:t>Overview Page</a:t>
            </a:r>
            <a:endParaRPr lang="en-US" dirty="0">
              <a:latin typeface="Arial" charset="0"/>
              <a:cs typeface="Arial" charset="0"/>
            </a:endParaRPr>
          </a:p>
        </p:txBody>
      </p:sp>
      <p:sp>
        <p:nvSpPr>
          <p:cNvPr id="22533" name="Rectangle 7"/>
          <p:cNvSpPr>
            <a:spLocks noChangeArrowheads="1"/>
          </p:cNvSpPr>
          <p:nvPr/>
        </p:nvSpPr>
        <p:spPr bwMode="auto">
          <a:xfrm>
            <a:off x="336927" y="1138239"/>
            <a:ext cx="8807073" cy="8054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5000"/>
              </a:lnSpc>
              <a:spcBef>
                <a:spcPct val="35000"/>
              </a:spcBef>
            </a:pPr>
            <a:r>
              <a:rPr lang="en-US" sz="2600" dirty="0" smtClean="0">
                <a:solidFill>
                  <a:prstClr val="black"/>
                </a:solidFill>
              </a:rPr>
              <a:t>5. </a:t>
            </a:r>
            <a:r>
              <a:rPr lang="en-US" sz="2600" dirty="0">
                <a:solidFill>
                  <a:prstClr val="black"/>
                </a:solidFill>
                <a:cs typeface="Arial" charset="0"/>
              </a:rPr>
              <a:t>Work with a partner to answer questions 4 – </a:t>
            </a:r>
            <a:r>
              <a:rPr lang="en-US" sz="2600" dirty="0" smtClean="0">
                <a:solidFill>
                  <a:prstClr val="black"/>
                </a:solidFill>
                <a:cs typeface="Arial" charset="0"/>
              </a:rPr>
              <a:t>5 </a:t>
            </a:r>
            <a:r>
              <a:rPr lang="en-US" sz="2600" dirty="0">
                <a:solidFill>
                  <a:prstClr val="black"/>
                </a:solidFill>
                <a:cs typeface="Arial" charset="0"/>
              </a:rPr>
              <a:t>about BEMT and </a:t>
            </a:r>
            <a:r>
              <a:rPr lang="en-US" sz="2600" dirty="0" smtClean="0">
                <a:solidFill>
                  <a:prstClr val="black"/>
                </a:solidFill>
                <a:cs typeface="Arial" charset="0"/>
              </a:rPr>
              <a:t>SBCC</a:t>
            </a:r>
            <a:endParaRPr lang="en-US" sz="2600" dirty="0">
              <a:solidFill>
                <a:prstClr val="black"/>
              </a:solidFill>
              <a:cs typeface="Arial" charset="0"/>
            </a:endParaRPr>
          </a:p>
        </p:txBody>
      </p:sp>
      <p:pic>
        <p:nvPicPr>
          <p:cNvPr id="4" name="Content Placeholder 3" descr="SBCC_overview.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94" r="191"/>
          <a:stretch/>
        </p:blipFill>
        <p:spPr>
          <a:xfrm>
            <a:off x="233257" y="2986026"/>
            <a:ext cx="5431218" cy="3402247"/>
          </a:xfrm>
        </p:spPr>
      </p:pic>
      <p:pic>
        <p:nvPicPr>
          <p:cNvPr id="2" name="Picture 1" descr="examp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044" y="2176972"/>
            <a:ext cx="3527863" cy="4329650"/>
          </a:xfrm>
          <a:prstGeom prst="rect">
            <a:avLst/>
          </a:prstGeom>
        </p:spPr>
      </p:pic>
      <p:sp>
        <p:nvSpPr>
          <p:cNvPr id="3" name="Oval 2"/>
          <p:cNvSpPr/>
          <p:nvPr/>
        </p:nvSpPr>
        <p:spPr>
          <a:xfrm>
            <a:off x="1360987" y="6146800"/>
            <a:ext cx="2480735" cy="5080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FF0000"/>
                </a:solidFill>
              </a:ln>
              <a:solidFill>
                <a:srgbClr val="FFFFFF"/>
              </a:solidFill>
            </a:endParaRPr>
          </a:p>
        </p:txBody>
      </p:sp>
      <p:cxnSp>
        <p:nvCxnSpPr>
          <p:cNvPr id="6" name="Straight Connector 5"/>
          <p:cNvCxnSpPr/>
          <p:nvPr/>
        </p:nvCxnSpPr>
        <p:spPr>
          <a:xfrm flipV="1">
            <a:off x="4664731" y="5365324"/>
            <a:ext cx="1388736" cy="7596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531" name="Rectangle 4"/>
          <p:cNvSpPr>
            <a:spLocks noGrp="1" noChangeArrowheads="1"/>
          </p:cNvSpPr>
          <p:nvPr>
            <p:ph type="body" sz="half" idx="1"/>
          </p:nvPr>
        </p:nvSpPr>
        <p:spPr>
          <a:xfrm>
            <a:off x="5766631" y="1617139"/>
            <a:ext cx="3151329" cy="4529666"/>
          </a:xfrm>
          <a:solidFill>
            <a:schemeClr val="bg1"/>
          </a:solidFill>
        </p:spPr>
        <p:txBody>
          <a:bodyPr/>
          <a:lstStyle/>
          <a:p>
            <a:pPr eaLnBrk="1" hangingPunct="1">
              <a:buFontTx/>
              <a:buNone/>
            </a:pPr>
            <a:r>
              <a:rPr lang="en-US" sz="2600" b="1" dirty="0" smtClean="0">
                <a:latin typeface="Arial" charset="0"/>
                <a:ea typeface="ＭＳ Ｐゴシック" charset="0"/>
                <a:cs typeface="Arial" charset="0"/>
              </a:rPr>
              <a:t>Hints:</a:t>
            </a:r>
            <a:endParaRPr lang="en-US" sz="2600" b="1" dirty="0">
              <a:latin typeface="Arial" charset="0"/>
              <a:ea typeface="ＭＳ Ｐゴシック" charset="0"/>
              <a:cs typeface="Arial" charset="0"/>
            </a:endParaRPr>
          </a:p>
          <a:p>
            <a:pPr eaLnBrk="1" hangingPunct="1">
              <a:spcBef>
                <a:spcPts val="1000"/>
              </a:spcBef>
              <a:buFontTx/>
              <a:buNone/>
            </a:pPr>
            <a:r>
              <a:rPr lang="en-US" sz="2600" dirty="0">
                <a:latin typeface="Arial" charset="0"/>
                <a:ea typeface="ＭＳ Ｐゴシック" charset="0"/>
                <a:cs typeface="Arial" charset="0"/>
              </a:rPr>
              <a:t>Elevation: </a:t>
            </a:r>
            <a:r>
              <a:rPr lang="en-US" sz="2600" b="1" dirty="0">
                <a:latin typeface="Arial" charset="0"/>
                <a:ea typeface="ＭＳ Ｐゴシック" charset="0"/>
                <a:cs typeface="Arial" charset="0"/>
              </a:rPr>
              <a:t>use the elevation listed under SNARF</a:t>
            </a:r>
          </a:p>
          <a:p>
            <a:pPr eaLnBrk="1" hangingPunct="1">
              <a:buFontTx/>
              <a:buNone/>
            </a:pPr>
            <a:endParaRPr lang="en-US" sz="2600" dirty="0" smtClean="0">
              <a:latin typeface="Arial" charset="0"/>
              <a:ea typeface="ＭＳ Ｐゴシック" charset="0"/>
              <a:cs typeface="Arial" charset="0"/>
            </a:endParaRPr>
          </a:p>
          <a:p>
            <a:pPr eaLnBrk="1" hangingPunct="1">
              <a:buFontTx/>
              <a:buNone/>
            </a:pPr>
            <a:r>
              <a:rPr lang="en-US" sz="2600" dirty="0" smtClean="0">
                <a:latin typeface="Arial" charset="0"/>
                <a:ea typeface="ＭＳ Ｐゴシック" charset="0"/>
                <a:cs typeface="Arial" charset="0"/>
              </a:rPr>
              <a:t>Use the Station Position plot titled: </a:t>
            </a:r>
            <a:r>
              <a:rPr lang="en-US" sz="2800" b="1" dirty="0" smtClean="0"/>
              <a:t>Most </a:t>
            </a:r>
            <a:r>
              <a:rPr lang="en-US" sz="2800" b="1" dirty="0"/>
              <a:t>Recent Raw Data Times Series Plot.</a:t>
            </a:r>
            <a:r>
              <a:rPr lang="en-US" sz="2800" dirty="0"/>
              <a:t> </a:t>
            </a:r>
            <a:endParaRPr lang="en-US" sz="2600" b="1" dirty="0">
              <a:latin typeface="Arial" charset="0"/>
              <a:ea typeface="ＭＳ Ｐゴシック" charset="0"/>
              <a:cs typeface="Arial" charset="0"/>
            </a:endParaRPr>
          </a:p>
          <a:p>
            <a:pPr eaLnBrk="1" hangingPunct="1">
              <a:buFontTx/>
              <a:buNone/>
            </a:pPr>
            <a:endParaRPr lang="en-US" sz="2600" dirty="0">
              <a:latin typeface="Arial" charset="0"/>
              <a:ea typeface="ＭＳ Ｐゴシック" charset="0"/>
              <a:cs typeface="Arial" charset="0"/>
            </a:endParaRPr>
          </a:p>
        </p:txBody>
      </p:sp>
    </p:spTree>
    <p:extLst>
      <p:ext uri="{BB962C8B-B14F-4D97-AF65-F5344CB8AC3E}">
        <p14:creationId xmlns:p14="http://schemas.microsoft.com/office/powerpoint/2010/main" val="28274424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230438" y="60325"/>
            <a:ext cx="6913562" cy="673100"/>
          </a:xfrm>
        </p:spPr>
        <p:txBody>
          <a:bodyPr/>
          <a:lstStyle/>
          <a:p>
            <a:r>
              <a:rPr lang="en-US" sz="3000" dirty="0">
                <a:latin typeface="Arial" charset="0"/>
              </a:rPr>
              <a:t>How Quickly </a:t>
            </a:r>
            <a:r>
              <a:rPr lang="en-US" sz="3000" dirty="0" smtClean="0">
                <a:latin typeface="Arial" charset="0"/>
              </a:rPr>
              <a:t>is BEMT moving?</a:t>
            </a:r>
            <a:endParaRPr lang="en-US" sz="3000" dirty="0">
              <a:latin typeface="Arial" charset="0"/>
            </a:endParaRPr>
          </a:p>
        </p:txBody>
      </p:sp>
      <p:sp>
        <p:nvSpPr>
          <p:cNvPr id="66563" name="Rectangle 3"/>
          <p:cNvSpPr>
            <a:spLocks noGrp="1" noChangeArrowheads="1"/>
          </p:cNvSpPr>
          <p:nvPr>
            <p:ph type="body" sz="half" idx="4294967295"/>
          </p:nvPr>
        </p:nvSpPr>
        <p:spPr>
          <a:xfrm>
            <a:off x="451353" y="3771073"/>
            <a:ext cx="8518525" cy="2827338"/>
          </a:xfrm>
        </p:spPr>
        <p:txBody>
          <a:bodyPr/>
          <a:lstStyle/>
          <a:p>
            <a:pPr>
              <a:spcBef>
                <a:spcPct val="0"/>
              </a:spcBef>
              <a:buFont typeface="Arial" charset="0"/>
              <a:buNone/>
            </a:pPr>
            <a:r>
              <a:rPr lang="en-US" sz="2200" dirty="0">
                <a:latin typeface="Calibri" charset="0"/>
                <a:ea typeface="ＭＳ Ｐゴシック" charset="0"/>
                <a:cs typeface="ＭＳ Ｐゴシック" charset="0"/>
              </a:rPr>
              <a:t>Let’s look at </a:t>
            </a:r>
            <a:r>
              <a:rPr lang="en-US" sz="2200" dirty="0" smtClean="0">
                <a:latin typeface="Calibri" charset="0"/>
                <a:ea typeface="ＭＳ Ｐゴシック" charset="0"/>
                <a:cs typeface="ＭＳ Ｐゴシック" charset="0"/>
              </a:rPr>
              <a:t>2005 and 2010</a:t>
            </a:r>
            <a:endParaRPr lang="en-US" sz="2200" dirty="0">
              <a:latin typeface="Calibri" charset="0"/>
              <a:ea typeface="ＭＳ Ｐゴシック" charset="0"/>
              <a:cs typeface="ＭＳ Ｐゴシック" charset="0"/>
            </a:endParaRPr>
          </a:p>
          <a:p>
            <a:pPr>
              <a:spcBef>
                <a:spcPct val="0"/>
              </a:spcBef>
              <a:buFont typeface="Arial" charset="0"/>
              <a:buNone/>
            </a:pPr>
            <a:endParaRPr lang="en-US" sz="2200" dirty="0">
              <a:latin typeface="Calibri" charset="0"/>
              <a:ea typeface="ＭＳ Ｐゴシック" charset="0"/>
              <a:cs typeface="ＭＳ Ｐゴシック" charset="0"/>
            </a:endParaRPr>
          </a:p>
          <a:p>
            <a:pPr>
              <a:spcBef>
                <a:spcPct val="0"/>
              </a:spcBef>
              <a:buFont typeface="Arial" charset="0"/>
              <a:buNone/>
            </a:pPr>
            <a:r>
              <a:rPr lang="en-US" sz="2200" dirty="0">
                <a:latin typeface="Calibri" charset="0"/>
                <a:ea typeface="ＭＳ Ｐゴシック" charset="0"/>
                <a:cs typeface="ＭＳ Ｐゴシック" charset="0"/>
              </a:rPr>
              <a:t>Average position on 1/1/</a:t>
            </a:r>
            <a:r>
              <a:rPr lang="en-US" sz="2200" dirty="0" smtClean="0">
                <a:latin typeface="Calibri" charset="0"/>
                <a:ea typeface="ＭＳ Ｐゴシック" charset="0"/>
                <a:cs typeface="ＭＳ Ｐゴシック" charset="0"/>
              </a:rPr>
              <a:t>2010 </a:t>
            </a:r>
            <a:r>
              <a:rPr lang="en-US" sz="2200" dirty="0">
                <a:latin typeface="Calibri" charset="0"/>
                <a:ea typeface="ＭＳ Ｐゴシック" charset="0"/>
                <a:cs typeface="ＭＳ Ｐゴシック" charset="0"/>
              </a:rPr>
              <a:t>= ______ mm</a:t>
            </a:r>
          </a:p>
          <a:p>
            <a:pPr>
              <a:spcBef>
                <a:spcPct val="0"/>
              </a:spcBef>
              <a:buFontTx/>
              <a:buNone/>
            </a:pPr>
            <a:r>
              <a:rPr lang="en-US" sz="2200" dirty="0">
                <a:latin typeface="Calibri" charset="0"/>
                <a:ea typeface="ＭＳ Ｐゴシック" charset="0"/>
                <a:cs typeface="ＭＳ Ｐゴシック" charset="0"/>
              </a:rPr>
              <a:t>Average position on 1/1</a:t>
            </a:r>
            <a:r>
              <a:rPr lang="en-US" sz="2200" dirty="0" smtClean="0">
                <a:latin typeface="Calibri" charset="0"/>
                <a:ea typeface="ＭＳ Ｐゴシック" charset="0"/>
                <a:cs typeface="ＭＳ Ｐゴシック" charset="0"/>
              </a:rPr>
              <a:t>/2005 </a:t>
            </a:r>
            <a:r>
              <a:rPr lang="en-US" sz="2200" dirty="0">
                <a:latin typeface="Calibri" charset="0"/>
                <a:ea typeface="ＭＳ Ｐゴシック" charset="0"/>
                <a:cs typeface="ＭＳ Ｐゴシック" charset="0"/>
              </a:rPr>
              <a:t>= ______ mm</a:t>
            </a:r>
          </a:p>
          <a:p>
            <a:pPr>
              <a:spcBef>
                <a:spcPct val="0"/>
              </a:spcBef>
              <a:buFontTx/>
              <a:buNone/>
            </a:pPr>
            <a:endParaRPr lang="en-US" sz="2200" dirty="0">
              <a:latin typeface="Calibri" charset="0"/>
              <a:ea typeface="ＭＳ Ｐゴシック" charset="0"/>
              <a:cs typeface="ＭＳ Ｐゴシック" charset="0"/>
            </a:endParaRPr>
          </a:p>
          <a:p>
            <a:pPr>
              <a:spcBef>
                <a:spcPct val="0"/>
              </a:spcBef>
              <a:buFontTx/>
              <a:buNone/>
            </a:pPr>
            <a:r>
              <a:rPr lang="en-US" sz="2200" dirty="0">
                <a:latin typeface="Calibri" charset="0"/>
                <a:ea typeface="ＭＳ Ｐゴシック" charset="0"/>
                <a:cs typeface="ＭＳ Ｐゴシック" charset="0"/>
              </a:rPr>
              <a:t>Hint: sketch in light vertical lines from </a:t>
            </a:r>
            <a:r>
              <a:rPr lang="en-US" sz="2200" dirty="0" smtClean="0">
                <a:latin typeface="Calibri" charset="0"/>
                <a:ea typeface="ＭＳ Ｐゴシック" charset="0"/>
                <a:cs typeface="ＭＳ Ｐゴシック" charset="0"/>
              </a:rPr>
              <a:t>2005 and 2010 up </a:t>
            </a:r>
            <a:r>
              <a:rPr lang="en-US" sz="2200" dirty="0">
                <a:latin typeface="Calibri" charset="0"/>
                <a:ea typeface="ＭＳ Ｐゴシック" charset="0"/>
                <a:cs typeface="ＭＳ Ｐゴシック" charset="0"/>
              </a:rPr>
              <a:t>to the plot, then a horizontal line from the plot to the y-axis</a:t>
            </a:r>
          </a:p>
        </p:txBody>
      </p:sp>
      <p:sp>
        <p:nvSpPr>
          <p:cNvPr id="66565" name="TextBox 11"/>
          <p:cNvSpPr txBox="1">
            <a:spLocks noChangeArrowheads="1"/>
          </p:cNvSpPr>
          <p:nvPr/>
        </p:nvSpPr>
        <p:spPr bwMode="auto">
          <a:xfrm>
            <a:off x="612775" y="884238"/>
            <a:ext cx="8024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prstClr val="black"/>
                </a:solidFill>
                <a:cs typeface="Arial" charset="0"/>
              </a:rPr>
              <a:t>How quickly is </a:t>
            </a:r>
            <a:r>
              <a:rPr lang="en-US" sz="2000" dirty="0" smtClean="0">
                <a:solidFill>
                  <a:prstClr val="black"/>
                </a:solidFill>
                <a:cs typeface="Arial" charset="0"/>
              </a:rPr>
              <a:t>BEMT moving </a:t>
            </a:r>
            <a:r>
              <a:rPr lang="en-US" sz="2000" dirty="0">
                <a:solidFill>
                  <a:prstClr val="black"/>
                </a:solidFill>
                <a:cs typeface="Arial" charset="0"/>
              </a:rPr>
              <a:t>in the North-South direction?</a:t>
            </a:r>
            <a:endParaRPr lang="en-US" sz="2000" dirty="0">
              <a:solidFill>
                <a:prstClr val="black"/>
              </a:solidFill>
            </a:endParaRPr>
          </a:p>
        </p:txBody>
      </p:sp>
      <p:pic>
        <p:nvPicPr>
          <p:cNvPr id="8" name="Picture 7" descr="BEMT-2012.raw.png"/>
          <p:cNvPicPr>
            <a:picLocks noChangeAspect="1"/>
          </p:cNvPicPr>
          <p:nvPr/>
        </p:nvPicPr>
        <p:blipFill rotWithShape="1">
          <a:blip r:embed="rId3">
            <a:extLst>
              <a:ext uri="{28A0092B-C50C-407E-A947-70E740481C1C}">
                <a14:useLocalDpi xmlns:a14="http://schemas.microsoft.com/office/drawing/2010/main" val="0"/>
              </a:ext>
            </a:extLst>
          </a:blip>
          <a:srcRect t="89802" b="5928"/>
          <a:stretch/>
        </p:blipFill>
        <p:spPr>
          <a:xfrm>
            <a:off x="1424819" y="3461648"/>
            <a:ext cx="6117548" cy="337971"/>
          </a:xfrm>
          <a:prstGeom prst="rect">
            <a:avLst/>
          </a:prstGeom>
        </p:spPr>
      </p:pic>
      <p:pic>
        <p:nvPicPr>
          <p:cNvPr id="7" name="Picture 6" descr="BEMT-2012.raw.png"/>
          <p:cNvPicPr>
            <a:picLocks noChangeAspect="1"/>
          </p:cNvPicPr>
          <p:nvPr/>
        </p:nvPicPr>
        <p:blipFill rotWithShape="1">
          <a:blip r:embed="rId3">
            <a:extLst>
              <a:ext uri="{28A0092B-C50C-407E-A947-70E740481C1C}">
                <a14:useLocalDpi xmlns:a14="http://schemas.microsoft.com/office/drawing/2010/main" val="0"/>
              </a:ext>
            </a:extLst>
          </a:blip>
          <a:srcRect t="6210" b="65715"/>
          <a:stretch/>
        </p:blipFill>
        <p:spPr>
          <a:xfrm>
            <a:off x="1436301" y="1351885"/>
            <a:ext cx="6117548" cy="2222417"/>
          </a:xfrm>
          <a:prstGeom prst="rect">
            <a:avLst/>
          </a:prstGeom>
        </p:spPr>
      </p:pic>
    </p:spTree>
    <p:extLst>
      <p:ext uri="{BB962C8B-B14F-4D97-AF65-F5344CB8AC3E}">
        <p14:creationId xmlns:p14="http://schemas.microsoft.com/office/powerpoint/2010/main" val="12701326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230438" y="60325"/>
            <a:ext cx="6913562" cy="673100"/>
          </a:xfrm>
        </p:spPr>
        <p:txBody>
          <a:bodyPr/>
          <a:lstStyle/>
          <a:p>
            <a:r>
              <a:rPr lang="en-US" sz="3000" dirty="0">
                <a:latin typeface="Arial" charset="0"/>
              </a:rPr>
              <a:t>How Quickly </a:t>
            </a:r>
            <a:r>
              <a:rPr lang="en-US" sz="3000" dirty="0" smtClean="0">
                <a:latin typeface="Arial" charset="0"/>
              </a:rPr>
              <a:t>is BEMT moving?</a:t>
            </a:r>
            <a:endParaRPr lang="en-US" sz="3000" dirty="0">
              <a:latin typeface="Arial" charset="0"/>
            </a:endParaRPr>
          </a:p>
        </p:txBody>
      </p:sp>
      <p:sp>
        <p:nvSpPr>
          <p:cNvPr id="66563" name="Rectangle 3"/>
          <p:cNvSpPr>
            <a:spLocks noGrp="1" noChangeArrowheads="1"/>
          </p:cNvSpPr>
          <p:nvPr>
            <p:ph type="body" sz="half" idx="4294967295"/>
          </p:nvPr>
        </p:nvSpPr>
        <p:spPr>
          <a:xfrm>
            <a:off x="451353" y="3771073"/>
            <a:ext cx="8518525" cy="2827338"/>
          </a:xfrm>
        </p:spPr>
        <p:txBody>
          <a:bodyPr/>
          <a:lstStyle/>
          <a:p>
            <a:pPr>
              <a:spcBef>
                <a:spcPct val="0"/>
              </a:spcBef>
              <a:buFont typeface="Arial" charset="0"/>
              <a:buNone/>
            </a:pPr>
            <a:r>
              <a:rPr lang="en-US" sz="2200" dirty="0">
                <a:latin typeface="Calibri" charset="0"/>
                <a:ea typeface="ＭＳ Ｐゴシック" charset="0"/>
                <a:cs typeface="ＭＳ Ｐゴシック" charset="0"/>
              </a:rPr>
              <a:t>Let’s look at </a:t>
            </a:r>
            <a:r>
              <a:rPr lang="en-US" sz="2200" dirty="0" smtClean="0">
                <a:latin typeface="Calibri" charset="0"/>
                <a:ea typeface="ＭＳ Ｐゴシック" charset="0"/>
                <a:cs typeface="ＭＳ Ｐゴシック" charset="0"/>
              </a:rPr>
              <a:t>2005 and 2010. What general direction is BEMT moving?</a:t>
            </a:r>
            <a:endParaRPr lang="en-US" sz="2200" dirty="0">
              <a:latin typeface="Calibri" charset="0"/>
              <a:ea typeface="ＭＳ Ｐゴシック" charset="0"/>
              <a:cs typeface="ＭＳ Ｐゴシック" charset="0"/>
            </a:endParaRPr>
          </a:p>
          <a:p>
            <a:pPr>
              <a:spcBef>
                <a:spcPct val="0"/>
              </a:spcBef>
              <a:buFont typeface="Arial" charset="0"/>
              <a:buNone/>
            </a:pPr>
            <a:endParaRPr lang="en-US" sz="2200" dirty="0">
              <a:latin typeface="Calibri" charset="0"/>
              <a:ea typeface="ＭＳ Ｐゴシック" charset="0"/>
              <a:cs typeface="ＭＳ Ｐゴシック" charset="0"/>
            </a:endParaRPr>
          </a:p>
          <a:p>
            <a:pPr>
              <a:spcBef>
                <a:spcPct val="0"/>
              </a:spcBef>
              <a:buNone/>
            </a:pPr>
            <a:r>
              <a:rPr lang="en-US" sz="2200" dirty="0">
                <a:latin typeface="Calibri" charset="0"/>
                <a:ea typeface="ＭＳ Ｐゴシック" charset="0"/>
                <a:cs typeface="ＭＳ Ｐゴシック" charset="0"/>
              </a:rPr>
              <a:t>Average position on 1/1/</a:t>
            </a:r>
            <a:r>
              <a:rPr lang="en-US" sz="2200" dirty="0" smtClean="0">
                <a:latin typeface="Calibri" charset="0"/>
                <a:ea typeface="ＭＳ Ｐゴシック" charset="0"/>
                <a:cs typeface="ＭＳ Ｐゴシック" charset="0"/>
              </a:rPr>
              <a:t>2010 </a:t>
            </a:r>
            <a:r>
              <a:rPr lang="en-US" sz="2200" dirty="0">
                <a:latin typeface="Calibri" charset="0"/>
                <a:ea typeface="ＭＳ Ｐゴシック" charset="0"/>
                <a:cs typeface="ＭＳ Ｐゴシック" charset="0"/>
              </a:rPr>
              <a:t>= </a:t>
            </a:r>
            <a:r>
              <a:rPr lang="en-US" sz="2200" dirty="0" smtClean="0">
                <a:latin typeface="Calibri" charset="0"/>
                <a:ea typeface="ＭＳ Ｐゴシック" charset="0"/>
                <a:cs typeface="ＭＳ Ｐゴシック" charset="0"/>
              </a:rPr>
              <a:t>__</a:t>
            </a:r>
            <a:r>
              <a:rPr lang="en-US" sz="2000" dirty="0" smtClean="0">
                <a:solidFill>
                  <a:srgbClr val="FF0000"/>
                </a:solidFill>
                <a:latin typeface="Arial" charset="0"/>
                <a:ea typeface="ＭＳ Ｐゴシック" charset="0"/>
                <a:cs typeface="Arial" charset="0"/>
              </a:rPr>
              <a:t>14 </a:t>
            </a:r>
            <a:r>
              <a:rPr lang="en-US" sz="2200" dirty="0" smtClean="0">
                <a:latin typeface="Calibri" charset="0"/>
                <a:ea typeface="ＭＳ Ｐゴシック" charset="0"/>
                <a:cs typeface="ＭＳ Ｐゴシック" charset="0"/>
              </a:rPr>
              <a:t>__ </a:t>
            </a:r>
            <a:r>
              <a:rPr lang="en-US" sz="2200" dirty="0">
                <a:latin typeface="Calibri" charset="0"/>
                <a:ea typeface="ＭＳ Ｐゴシック" charset="0"/>
                <a:cs typeface="ＭＳ Ｐゴシック" charset="0"/>
              </a:rPr>
              <a:t>mm</a:t>
            </a:r>
          </a:p>
          <a:p>
            <a:pPr>
              <a:spcBef>
                <a:spcPct val="0"/>
              </a:spcBef>
              <a:buFontTx/>
              <a:buNone/>
            </a:pPr>
            <a:r>
              <a:rPr lang="en-US" sz="2200" dirty="0">
                <a:latin typeface="Calibri" charset="0"/>
                <a:ea typeface="ＭＳ Ｐゴシック" charset="0"/>
                <a:cs typeface="ＭＳ Ｐゴシック" charset="0"/>
              </a:rPr>
              <a:t>Average position on 1/1</a:t>
            </a:r>
            <a:r>
              <a:rPr lang="en-US" sz="2200" dirty="0" smtClean="0">
                <a:latin typeface="Calibri" charset="0"/>
                <a:ea typeface="ＭＳ Ｐゴシック" charset="0"/>
                <a:cs typeface="ＭＳ Ｐゴシック" charset="0"/>
              </a:rPr>
              <a:t>/2005 </a:t>
            </a:r>
            <a:r>
              <a:rPr lang="en-US" sz="2200" dirty="0">
                <a:latin typeface="Calibri" charset="0"/>
                <a:ea typeface="ＭＳ Ｐゴシック" charset="0"/>
                <a:cs typeface="ＭＳ Ｐゴシック" charset="0"/>
              </a:rPr>
              <a:t>= </a:t>
            </a:r>
            <a:r>
              <a:rPr lang="en-US" sz="2200" dirty="0" smtClean="0">
                <a:latin typeface="Calibri" charset="0"/>
                <a:ea typeface="ＭＳ Ｐゴシック" charset="0"/>
                <a:cs typeface="ＭＳ Ｐゴシック" charset="0"/>
              </a:rPr>
              <a:t>__</a:t>
            </a:r>
            <a:r>
              <a:rPr lang="en-US" sz="2000" dirty="0" smtClean="0">
                <a:solidFill>
                  <a:srgbClr val="FF0000"/>
                </a:solidFill>
                <a:latin typeface="Arial" charset="0"/>
                <a:ea typeface="ＭＳ Ｐゴシック" charset="0"/>
                <a:cs typeface="Arial" charset="0"/>
              </a:rPr>
              <a:t>-10 </a:t>
            </a:r>
            <a:r>
              <a:rPr lang="en-US" sz="2200" dirty="0" smtClean="0">
                <a:latin typeface="Calibri" charset="0"/>
                <a:ea typeface="ＭＳ Ｐゴシック" charset="0"/>
                <a:cs typeface="ＭＳ Ｐゴシック" charset="0"/>
              </a:rPr>
              <a:t>_ </a:t>
            </a:r>
            <a:r>
              <a:rPr lang="en-US" sz="2200" dirty="0">
                <a:latin typeface="Calibri" charset="0"/>
                <a:ea typeface="ＭＳ Ｐゴシック" charset="0"/>
                <a:cs typeface="ＭＳ Ｐゴシック" charset="0"/>
              </a:rPr>
              <a:t>mm</a:t>
            </a:r>
          </a:p>
          <a:p>
            <a:pPr>
              <a:spcBef>
                <a:spcPct val="0"/>
              </a:spcBef>
              <a:buFontTx/>
              <a:buNone/>
            </a:pPr>
            <a:endParaRPr lang="en-US" sz="2200" dirty="0">
              <a:latin typeface="Calibri" charset="0"/>
              <a:ea typeface="ＭＳ Ｐゴシック" charset="0"/>
              <a:cs typeface="ＭＳ Ｐゴシック" charset="0"/>
            </a:endParaRPr>
          </a:p>
          <a:p>
            <a:pPr>
              <a:spcBef>
                <a:spcPct val="0"/>
              </a:spcBef>
              <a:buFontTx/>
              <a:buNone/>
            </a:pPr>
            <a:r>
              <a:rPr lang="en-US" sz="1800" dirty="0">
                <a:latin typeface="Arial" charset="0"/>
                <a:ea typeface="ＭＳ Ｐゴシック" charset="0"/>
                <a:cs typeface="Arial" charset="0"/>
              </a:rPr>
              <a:t>Annual speed of </a:t>
            </a:r>
            <a:r>
              <a:rPr lang="en-US" sz="1800" dirty="0" smtClean="0">
                <a:latin typeface="Arial" charset="0"/>
                <a:ea typeface="ＭＳ Ｐゴシック" charset="0"/>
                <a:cs typeface="Arial" charset="0"/>
              </a:rPr>
              <a:t>BEMT north </a:t>
            </a:r>
            <a:r>
              <a:rPr lang="en-US" sz="1800" dirty="0">
                <a:latin typeface="Arial" charset="0"/>
                <a:ea typeface="ＭＳ Ｐゴシック" charset="0"/>
                <a:cs typeface="Arial" charset="0"/>
              </a:rPr>
              <a:t>=  </a:t>
            </a:r>
            <a:r>
              <a:rPr lang="en-US" sz="1800" dirty="0" smtClean="0">
                <a:latin typeface="Arial" charset="0"/>
                <a:ea typeface="ＭＳ Ｐゴシック" charset="0"/>
                <a:cs typeface="Arial" charset="0"/>
              </a:rPr>
              <a:t>(</a:t>
            </a:r>
            <a:r>
              <a:rPr lang="en-US" sz="2400" dirty="0" smtClean="0">
                <a:solidFill>
                  <a:srgbClr val="FF0000"/>
                </a:solidFill>
                <a:latin typeface="Arial" charset="0"/>
                <a:ea typeface="ＭＳ Ｐゴシック" charset="0"/>
                <a:cs typeface="Arial" charset="0"/>
              </a:rPr>
              <a:t>13 - </a:t>
            </a:r>
            <a:r>
              <a:rPr lang="en-US" sz="2400" baseline="30000" dirty="0" smtClean="0">
                <a:solidFill>
                  <a:srgbClr val="FF0000"/>
                </a:solidFill>
                <a:latin typeface="Arial" charset="0"/>
                <a:ea typeface="ＭＳ Ｐゴシック" charset="0"/>
                <a:cs typeface="Arial" charset="0"/>
              </a:rPr>
              <a:t>-</a:t>
            </a:r>
            <a:r>
              <a:rPr lang="en-US" sz="2400" dirty="0" smtClean="0">
                <a:solidFill>
                  <a:srgbClr val="FF0000"/>
                </a:solidFill>
                <a:latin typeface="Arial" charset="0"/>
                <a:ea typeface="ＭＳ Ｐゴシック" charset="0"/>
                <a:cs typeface="Arial" charset="0"/>
              </a:rPr>
              <a:t>9 mm)/5 years = 24 mm/5yrs </a:t>
            </a:r>
            <a:endParaRPr lang="en-US" sz="1800" dirty="0">
              <a:latin typeface="Arial" charset="0"/>
              <a:ea typeface="ＭＳ Ｐゴシック" charset="0"/>
              <a:cs typeface="Arial" charset="0"/>
            </a:endParaRPr>
          </a:p>
          <a:p>
            <a:pPr>
              <a:spcBef>
                <a:spcPct val="0"/>
              </a:spcBef>
              <a:buFontTx/>
              <a:buNone/>
            </a:pPr>
            <a:r>
              <a:rPr lang="en-US" sz="1800" dirty="0">
                <a:latin typeface="Arial" charset="0"/>
                <a:ea typeface="ＭＳ Ｐゴシック" charset="0"/>
                <a:cs typeface="Arial" charset="0"/>
              </a:rPr>
              <a:t>  </a:t>
            </a:r>
            <a:r>
              <a:rPr lang="en-US" sz="2400" dirty="0">
                <a:solidFill>
                  <a:srgbClr val="FF0000"/>
                </a:solidFill>
                <a:latin typeface="Arial" charset="0"/>
                <a:ea typeface="ＭＳ Ｐゴシック" charset="0"/>
                <a:cs typeface="Arial" charset="0"/>
              </a:rPr>
              <a:t>= </a:t>
            </a:r>
            <a:r>
              <a:rPr lang="en-US" sz="2400" dirty="0" smtClean="0">
                <a:solidFill>
                  <a:srgbClr val="FF0000"/>
                </a:solidFill>
                <a:latin typeface="Arial" charset="0"/>
                <a:ea typeface="ＭＳ Ｐゴシック" charset="0"/>
                <a:cs typeface="Arial" charset="0"/>
              </a:rPr>
              <a:t>4.8 </a:t>
            </a:r>
            <a:r>
              <a:rPr lang="en-US" sz="2400" dirty="0">
                <a:solidFill>
                  <a:srgbClr val="FF0000"/>
                </a:solidFill>
                <a:latin typeface="Arial" charset="0"/>
                <a:ea typeface="ＭＳ Ｐゴシック" charset="0"/>
                <a:cs typeface="Arial" charset="0"/>
              </a:rPr>
              <a:t>mm/</a:t>
            </a:r>
            <a:r>
              <a:rPr lang="en-US" sz="2400" dirty="0" err="1">
                <a:solidFill>
                  <a:srgbClr val="FF0000"/>
                </a:solidFill>
                <a:latin typeface="Arial" charset="0"/>
                <a:ea typeface="ＭＳ Ｐゴシック" charset="0"/>
                <a:cs typeface="Arial" charset="0"/>
              </a:rPr>
              <a:t>yr</a:t>
            </a:r>
            <a:r>
              <a:rPr lang="en-US" sz="2400" dirty="0">
                <a:solidFill>
                  <a:srgbClr val="FF0000"/>
                </a:solidFill>
                <a:latin typeface="Arial" charset="0"/>
                <a:ea typeface="ＭＳ Ｐゴシック" charset="0"/>
                <a:cs typeface="Arial" charset="0"/>
              </a:rPr>
              <a:t> to the North for </a:t>
            </a:r>
            <a:r>
              <a:rPr lang="en-US" sz="2400" dirty="0" smtClean="0">
                <a:solidFill>
                  <a:srgbClr val="FF0000"/>
                </a:solidFill>
                <a:latin typeface="Arial" charset="0"/>
                <a:ea typeface="ＭＳ Ｐゴシック" charset="0"/>
                <a:cs typeface="Arial" charset="0"/>
              </a:rPr>
              <a:t>BEMT (+/- 0.2?)</a:t>
            </a:r>
            <a:endParaRPr lang="en-US" sz="2400" u="sng" dirty="0">
              <a:solidFill>
                <a:srgbClr val="FF0000"/>
              </a:solidFill>
              <a:latin typeface="Arial" charset="0"/>
              <a:ea typeface="ＭＳ Ｐゴシック" charset="0"/>
              <a:cs typeface="Arial" charset="0"/>
            </a:endParaRPr>
          </a:p>
        </p:txBody>
      </p:sp>
      <p:sp>
        <p:nvSpPr>
          <p:cNvPr id="66565" name="TextBox 11"/>
          <p:cNvSpPr txBox="1">
            <a:spLocks noChangeArrowheads="1"/>
          </p:cNvSpPr>
          <p:nvPr/>
        </p:nvSpPr>
        <p:spPr bwMode="auto">
          <a:xfrm>
            <a:off x="612775" y="884238"/>
            <a:ext cx="8024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prstClr val="black"/>
                </a:solidFill>
                <a:cs typeface="Arial" charset="0"/>
              </a:rPr>
              <a:t>How quickly is </a:t>
            </a:r>
            <a:r>
              <a:rPr lang="en-US" sz="2000" dirty="0" smtClean="0">
                <a:solidFill>
                  <a:prstClr val="black"/>
                </a:solidFill>
                <a:cs typeface="Arial" charset="0"/>
              </a:rPr>
              <a:t>BEMT moving </a:t>
            </a:r>
            <a:r>
              <a:rPr lang="en-US" sz="2000" dirty="0">
                <a:solidFill>
                  <a:prstClr val="black"/>
                </a:solidFill>
                <a:cs typeface="Arial" charset="0"/>
              </a:rPr>
              <a:t>in the North-South direction?</a:t>
            </a:r>
            <a:endParaRPr lang="en-US" sz="2000" dirty="0">
              <a:solidFill>
                <a:prstClr val="black"/>
              </a:solidFill>
            </a:endParaRPr>
          </a:p>
        </p:txBody>
      </p:sp>
      <p:grpSp>
        <p:nvGrpSpPr>
          <p:cNvPr id="2" name="Group 1"/>
          <p:cNvGrpSpPr/>
          <p:nvPr/>
        </p:nvGrpSpPr>
        <p:grpSpPr>
          <a:xfrm>
            <a:off x="1424819" y="1351885"/>
            <a:ext cx="6129030" cy="2447734"/>
            <a:chOff x="1424819" y="1351885"/>
            <a:chExt cx="6129030" cy="2447734"/>
          </a:xfrm>
        </p:grpSpPr>
        <p:pic>
          <p:nvPicPr>
            <p:cNvPr id="8" name="Picture 7" descr="BEMT-2012.raw.png"/>
            <p:cNvPicPr>
              <a:picLocks noChangeAspect="1"/>
            </p:cNvPicPr>
            <p:nvPr/>
          </p:nvPicPr>
          <p:blipFill rotWithShape="1">
            <a:blip r:embed="rId3">
              <a:extLst>
                <a:ext uri="{28A0092B-C50C-407E-A947-70E740481C1C}">
                  <a14:useLocalDpi xmlns:a14="http://schemas.microsoft.com/office/drawing/2010/main" val="0"/>
                </a:ext>
              </a:extLst>
            </a:blip>
            <a:srcRect t="89802" b="5928"/>
            <a:stretch/>
          </p:blipFill>
          <p:spPr>
            <a:xfrm>
              <a:off x="1424819" y="3461648"/>
              <a:ext cx="6117548" cy="337971"/>
            </a:xfrm>
            <a:prstGeom prst="rect">
              <a:avLst/>
            </a:prstGeom>
          </p:spPr>
        </p:pic>
        <p:pic>
          <p:nvPicPr>
            <p:cNvPr id="7" name="Picture 6" descr="BEMT-2012.raw.png"/>
            <p:cNvPicPr>
              <a:picLocks noChangeAspect="1"/>
            </p:cNvPicPr>
            <p:nvPr/>
          </p:nvPicPr>
          <p:blipFill rotWithShape="1">
            <a:blip r:embed="rId3">
              <a:extLst>
                <a:ext uri="{28A0092B-C50C-407E-A947-70E740481C1C}">
                  <a14:useLocalDpi xmlns:a14="http://schemas.microsoft.com/office/drawing/2010/main" val="0"/>
                </a:ext>
              </a:extLst>
            </a:blip>
            <a:srcRect t="6210" b="65715"/>
            <a:stretch/>
          </p:blipFill>
          <p:spPr>
            <a:xfrm>
              <a:off x="1436301" y="1351885"/>
              <a:ext cx="6117548" cy="2222417"/>
            </a:xfrm>
            <a:prstGeom prst="rect">
              <a:avLst/>
            </a:prstGeom>
          </p:spPr>
        </p:pic>
        <p:sp>
          <p:nvSpPr>
            <p:cNvPr id="9" name="Line 8"/>
            <p:cNvSpPr>
              <a:spLocks noChangeShapeType="1"/>
            </p:cNvSpPr>
            <p:nvPr/>
          </p:nvSpPr>
          <p:spPr bwMode="auto">
            <a:xfrm flipV="1">
              <a:off x="5520024" y="2008585"/>
              <a:ext cx="0" cy="1389063"/>
            </a:xfrm>
            <a:prstGeom prst="line">
              <a:avLst/>
            </a:prstGeom>
            <a:noFill/>
            <a:ln w="28575" cmpd="sng">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0" name="Line 9"/>
            <p:cNvSpPr>
              <a:spLocks noChangeShapeType="1"/>
            </p:cNvSpPr>
            <p:nvPr/>
          </p:nvSpPr>
          <p:spPr bwMode="auto">
            <a:xfrm flipH="1">
              <a:off x="2149859" y="1934743"/>
              <a:ext cx="3370853" cy="0"/>
            </a:xfrm>
            <a:prstGeom prst="line">
              <a:avLst/>
            </a:prstGeom>
            <a:noFill/>
            <a:ln w="28575" cmpd="sng">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 name="Line 9"/>
            <p:cNvSpPr>
              <a:spLocks noChangeShapeType="1"/>
            </p:cNvSpPr>
            <p:nvPr/>
          </p:nvSpPr>
          <p:spPr bwMode="auto">
            <a:xfrm flipH="1">
              <a:off x="2077061" y="2654283"/>
              <a:ext cx="669017" cy="0"/>
            </a:xfrm>
            <a:prstGeom prst="line">
              <a:avLst/>
            </a:prstGeom>
            <a:noFill/>
            <a:ln w="38100">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2" name="Line 8"/>
            <p:cNvSpPr>
              <a:spLocks noChangeShapeType="1"/>
            </p:cNvSpPr>
            <p:nvPr/>
          </p:nvSpPr>
          <p:spPr bwMode="auto">
            <a:xfrm flipV="1">
              <a:off x="2722160" y="2652562"/>
              <a:ext cx="0" cy="729882"/>
            </a:xfrm>
            <a:prstGeom prst="line">
              <a:avLst/>
            </a:prstGeom>
            <a:noFill/>
            <a:ln w="38100">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Tree>
    <p:extLst>
      <p:ext uri="{BB962C8B-B14F-4D97-AF65-F5344CB8AC3E}">
        <p14:creationId xmlns:p14="http://schemas.microsoft.com/office/powerpoint/2010/main" val="37635203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230438" y="60325"/>
            <a:ext cx="6913562" cy="673100"/>
          </a:xfrm>
        </p:spPr>
        <p:txBody>
          <a:bodyPr/>
          <a:lstStyle/>
          <a:p>
            <a:r>
              <a:rPr lang="en-US" sz="3000" dirty="0">
                <a:latin typeface="Arial" charset="0"/>
              </a:rPr>
              <a:t>How Quickly </a:t>
            </a:r>
            <a:r>
              <a:rPr lang="en-US" sz="3000" dirty="0" smtClean="0">
                <a:latin typeface="Arial" charset="0"/>
              </a:rPr>
              <a:t>is BEMT moving?</a:t>
            </a:r>
            <a:endParaRPr lang="en-US" sz="3000" dirty="0">
              <a:latin typeface="Arial" charset="0"/>
            </a:endParaRPr>
          </a:p>
        </p:txBody>
      </p:sp>
      <p:sp>
        <p:nvSpPr>
          <p:cNvPr id="66563" name="Rectangle 3"/>
          <p:cNvSpPr>
            <a:spLocks noGrp="1" noChangeArrowheads="1"/>
          </p:cNvSpPr>
          <p:nvPr>
            <p:ph type="body" sz="half" idx="4294967295"/>
          </p:nvPr>
        </p:nvSpPr>
        <p:spPr>
          <a:xfrm>
            <a:off x="451353" y="3771073"/>
            <a:ext cx="8518525" cy="2827338"/>
          </a:xfrm>
        </p:spPr>
        <p:txBody>
          <a:bodyPr/>
          <a:lstStyle/>
          <a:p>
            <a:pPr>
              <a:spcBef>
                <a:spcPct val="0"/>
              </a:spcBef>
              <a:buFont typeface="Arial" charset="0"/>
              <a:buNone/>
            </a:pPr>
            <a:r>
              <a:rPr lang="en-US" sz="2200" dirty="0">
                <a:latin typeface="Calibri" charset="0"/>
                <a:ea typeface="ＭＳ Ｐゴシック" charset="0"/>
                <a:cs typeface="ＭＳ Ｐゴシック" charset="0"/>
              </a:rPr>
              <a:t>Let’s look at </a:t>
            </a:r>
            <a:r>
              <a:rPr lang="en-US" sz="2200" dirty="0" smtClean="0">
                <a:latin typeface="Calibri" charset="0"/>
                <a:ea typeface="ＭＳ Ｐゴシック" charset="0"/>
                <a:cs typeface="ＭＳ Ｐゴシック" charset="0"/>
              </a:rPr>
              <a:t>2005 and 2010. What general direction is BEMT moving?</a:t>
            </a:r>
            <a:endParaRPr lang="en-US" sz="2200" dirty="0">
              <a:latin typeface="Calibri" charset="0"/>
              <a:ea typeface="ＭＳ Ｐゴシック" charset="0"/>
              <a:cs typeface="ＭＳ Ｐゴシック" charset="0"/>
            </a:endParaRPr>
          </a:p>
          <a:p>
            <a:pPr>
              <a:spcBef>
                <a:spcPct val="0"/>
              </a:spcBef>
              <a:buFont typeface="Arial" charset="0"/>
              <a:buNone/>
            </a:pPr>
            <a:endParaRPr lang="en-US" sz="2200" dirty="0">
              <a:latin typeface="Calibri" charset="0"/>
              <a:ea typeface="ＭＳ Ｐゴシック" charset="0"/>
              <a:cs typeface="ＭＳ Ｐゴシック" charset="0"/>
            </a:endParaRPr>
          </a:p>
          <a:p>
            <a:pPr>
              <a:spcBef>
                <a:spcPct val="0"/>
              </a:spcBef>
              <a:buFont typeface="Arial" charset="0"/>
              <a:buNone/>
            </a:pPr>
            <a:r>
              <a:rPr lang="en-US" sz="2200" dirty="0">
                <a:latin typeface="Calibri" charset="0"/>
                <a:ea typeface="ＭＳ Ｐゴシック" charset="0"/>
                <a:cs typeface="ＭＳ Ｐゴシック" charset="0"/>
              </a:rPr>
              <a:t>Average position on 1/1/</a:t>
            </a:r>
            <a:r>
              <a:rPr lang="en-US" sz="2200" dirty="0" smtClean="0">
                <a:latin typeface="Calibri" charset="0"/>
                <a:ea typeface="ＭＳ Ｐゴシック" charset="0"/>
                <a:cs typeface="ＭＳ Ｐゴシック" charset="0"/>
              </a:rPr>
              <a:t>2010 </a:t>
            </a:r>
            <a:r>
              <a:rPr lang="en-US" sz="2200" dirty="0">
                <a:latin typeface="Calibri" charset="0"/>
                <a:ea typeface="ＭＳ Ｐゴシック" charset="0"/>
                <a:cs typeface="ＭＳ Ｐゴシック" charset="0"/>
              </a:rPr>
              <a:t>= ______ mm</a:t>
            </a:r>
          </a:p>
          <a:p>
            <a:pPr>
              <a:spcBef>
                <a:spcPct val="0"/>
              </a:spcBef>
              <a:buFontTx/>
              <a:buNone/>
            </a:pPr>
            <a:r>
              <a:rPr lang="en-US" sz="2200" dirty="0">
                <a:latin typeface="Calibri" charset="0"/>
                <a:ea typeface="ＭＳ Ｐゴシック" charset="0"/>
                <a:cs typeface="ＭＳ Ｐゴシック" charset="0"/>
              </a:rPr>
              <a:t>Average position on 1/1</a:t>
            </a:r>
            <a:r>
              <a:rPr lang="en-US" sz="2200" dirty="0" smtClean="0">
                <a:latin typeface="Calibri" charset="0"/>
                <a:ea typeface="ＭＳ Ｐゴシック" charset="0"/>
                <a:cs typeface="ＭＳ Ｐゴシック" charset="0"/>
              </a:rPr>
              <a:t>/2005 </a:t>
            </a:r>
            <a:r>
              <a:rPr lang="en-US" sz="2200" dirty="0">
                <a:latin typeface="Calibri" charset="0"/>
                <a:ea typeface="ＭＳ Ｐゴシック" charset="0"/>
                <a:cs typeface="ＭＳ Ｐゴシック" charset="0"/>
              </a:rPr>
              <a:t>= ______ mm</a:t>
            </a:r>
          </a:p>
          <a:p>
            <a:pPr>
              <a:spcBef>
                <a:spcPct val="0"/>
              </a:spcBef>
              <a:buFontTx/>
              <a:buNone/>
            </a:pPr>
            <a:endParaRPr lang="en-US" sz="2200" dirty="0">
              <a:latin typeface="Calibri" charset="0"/>
              <a:ea typeface="ＭＳ Ｐゴシック" charset="0"/>
              <a:cs typeface="ＭＳ Ｐゴシック" charset="0"/>
            </a:endParaRPr>
          </a:p>
          <a:p>
            <a:pPr>
              <a:spcBef>
                <a:spcPct val="0"/>
              </a:spcBef>
              <a:buFontTx/>
              <a:buNone/>
            </a:pPr>
            <a:r>
              <a:rPr lang="en-US" sz="2200" dirty="0">
                <a:latin typeface="Calibri" charset="0"/>
                <a:ea typeface="ＭＳ Ｐゴシック" charset="0"/>
                <a:cs typeface="ＭＳ Ｐゴシック" charset="0"/>
              </a:rPr>
              <a:t>Hint: sketch in light vertical lines from </a:t>
            </a:r>
            <a:r>
              <a:rPr lang="en-US" sz="2200" dirty="0" smtClean="0">
                <a:latin typeface="Calibri" charset="0"/>
                <a:ea typeface="ＭＳ Ｐゴシック" charset="0"/>
                <a:cs typeface="ＭＳ Ｐゴシック" charset="0"/>
              </a:rPr>
              <a:t>2005 and 2010 up </a:t>
            </a:r>
            <a:r>
              <a:rPr lang="en-US" sz="2200" dirty="0">
                <a:latin typeface="Calibri" charset="0"/>
                <a:ea typeface="ＭＳ Ｐゴシック" charset="0"/>
                <a:cs typeface="ＭＳ Ｐゴシック" charset="0"/>
              </a:rPr>
              <a:t>to the plot, then a horizontal line from the plot to the y-axis</a:t>
            </a:r>
          </a:p>
        </p:txBody>
      </p:sp>
      <p:sp>
        <p:nvSpPr>
          <p:cNvPr id="66565" name="TextBox 11"/>
          <p:cNvSpPr txBox="1">
            <a:spLocks noChangeArrowheads="1"/>
          </p:cNvSpPr>
          <p:nvPr/>
        </p:nvSpPr>
        <p:spPr bwMode="auto">
          <a:xfrm>
            <a:off x="612775" y="884238"/>
            <a:ext cx="8024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prstClr val="black"/>
                </a:solidFill>
                <a:cs typeface="Arial" charset="0"/>
              </a:rPr>
              <a:t>How quickly is </a:t>
            </a:r>
            <a:r>
              <a:rPr lang="en-US" sz="2000" dirty="0" smtClean="0">
                <a:solidFill>
                  <a:prstClr val="black"/>
                </a:solidFill>
                <a:cs typeface="Arial" charset="0"/>
              </a:rPr>
              <a:t>BEMT moving </a:t>
            </a:r>
            <a:r>
              <a:rPr lang="en-US" sz="2000" dirty="0">
                <a:solidFill>
                  <a:prstClr val="black"/>
                </a:solidFill>
                <a:cs typeface="Arial" charset="0"/>
              </a:rPr>
              <a:t>in the </a:t>
            </a:r>
            <a:r>
              <a:rPr lang="en-US" sz="2000" dirty="0" smtClean="0">
                <a:solidFill>
                  <a:prstClr val="black"/>
                </a:solidFill>
                <a:cs typeface="Arial" charset="0"/>
              </a:rPr>
              <a:t>East-West direction</a:t>
            </a:r>
            <a:r>
              <a:rPr lang="en-US" sz="2000" dirty="0">
                <a:solidFill>
                  <a:prstClr val="black"/>
                </a:solidFill>
                <a:cs typeface="Arial" charset="0"/>
              </a:rPr>
              <a:t>?</a:t>
            </a:r>
            <a:endParaRPr lang="en-US" sz="2000" dirty="0">
              <a:solidFill>
                <a:prstClr val="black"/>
              </a:solidFill>
            </a:endParaRPr>
          </a:p>
        </p:txBody>
      </p:sp>
      <p:pic>
        <p:nvPicPr>
          <p:cNvPr id="8" name="Picture 7" descr="BEMT-2012.raw.png"/>
          <p:cNvPicPr>
            <a:picLocks noChangeAspect="1"/>
          </p:cNvPicPr>
          <p:nvPr/>
        </p:nvPicPr>
        <p:blipFill rotWithShape="1">
          <a:blip r:embed="rId3">
            <a:extLst>
              <a:ext uri="{28A0092B-C50C-407E-A947-70E740481C1C}">
                <a14:useLocalDpi xmlns:a14="http://schemas.microsoft.com/office/drawing/2010/main" val="0"/>
              </a:ext>
            </a:extLst>
          </a:blip>
          <a:srcRect t="89802" b="5928"/>
          <a:stretch/>
        </p:blipFill>
        <p:spPr>
          <a:xfrm>
            <a:off x="1424819" y="3420680"/>
            <a:ext cx="6117548" cy="337971"/>
          </a:xfrm>
          <a:prstGeom prst="rect">
            <a:avLst/>
          </a:prstGeom>
        </p:spPr>
      </p:pic>
      <p:pic>
        <p:nvPicPr>
          <p:cNvPr id="9" name="Picture 8" descr="BEMT-2012.raw.png"/>
          <p:cNvPicPr>
            <a:picLocks noChangeAspect="1"/>
          </p:cNvPicPr>
          <p:nvPr/>
        </p:nvPicPr>
        <p:blipFill rotWithShape="1">
          <a:blip r:embed="rId3">
            <a:extLst>
              <a:ext uri="{28A0092B-C50C-407E-A947-70E740481C1C}">
                <a14:useLocalDpi xmlns:a14="http://schemas.microsoft.com/office/drawing/2010/main" val="0"/>
              </a:ext>
            </a:extLst>
          </a:blip>
          <a:srcRect l="502" t="35320" r="-502" b="36605"/>
          <a:stretch/>
        </p:blipFill>
        <p:spPr>
          <a:xfrm>
            <a:off x="1467033" y="1310916"/>
            <a:ext cx="6117548" cy="2222417"/>
          </a:xfrm>
          <a:prstGeom prst="rect">
            <a:avLst/>
          </a:prstGeom>
        </p:spPr>
      </p:pic>
    </p:spTree>
    <p:extLst>
      <p:ext uri="{BB962C8B-B14F-4D97-AF65-F5344CB8AC3E}">
        <p14:creationId xmlns:p14="http://schemas.microsoft.com/office/powerpoint/2010/main" val="2275978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EMT-2012.raw.png"/>
          <p:cNvPicPr>
            <a:picLocks noChangeAspect="1"/>
          </p:cNvPicPr>
          <p:nvPr/>
        </p:nvPicPr>
        <p:blipFill rotWithShape="1">
          <a:blip r:embed="rId3">
            <a:extLst>
              <a:ext uri="{28A0092B-C50C-407E-A947-70E740481C1C}">
                <a14:useLocalDpi xmlns:a14="http://schemas.microsoft.com/office/drawing/2010/main" val="0"/>
              </a:ext>
            </a:extLst>
          </a:blip>
          <a:srcRect t="89802" b="5928"/>
          <a:stretch/>
        </p:blipFill>
        <p:spPr>
          <a:xfrm>
            <a:off x="1435062" y="3430922"/>
            <a:ext cx="6117548" cy="337971"/>
          </a:xfrm>
          <a:prstGeom prst="rect">
            <a:avLst/>
          </a:prstGeom>
        </p:spPr>
      </p:pic>
      <p:pic>
        <p:nvPicPr>
          <p:cNvPr id="13" name="Picture 12" descr="BEMT-2012.raw.png"/>
          <p:cNvPicPr>
            <a:picLocks noChangeAspect="1"/>
          </p:cNvPicPr>
          <p:nvPr/>
        </p:nvPicPr>
        <p:blipFill rotWithShape="1">
          <a:blip r:embed="rId3">
            <a:extLst>
              <a:ext uri="{28A0092B-C50C-407E-A947-70E740481C1C}">
                <a14:useLocalDpi xmlns:a14="http://schemas.microsoft.com/office/drawing/2010/main" val="0"/>
              </a:ext>
            </a:extLst>
          </a:blip>
          <a:srcRect l="502" t="35320" r="-502" b="36605"/>
          <a:stretch/>
        </p:blipFill>
        <p:spPr>
          <a:xfrm>
            <a:off x="1467033" y="1310916"/>
            <a:ext cx="6117548" cy="2222417"/>
          </a:xfrm>
          <a:prstGeom prst="rect">
            <a:avLst/>
          </a:prstGeom>
        </p:spPr>
      </p:pic>
      <p:sp>
        <p:nvSpPr>
          <p:cNvPr id="66562" name="Rectangle 2"/>
          <p:cNvSpPr>
            <a:spLocks noGrp="1" noChangeArrowheads="1"/>
          </p:cNvSpPr>
          <p:nvPr>
            <p:ph type="title"/>
          </p:nvPr>
        </p:nvSpPr>
        <p:spPr>
          <a:xfrm>
            <a:off x="2230438" y="60325"/>
            <a:ext cx="6913562" cy="673100"/>
          </a:xfrm>
        </p:spPr>
        <p:txBody>
          <a:bodyPr/>
          <a:lstStyle/>
          <a:p>
            <a:r>
              <a:rPr lang="en-US" sz="3000" dirty="0">
                <a:latin typeface="Arial" charset="0"/>
              </a:rPr>
              <a:t>How Quickly </a:t>
            </a:r>
            <a:r>
              <a:rPr lang="en-US" sz="3000" dirty="0" smtClean="0">
                <a:latin typeface="Arial" charset="0"/>
              </a:rPr>
              <a:t>is BEMT moving?</a:t>
            </a:r>
            <a:endParaRPr lang="en-US" sz="3000" dirty="0">
              <a:latin typeface="Arial" charset="0"/>
            </a:endParaRPr>
          </a:p>
        </p:txBody>
      </p:sp>
      <p:sp>
        <p:nvSpPr>
          <p:cNvPr id="66563" name="Rectangle 3"/>
          <p:cNvSpPr>
            <a:spLocks noGrp="1" noChangeArrowheads="1"/>
          </p:cNvSpPr>
          <p:nvPr>
            <p:ph type="body" sz="half" idx="4294967295"/>
          </p:nvPr>
        </p:nvSpPr>
        <p:spPr>
          <a:xfrm>
            <a:off x="451353" y="3771073"/>
            <a:ext cx="8518525" cy="2827338"/>
          </a:xfrm>
        </p:spPr>
        <p:txBody>
          <a:bodyPr/>
          <a:lstStyle/>
          <a:p>
            <a:pPr>
              <a:spcBef>
                <a:spcPct val="0"/>
              </a:spcBef>
              <a:buFont typeface="Arial" charset="0"/>
              <a:buNone/>
            </a:pPr>
            <a:r>
              <a:rPr lang="en-US" sz="2200" dirty="0">
                <a:latin typeface="Calibri" charset="0"/>
                <a:ea typeface="ＭＳ Ｐゴシック" charset="0"/>
                <a:cs typeface="ＭＳ Ｐゴシック" charset="0"/>
              </a:rPr>
              <a:t>Let’s look at </a:t>
            </a:r>
            <a:r>
              <a:rPr lang="en-US" sz="2200" dirty="0" smtClean="0">
                <a:latin typeface="Calibri" charset="0"/>
                <a:ea typeface="ＭＳ Ｐゴシック" charset="0"/>
                <a:cs typeface="ＭＳ Ｐゴシック" charset="0"/>
              </a:rPr>
              <a:t>2005 and 2010</a:t>
            </a:r>
            <a:endParaRPr lang="en-US" sz="2200" dirty="0">
              <a:latin typeface="Calibri" charset="0"/>
              <a:ea typeface="ＭＳ Ｐゴシック" charset="0"/>
              <a:cs typeface="ＭＳ Ｐゴシック" charset="0"/>
            </a:endParaRPr>
          </a:p>
          <a:p>
            <a:pPr>
              <a:spcBef>
                <a:spcPct val="0"/>
              </a:spcBef>
              <a:buFont typeface="Arial" charset="0"/>
              <a:buNone/>
            </a:pPr>
            <a:endParaRPr lang="en-US" sz="2200" dirty="0">
              <a:latin typeface="Calibri" charset="0"/>
              <a:ea typeface="ＭＳ Ｐゴシック" charset="0"/>
              <a:cs typeface="ＭＳ Ｐゴシック" charset="0"/>
            </a:endParaRPr>
          </a:p>
          <a:p>
            <a:pPr>
              <a:spcBef>
                <a:spcPct val="0"/>
              </a:spcBef>
              <a:buNone/>
            </a:pPr>
            <a:r>
              <a:rPr lang="en-US" sz="2200" dirty="0">
                <a:latin typeface="Calibri" charset="0"/>
                <a:ea typeface="ＭＳ Ｐゴシック" charset="0"/>
                <a:cs typeface="ＭＳ Ｐゴシック" charset="0"/>
              </a:rPr>
              <a:t>Average position on 1/1/</a:t>
            </a:r>
            <a:r>
              <a:rPr lang="en-US" sz="2200" dirty="0" smtClean="0">
                <a:latin typeface="Calibri" charset="0"/>
                <a:ea typeface="ＭＳ Ｐゴシック" charset="0"/>
                <a:cs typeface="ＭＳ Ｐゴシック" charset="0"/>
              </a:rPr>
              <a:t>2010 </a:t>
            </a:r>
            <a:r>
              <a:rPr lang="en-US" sz="2200" dirty="0">
                <a:latin typeface="Calibri" charset="0"/>
                <a:ea typeface="ＭＳ Ｐゴシック" charset="0"/>
                <a:cs typeface="ＭＳ Ｐゴシック" charset="0"/>
              </a:rPr>
              <a:t>= </a:t>
            </a:r>
            <a:r>
              <a:rPr lang="en-US" sz="2200" dirty="0" smtClean="0">
                <a:latin typeface="Calibri" charset="0"/>
                <a:ea typeface="ＭＳ Ｐゴシック" charset="0"/>
                <a:cs typeface="ＭＳ Ｐゴシック" charset="0"/>
              </a:rPr>
              <a:t>__</a:t>
            </a:r>
            <a:r>
              <a:rPr lang="en-US" sz="2000" dirty="0" smtClean="0">
                <a:solidFill>
                  <a:srgbClr val="FF0000"/>
                </a:solidFill>
                <a:latin typeface="Arial" charset="0"/>
                <a:ea typeface="ＭＳ Ｐゴシック" charset="0"/>
                <a:cs typeface="Arial" charset="0"/>
              </a:rPr>
              <a:t>-9 </a:t>
            </a:r>
            <a:r>
              <a:rPr lang="en-US" sz="2200" dirty="0" smtClean="0">
                <a:latin typeface="Calibri" charset="0"/>
                <a:ea typeface="ＭＳ Ｐゴシック" charset="0"/>
                <a:cs typeface="ＭＳ Ｐゴシック" charset="0"/>
              </a:rPr>
              <a:t>__ </a:t>
            </a:r>
            <a:r>
              <a:rPr lang="en-US" sz="2200" dirty="0">
                <a:latin typeface="Calibri" charset="0"/>
                <a:ea typeface="ＭＳ Ｐゴシック" charset="0"/>
                <a:cs typeface="ＭＳ Ｐゴシック" charset="0"/>
              </a:rPr>
              <a:t>mm</a:t>
            </a:r>
          </a:p>
          <a:p>
            <a:pPr>
              <a:spcBef>
                <a:spcPct val="0"/>
              </a:spcBef>
              <a:buFontTx/>
              <a:buNone/>
            </a:pPr>
            <a:r>
              <a:rPr lang="en-US" sz="2200" dirty="0">
                <a:latin typeface="Calibri" charset="0"/>
                <a:ea typeface="ＭＳ Ｐゴシック" charset="0"/>
                <a:cs typeface="ＭＳ Ｐゴシック" charset="0"/>
              </a:rPr>
              <a:t>Average position on 1/1</a:t>
            </a:r>
            <a:r>
              <a:rPr lang="en-US" sz="2200" dirty="0" smtClean="0">
                <a:latin typeface="Calibri" charset="0"/>
                <a:ea typeface="ＭＳ Ｐゴシック" charset="0"/>
                <a:cs typeface="ＭＳ Ｐゴシック" charset="0"/>
              </a:rPr>
              <a:t>/2005 </a:t>
            </a:r>
            <a:r>
              <a:rPr lang="en-US" sz="2200" dirty="0">
                <a:latin typeface="Calibri" charset="0"/>
                <a:ea typeface="ＭＳ Ｐゴシック" charset="0"/>
                <a:cs typeface="ＭＳ Ｐゴシック" charset="0"/>
              </a:rPr>
              <a:t>= </a:t>
            </a:r>
            <a:r>
              <a:rPr lang="en-US" sz="2200" dirty="0" smtClean="0">
                <a:latin typeface="Calibri" charset="0"/>
                <a:ea typeface="ＭＳ Ｐゴシック" charset="0"/>
                <a:cs typeface="ＭＳ Ｐゴシック" charset="0"/>
              </a:rPr>
              <a:t>__</a:t>
            </a:r>
            <a:r>
              <a:rPr lang="en-US" sz="2000" dirty="0" smtClean="0">
                <a:solidFill>
                  <a:srgbClr val="FF0000"/>
                </a:solidFill>
                <a:latin typeface="Arial" charset="0"/>
                <a:ea typeface="ＭＳ Ｐゴシック" charset="0"/>
                <a:cs typeface="Arial" charset="0"/>
              </a:rPr>
              <a:t>17 </a:t>
            </a:r>
            <a:r>
              <a:rPr lang="en-US" sz="2200" dirty="0" smtClean="0">
                <a:latin typeface="Calibri" charset="0"/>
                <a:ea typeface="ＭＳ Ｐゴシック" charset="0"/>
                <a:cs typeface="ＭＳ Ｐゴシック" charset="0"/>
              </a:rPr>
              <a:t>_ </a:t>
            </a:r>
            <a:r>
              <a:rPr lang="en-US" sz="2200" dirty="0">
                <a:latin typeface="Calibri" charset="0"/>
                <a:ea typeface="ＭＳ Ｐゴシック" charset="0"/>
                <a:cs typeface="ＭＳ Ｐゴシック" charset="0"/>
              </a:rPr>
              <a:t>mm</a:t>
            </a:r>
          </a:p>
          <a:p>
            <a:pPr>
              <a:spcBef>
                <a:spcPct val="0"/>
              </a:spcBef>
              <a:buFontTx/>
              <a:buNone/>
            </a:pPr>
            <a:endParaRPr lang="en-US" sz="2200" dirty="0">
              <a:latin typeface="Calibri" charset="0"/>
              <a:ea typeface="ＭＳ Ｐゴシック" charset="0"/>
              <a:cs typeface="ＭＳ Ｐゴシック" charset="0"/>
            </a:endParaRPr>
          </a:p>
          <a:p>
            <a:pPr>
              <a:spcBef>
                <a:spcPct val="0"/>
              </a:spcBef>
              <a:buFontTx/>
              <a:buNone/>
            </a:pPr>
            <a:r>
              <a:rPr lang="en-US" sz="1800" dirty="0">
                <a:latin typeface="Arial" charset="0"/>
                <a:ea typeface="ＭＳ Ｐゴシック" charset="0"/>
                <a:cs typeface="Arial" charset="0"/>
              </a:rPr>
              <a:t>Annual speed of </a:t>
            </a:r>
            <a:r>
              <a:rPr lang="en-US" sz="1800" dirty="0" smtClean="0">
                <a:latin typeface="Arial" charset="0"/>
                <a:ea typeface="ＭＳ Ｐゴシック" charset="0"/>
                <a:cs typeface="Arial" charset="0"/>
              </a:rPr>
              <a:t>BEMT north </a:t>
            </a:r>
            <a:r>
              <a:rPr lang="en-US" sz="1800" dirty="0">
                <a:latin typeface="Arial" charset="0"/>
                <a:ea typeface="ＭＳ Ｐゴシック" charset="0"/>
                <a:cs typeface="Arial" charset="0"/>
              </a:rPr>
              <a:t>=  </a:t>
            </a:r>
            <a:r>
              <a:rPr lang="en-US" sz="1800" dirty="0" smtClean="0">
                <a:latin typeface="Arial" charset="0"/>
                <a:ea typeface="ＭＳ Ｐゴシック" charset="0"/>
                <a:cs typeface="Arial" charset="0"/>
              </a:rPr>
              <a:t>( </a:t>
            </a:r>
            <a:r>
              <a:rPr lang="en-US" sz="2400" baseline="30000" dirty="0" smtClean="0">
                <a:solidFill>
                  <a:srgbClr val="FF0000"/>
                </a:solidFill>
                <a:latin typeface="Arial" charset="0"/>
                <a:ea typeface="ＭＳ Ｐゴシック" charset="0"/>
                <a:cs typeface="Arial" charset="0"/>
              </a:rPr>
              <a:t>-</a:t>
            </a:r>
            <a:r>
              <a:rPr lang="en-US" sz="2400" dirty="0" smtClean="0">
                <a:solidFill>
                  <a:srgbClr val="FF0000"/>
                </a:solidFill>
                <a:latin typeface="Arial" charset="0"/>
                <a:ea typeface="ＭＳ Ｐゴシック" charset="0"/>
                <a:cs typeface="Arial" charset="0"/>
              </a:rPr>
              <a:t>9 - 17 mm)/5 years =  -26 mm/5yrs </a:t>
            </a:r>
            <a:endParaRPr lang="en-US" sz="1800" dirty="0">
              <a:latin typeface="Arial" charset="0"/>
              <a:ea typeface="ＭＳ Ｐゴシック" charset="0"/>
              <a:cs typeface="Arial" charset="0"/>
            </a:endParaRPr>
          </a:p>
          <a:p>
            <a:pPr>
              <a:spcBef>
                <a:spcPct val="0"/>
              </a:spcBef>
              <a:buFontTx/>
              <a:buNone/>
            </a:pPr>
            <a:r>
              <a:rPr lang="en-US" sz="1800" dirty="0">
                <a:latin typeface="Arial" charset="0"/>
                <a:ea typeface="ＭＳ Ｐゴシック" charset="0"/>
                <a:cs typeface="Arial" charset="0"/>
              </a:rPr>
              <a:t>  </a:t>
            </a:r>
            <a:r>
              <a:rPr lang="en-US" sz="2400" dirty="0">
                <a:solidFill>
                  <a:srgbClr val="FF0000"/>
                </a:solidFill>
                <a:latin typeface="Arial" charset="0"/>
                <a:ea typeface="ＭＳ Ｐゴシック" charset="0"/>
                <a:cs typeface="Arial" charset="0"/>
              </a:rPr>
              <a:t>= </a:t>
            </a:r>
            <a:r>
              <a:rPr lang="en-US" sz="2400" dirty="0" smtClean="0">
                <a:solidFill>
                  <a:srgbClr val="FF0000"/>
                </a:solidFill>
                <a:latin typeface="Arial" charset="0"/>
                <a:ea typeface="ＭＳ Ｐゴシック" charset="0"/>
                <a:cs typeface="Arial" charset="0"/>
              </a:rPr>
              <a:t>-5.2 </a:t>
            </a:r>
            <a:r>
              <a:rPr lang="en-US" sz="2400" dirty="0">
                <a:solidFill>
                  <a:srgbClr val="FF0000"/>
                </a:solidFill>
                <a:latin typeface="Arial" charset="0"/>
                <a:ea typeface="ＭＳ Ｐゴシック" charset="0"/>
                <a:cs typeface="Arial" charset="0"/>
              </a:rPr>
              <a:t>mm/</a:t>
            </a:r>
            <a:r>
              <a:rPr lang="en-US" sz="2400" dirty="0" smtClean="0">
                <a:solidFill>
                  <a:srgbClr val="FF0000"/>
                </a:solidFill>
                <a:latin typeface="Arial" charset="0"/>
                <a:ea typeface="ＭＳ Ｐゴシック" charset="0"/>
                <a:cs typeface="Arial" charset="0"/>
              </a:rPr>
              <a:t>yr. BEMT is moving </a:t>
            </a:r>
            <a:r>
              <a:rPr lang="en-US" sz="2400" dirty="0">
                <a:solidFill>
                  <a:srgbClr val="FF0000"/>
                </a:solidFill>
                <a:latin typeface="Arial" charset="0"/>
                <a:ea typeface="ＭＳ Ｐゴシック" charset="0"/>
                <a:cs typeface="Arial" charset="0"/>
              </a:rPr>
              <a:t>to the </a:t>
            </a:r>
            <a:r>
              <a:rPr lang="en-US" sz="2400" dirty="0" smtClean="0">
                <a:solidFill>
                  <a:srgbClr val="FF0000"/>
                </a:solidFill>
                <a:latin typeface="Arial" charset="0"/>
                <a:ea typeface="ＭＳ Ｐゴシック" charset="0"/>
                <a:cs typeface="Arial" charset="0"/>
              </a:rPr>
              <a:t>West</a:t>
            </a:r>
            <a:endParaRPr lang="en-US" sz="2400" u="sng" dirty="0">
              <a:solidFill>
                <a:srgbClr val="FF0000"/>
              </a:solidFill>
              <a:latin typeface="Arial" charset="0"/>
              <a:ea typeface="ＭＳ Ｐゴシック" charset="0"/>
              <a:cs typeface="Arial" charset="0"/>
            </a:endParaRPr>
          </a:p>
        </p:txBody>
      </p:sp>
      <p:sp>
        <p:nvSpPr>
          <p:cNvPr id="66565" name="TextBox 11"/>
          <p:cNvSpPr txBox="1">
            <a:spLocks noChangeArrowheads="1"/>
          </p:cNvSpPr>
          <p:nvPr/>
        </p:nvSpPr>
        <p:spPr bwMode="auto">
          <a:xfrm>
            <a:off x="612775" y="884238"/>
            <a:ext cx="8024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prstClr val="black"/>
                </a:solidFill>
                <a:cs typeface="Arial" charset="0"/>
              </a:rPr>
              <a:t>How quickly is </a:t>
            </a:r>
            <a:r>
              <a:rPr lang="en-US" sz="2000" dirty="0" smtClean="0">
                <a:solidFill>
                  <a:prstClr val="black"/>
                </a:solidFill>
                <a:cs typeface="Arial" charset="0"/>
              </a:rPr>
              <a:t>BEMT moving </a:t>
            </a:r>
            <a:r>
              <a:rPr lang="en-US" sz="2000" dirty="0">
                <a:solidFill>
                  <a:prstClr val="black"/>
                </a:solidFill>
                <a:cs typeface="Arial" charset="0"/>
              </a:rPr>
              <a:t>in the North-South direction?</a:t>
            </a:r>
            <a:endParaRPr lang="en-US" sz="2000" dirty="0">
              <a:solidFill>
                <a:prstClr val="black"/>
              </a:solidFill>
            </a:endParaRPr>
          </a:p>
        </p:txBody>
      </p:sp>
      <p:sp>
        <p:nvSpPr>
          <p:cNvPr id="9" name="Line 8"/>
          <p:cNvSpPr>
            <a:spLocks noChangeShapeType="1"/>
          </p:cNvSpPr>
          <p:nvPr/>
        </p:nvSpPr>
        <p:spPr bwMode="auto">
          <a:xfrm flipV="1">
            <a:off x="2723819" y="1741064"/>
            <a:ext cx="0" cy="1595134"/>
          </a:xfrm>
          <a:prstGeom prst="line">
            <a:avLst/>
          </a:prstGeom>
          <a:noFill/>
          <a:ln w="28575" cmpd="sng">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0" name="Line 9"/>
          <p:cNvSpPr>
            <a:spLocks noChangeShapeType="1"/>
          </p:cNvSpPr>
          <p:nvPr/>
        </p:nvSpPr>
        <p:spPr bwMode="auto">
          <a:xfrm flipH="1">
            <a:off x="2079228" y="2538995"/>
            <a:ext cx="3072753" cy="0"/>
          </a:xfrm>
          <a:prstGeom prst="line">
            <a:avLst/>
          </a:prstGeom>
          <a:noFill/>
          <a:ln w="28575" cmpd="sng">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 name="Line 9"/>
          <p:cNvSpPr>
            <a:spLocks noChangeShapeType="1"/>
          </p:cNvSpPr>
          <p:nvPr/>
        </p:nvSpPr>
        <p:spPr bwMode="auto">
          <a:xfrm flipH="1">
            <a:off x="2097544" y="1804231"/>
            <a:ext cx="669017" cy="0"/>
          </a:xfrm>
          <a:prstGeom prst="line">
            <a:avLst/>
          </a:prstGeom>
          <a:noFill/>
          <a:ln w="38100">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2" name="Line 8"/>
          <p:cNvSpPr>
            <a:spLocks noChangeShapeType="1"/>
          </p:cNvSpPr>
          <p:nvPr/>
        </p:nvSpPr>
        <p:spPr bwMode="auto">
          <a:xfrm flipV="1">
            <a:off x="5149637" y="2560387"/>
            <a:ext cx="0" cy="798841"/>
          </a:xfrm>
          <a:prstGeom prst="line">
            <a:avLst/>
          </a:prstGeom>
          <a:noFill/>
          <a:ln w="38100">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4" name="Octagon 13"/>
          <p:cNvSpPr>
            <a:spLocks noChangeArrowheads="1"/>
          </p:cNvSpPr>
          <p:nvPr/>
        </p:nvSpPr>
        <p:spPr bwMode="auto">
          <a:xfrm>
            <a:off x="8734425" y="647065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prstClr val="white"/>
              </a:solidFill>
              <a:latin typeface="Calibri"/>
              <a:cs typeface="+mn-cs"/>
            </a:endParaRPr>
          </a:p>
        </p:txBody>
      </p:sp>
    </p:spTree>
    <p:extLst>
      <p:ext uri="{BB962C8B-B14F-4D97-AF65-F5344CB8AC3E}">
        <p14:creationId xmlns:p14="http://schemas.microsoft.com/office/powerpoint/2010/main" val="22049949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230438" y="60325"/>
            <a:ext cx="6913562" cy="673100"/>
          </a:xfrm>
        </p:spPr>
        <p:txBody>
          <a:bodyPr/>
          <a:lstStyle/>
          <a:p>
            <a:r>
              <a:rPr lang="en-US" sz="3000" dirty="0">
                <a:latin typeface="Arial" charset="0"/>
              </a:rPr>
              <a:t>How Quickly </a:t>
            </a:r>
            <a:r>
              <a:rPr lang="en-US" sz="3000" dirty="0" smtClean="0">
                <a:latin typeface="Arial" charset="0"/>
              </a:rPr>
              <a:t>is SBCC moving?</a:t>
            </a:r>
            <a:endParaRPr lang="en-US" sz="3000" dirty="0">
              <a:latin typeface="Arial" charset="0"/>
            </a:endParaRPr>
          </a:p>
        </p:txBody>
      </p:sp>
      <p:sp>
        <p:nvSpPr>
          <p:cNvPr id="66563" name="Rectangle 3"/>
          <p:cNvSpPr>
            <a:spLocks noGrp="1" noChangeArrowheads="1"/>
          </p:cNvSpPr>
          <p:nvPr>
            <p:ph type="body" sz="half" idx="4294967295"/>
          </p:nvPr>
        </p:nvSpPr>
        <p:spPr>
          <a:xfrm>
            <a:off x="5192953" y="942223"/>
            <a:ext cx="3776926" cy="5656188"/>
          </a:xfrm>
        </p:spPr>
        <p:txBody>
          <a:bodyPr/>
          <a:lstStyle/>
          <a:p>
            <a:pPr>
              <a:spcBef>
                <a:spcPct val="0"/>
              </a:spcBef>
              <a:buFontTx/>
              <a:buNone/>
            </a:pPr>
            <a:r>
              <a:rPr lang="en-US" sz="2400" dirty="0">
                <a:latin typeface="Arial" charset="0"/>
                <a:ea typeface="ＭＳ Ｐゴシック" charset="0"/>
                <a:cs typeface="Arial" charset="0"/>
              </a:rPr>
              <a:t>Annual speed of </a:t>
            </a:r>
            <a:r>
              <a:rPr lang="en-US" sz="2400" dirty="0" smtClean="0">
                <a:latin typeface="Arial" charset="0"/>
                <a:ea typeface="ＭＳ Ｐゴシック" charset="0"/>
                <a:cs typeface="Arial" charset="0"/>
              </a:rPr>
              <a:t>SBCC </a:t>
            </a:r>
          </a:p>
          <a:p>
            <a:pPr>
              <a:spcBef>
                <a:spcPct val="0"/>
              </a:spcBef>
              <a:buFontTx/>
              <a:buNone/>
            </a:pPr>
            <a:endParaRPr lang="en-US" sz="2400" dirty="0">
              <a:solidFill>
                <a:srgbClr val="FF0000"/>
              </a:solidFill>
              <a:latin typeface="Arial" charset="0"/>
              <a:ea typeface="ＭＳ Ｐゴシック" charset="0"/>
              <a:cs typeface="Arial" charset="0"/>
            </a:endParaRPr>
          </a:p>
          <a:p>
            <a:pPr>
              <a:spcBef>
                <a:spcPct val="0"/>
              </a:spcBef>
              <a:buFontTx/>
              <a:buNone/>
            </a:pPr>
            <a:r>
              <a:rPr lang="en-US" sz="2400" dirty="0" smtClean="0">
                <a:solidFill>
                  <a:srgbClr val="FF0000"/>
                </a:solidFill>
                <a:latin typeface="Arial" charset="0"/>
                <a:ea typeface="ＭＳ Ｐゴシック" charset="0"/>
                <a:cs typeface="Arial" charset="0"/>
              </a:rPr>
              <a:t>= 27 mm</a:t>
            </a:r>
            <a:r>
              <a:rPr lang="en-US" sz="2400" dirty="0">
                <a:solidFill>
                  <a:srgbClr val="FF0000"/>
                </a:solidFill>
                <a:latin typeface="Arial" charset="0"/>
                <a:ea typeface="ＭＳ Ｐゴシック" charset="0"/>
                <a:cs typeface="Arial" charset="0"/>
              </a:rPr>
              <a:t>/</a:t>
            </a:r>
            <a:r>
              <a:rPr lang="en-US" sz="2400" dirty="0" err="1">
                <a:solidFill>
                  <a:srgbClr val="FF0000"/>
                </a:solidFill>
                <a:latin typeface="Arial" charset="0"/>
                <a:ea typeface="ＭＳ Ｐゴシック" charset="0"/>
                <a:cs typeface="Arial" charset="0"/>
              </a:rPr>
              <a:t>yr</a:t>
            </a:r>
            <a:r>
              <a:rPr lang="en-US" sz="2400" dirty="0">
                <a:solidFill>
                  <a:srgbClr val="FF0000"/>
                </a:solidFill>
                <a:latin typeface="Arial" charset="0"/>
                <a:ea typeface="ＭＳ Ｐゴシック" charset="0"/>
                <a:cs typeface="Arial" charset="0"/>
              </a:rPr>
              <a:t> to the </a:t>
            </a:r>
            <a:r>
              <a:rPr lang="en-US" sz="2400" dirty="0" smtClean="0">
                <a:solidFill>
                  <a:srgbClr val="FF0000"/>
                </a:solidFill>
                <a:latin typeface="Arial" charset="0"/>
                <a:ea typeface="ＭＳ Ｐゴシック" charset="0"/>
                <a:cs typeface="Arial" charset="0"/>
              </a:rPr>
              <a:t>North</a:t>
            </a:r>
          </a:p>
          <a:p>
            <a:pPr>
              <a:spcBef>
                <a:spcPct val="0"/>
              </a:spcBef>
              <a:buFontTx/>
              <a:buNone/>
            </a:pPr>
            <a:endParaRPr lang="en-US" sz="2400" dirty="0">
              <a:solidFill>
                <a:srgbClr val="FF0000"/>
              </a:solidFill>
              <a:latin typeface="Arial" charset="0"/>
              <a:ea typeface="ＭＳ Ｐゴシック" charset="0"/>
              <a:cs typeface="Arial" charset="0"/>
            </a:endParaRPr>
          </a:p>
          <a:p>
            <a:pPr>
              <a:spcBef>
                <a:spcPct val="0"/>
              </a:spcBef>
              <a:buFontTx/>
              <a:buNone/>
            </a:pPr>
            <a:r>
              <a:rPr lang="en-US" sz="2400" dirty="0" smtClean="0">
                <a:solidFill>
                  <a:srgbClr val="FF0000"/>
                </a:solidFill>
                <a:latin typeface="Arial" charset="0"/>
                <a:ea typeface="ＭＳ Ｐゴシック" charset="0"/>
                <a:cs typeface="Arial" charset="0"/>
              </a:rPr>
              <a:t>= ~28 mm/</a:t>
            </a:r>
            <a:r>
              <a:rPr lang="en-US" sz="2400" dirty="0" err="1" smtClean="0">
                <a:solidFill>
                  <a:srgbClr val="FF0000"/>
                </a:solidFill>
                <a:latin typeface="Arial" charset="0"/>
                <a:ea typeface="ＭＳ Ｐゴシック" charset="0"/>
                <a:cs typeface="Arial" charset="0"/>
              </a:rPr>
              <a:t>yr</a:t>
            </a:r>
            <a:r>
              <a:rPr lang="en-US" sz="2400" dirty="0" smtClean="0">
                <a:solidFill>
                  <a:srgbClr val="FF0000"/>
                </a:solidFill>
                <a:latin typeface="Arial" charset="0"/>
                <a:ea typeface="ＭＳ Ｐゴシック" charset="0"/>
                <a:cs typeface="Arial" charset="0"/>
              </a:rPr>
              <a:t> to the West</a:t>
            </a:r>
            <a:endParaRPr lang="en-US" sz="2400" u="sng" dirty="0">
              <a:solidFill>
                <a:srgbClr val="FF0000"/>
              </a:solidFill>
              <a:latin typeface="Arial" charset="0"/>
              <a:ea typeface="ＭＳ Ｐゴシック" charset="0"/>
              <a:cs typeface="Arial" charset="0"/>
            </a:endParaRPr>
          </a:p>
        </p:txBody>
      </p:sp>
      <p:sp>
        <p:nvSpPr>
          <p:cNvPr id="66565" name="TextBox 11"/>
          <p:cNvSpPr txBox="1">
            <a:spLocks noChangeArrowheads="1"/>
          </p:cNvSpPr>
          <p:nvPr/>
        </p:nvSpPr>
        <p:spPr bwMode="auto">
          <a:xfrm>
            <a:off x="612775" y="884238"/>
            <a:ext cx="8024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smtClean="0">
                <a:solidFill>
                  <a:prstClr val="black"/>
                </a:solidFill>
                <a:cs typeface="Arial" charset="0"/>
              </a:rPr>
              <a:t>Now do SBCC</a:t>
            </a:r>
            <a:endParaRPr lang="en-US" sz="2000" dirty="0">
              <a:solidFill>
                <a:prstClr val="black"/>
              </a:solidFill>
            </a:endParaRPr>
          </a:p>
        </p:txBody>
      </p:sp>
      <p:pic>
        <p:nvPicPr>
          <p:cNvPr id="2" name="Picture 1" descr="SBCC-20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39" y="1259710"/>
            <a:ext cx="4265995" cy="5520198"/>
          </a:xfrm>
          <a:prstGeom prst="rect">
            <a:avLst/>
          </a:prstGeom>
        </p:spPr>
      </p:pic>
    </p:spTree>
    <p:extLst>
      <p:ext uri="{BB962C8B-B14F-4D97-AF65-F5344CB8AC3E}">
        <p14:creationId xmlns:p14="http://schemas.microsoft.com/office/powerpoint/2010/main" val="41811843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8"/>
          <p:cNvSpPr>
            <a:spLocks noGrp="1"/>
          </p:cNvSpPr>
          <p:nvPr>
            <p:ph type="title"/>
          </p:nvPr>
        </p:nvSpPr>
        <p:spPr>
          <a:xfrm>
            <a:off x="2551113" y="60325"/>
            <a:ext cx="6592887" cy="673100"/>
          </a:xfrm>
        </p:spPr>
        <p:txBody>
          <a:bodyPr>
            <a:normAutofit fontScale="90000"/>
          </a:bodyPr>
          <a:lstStyle/>
          <a:p>
            <a:r>
              <a:rPr lang="en-US" dirty="0">
                <a:latin typeface="Arial" charset="0"/>
              </a:rPr>
              <a:t>How do we show the </a:t>
            </a:r>
            <a:r>
              <a:rPr lang="en-US" dirty="0" smtClean="0">
                <a:latin typeface="Arial" charset="0"/>
              </a:rPr>
              <a:t/>
            </a:r>
            <a:br>
              <a:rPr lang="en-US" dirty="0" smtClean="0">
                <a:latin typeface="Arial" charset="0"/>
              </a:rPr>
            </a:br>
            <a:r>
              <a:rPr lang="en-US" dirty="0" smtClean="0">
                <a:latin typeface="Arial" charset="0"/>
              </a:rPr>
              <a:t>movement </a:t>
            </a:r>
            <a:r>
              <a:rPr lang="en-US" dirty="0">
                <a:latin typeface="Arial" charset="0"/>
              </a:rPr>
              <a:t>of plates on a map? </a:t>
            </a:r>
          </a:p>
        </p:txBody>
      </p:sp>
      <p:pic>
        <p:nvPicPr>
          <p:cNvPr id="9421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08063" y="1057275"/>
            <a:ext cx="7462837" cy="5649913"/>
          </a:xfrm>
        </p:spPr>
      </p:pic>
      <p:sp>
        <p:nvSpPr>
          <p:cNvPr id="10" name="Content Placeholder 19"/>
          <p:cNvSpPr txBox="1">
            <a:spLocks/>
          </p:cNvSpPr>
          <p:nvPr/>
        </p:nvSpPr>
        <p:spPr bwMode="auto">
          <a:xfrm>
            <a:off x="1042988" y="804863"/>
            <a:ext cx="7643812" cy="465137"/>
          </a:xfrm>
          <a:prstGeom prst="rect">
            <a:avLst/>
          </a:prstGeom>
          <a:ln>
            <a:noFill/>
          </a:ln>
          <a:extLst>
            <a:ext uri="{FAA26D3D-D897-4be2-8F04-BA451C77F1D7}">
              <ma14:placeholder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Ø"/>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defRPr/>
            </a:pPr>
            <a:r>
              <a:rPr lang="en-US" sz="2800" dirty="0" smtClean="0">
                <a:solidFill>
                  <a:srgbClr val="FF0000"/>
                </a:solidFill>
                <a:latin typeface="Arial" charset="0"/>
                <a:ea typeface="ＭＳ Ｐゴシック" charset="0"/>
                <a:cs typeface="Arial" charset="0"/>
              </a:rPr>
              <a:t>… with Vectors!</a:t>
            </a:r>
            <a:endParaRPr lang="en-US" sz="2800" dirty="0">
              <a:solidFill>
                <a:srgbClr val="FF0000"/>
              </a:solidFill>
              <a:latin typeface="Arial" charset="0"/>
              <a:ea typeface="ＭＳ Ｐゴシック" charset="0"/>
              <a:cs typeface="Arial" charset="0"/>
            </a:endParaRPr>
          </a:p>
        </p:txBody>
      </p:sp>
    </p:spTree>
    <p:extLst>
      <p:ext uri="{BB962C8B-B14F-4D97-AF65-F5344CB8AC3E}">
        <p14:creationId xmlns:p14="http://schemas.microsoft.com/office/powerpoint/2010/main" val="25874822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r>
              <a:rPr lang="en-US" sz="3200">
                <a:latin typeface="Arial" charset="0"/>
              </a:rPr>
              <a:t>Graph paper as a map</a:t>
            </a:r>
          </a:p>
        </p:txBody>
      </p:sp>
      <p:pic>
        <p:nvPicPr>
          <p:cNvPr id="96258" name="Picture 11" descr="5x5_graphPaper_REYK_nor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782638"/>
            <a:ext cx="47164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11"/>
          <p:cNvSpPr>
            <a:spLocks noGrp="1" noChangeArrowheads="1"/>
          </p:cNvSpPr>
          <p:nvPr>
            <p:ph type="body" idx="1"/>
          </p:nvPr>
        </p:nvSpPr>
        <p:spPr>
          <a:xfrm>
            <a:off x="0" y="993775"/>
            <a:ext cx="4783138" cy="5594350"/>
          </a:xfrm>
          <a:solidFill>
            <a:schemeClr val="bg1"/>
          </a:solidFill>
        </p:spPr>
        <p:txBody>
          <a:bodyPr/>
          <a:lstStyle/>
          <a:p>
            <a:pPr>
              <a:lnSpc>
                <a:spcPct val="80000"/>
              </a:lnSpc>
              <a:defRPr/>
            </a:pPr>
            <a:r>
              <a:rPr lang="en-US" sz="2800" dirty="0">
                <a:latin typeface="Arial" charset="0"/>
                <a:ea typeface="ＭＳ Ｐゴシック" charset="0"/>
                <a:cs typeface="Arial" charset="0"/>
              </a:rPr>
              <a:t>Each axis uses the same scale.</a:t>
            </a:r>
          </a:p>
          <a:p>
            <a:pPr>
              <a:lnSpc>
                <a:spcPct val="80000"/>
              </a:lnSpc>
              <a:defRPr/>
            </a:pPr>
            <a:endParaRPr lang="en-US" sz="2800" dirty="0" smtClean="0">
              <a:latin typeface="Arial" charset="0"/>
              <a:ea typeface="ＭＳ Ｐゴシック" charset="0"/>
              <a:cs typeface="Arial" charset="0"/>
            </a:endParaRPr>
          </a:p>
          <a:p>
            <a:pPr>
              <a:lnSpc>
                <a:spcPct val="80000"/>
              </a:lnSpc>
              <a:defRPr/>
            </a:pPr>
            <a:r>
              <a:rPr lang="en-US" sz="2800" dirty="0" smtClean="0">
                <a:latin typeface="Arial" charset="0"/>
                <a:ea typeface="ＭＳ Ｐゴシック" charset="0"/>
                <a:cs typeface="Arial" charset="0"/>
              </a:rPr>
              <a:t>X</a:t>
            </a:r>
            <a:r>
              <a:rPr lang="en-US" sz="2800" dirty="0">
                <a:latin typeface="Arial" charset="0"/>
                <a:ea typeface="ＭＳ Ｐゴシック" charset="0"/>
                <a:cs typeface="Arial" charset="0"/>
              </a:rPr>
              <a:t>-axis: East in </a:t>
            </a:r>
            <a:r>
              <a:rPr lang="en-US" sz="2800" dirty="0" smtClean="0">
                <a:latin typeface="Arial" charset="0"/>
                <a:ea typeface="ＭＳ Ｐゴシック" charset="0"/>
                <a:cs typeface="Arial" charset="0"/>
              </a:rPr>
              <a:t>millimeters</a:t>
            </a:r>
          </a:p>
          <a:p>
            <a:pPr>
              <a:lnSpc>
                <a:spcPct val="80000"/>
              </a:lnSpc>
              <a:defRPr/>
            </a:pPr>
            <a:endParaRPr lang="en-US" sz="2800" dirty="0">
              <a:latin typeface="Arial" charset="0"/>
              <a:ea typeface="ＭＳ Ｐゴシック" charset="0"/>
              <a:cs typeface="Arial" charset="0"/>
            </a:endParaRPr>
          </a:p>
          <a:p>
            <a:pPr>
              <a:lnSpc>
                <a:spcPct val="80000"/>
              </a:lnSpc>
              <a:defRPr/>
            </a:pPr>
            <a:endParaRPr lang="en-US" sz="2800" dirty="0">
              <a:latin typeface="Arial" charset="0"/>
              <a:ea typeface="ＭＳ Ｐゴシック" charset="0"/>
              <a:cs typeface="Arial" charset="0"/>
            </a:endParaRPr>
          </a:p>
          <a:p>
            <a:pPr>
              <a:lnSpc>
                <a:spcPct val="80000"/>
              </a:lnSpc>
              <a:defRPr/>
            </a:pPr>
            <a:r>
              <a:rPr lang="en-US" sz="2800" dirty="0">
                <a:latin typeface="Arial" charset="0"/>
                <a:ea typeface="ＭＳ Ｐゴシック" charset="0"/>
                <a:cs typeface="Arial" charset="0"/>
              </a:rPr>
              <a:t>Y-axis: North in </a:t>
            </a:r>
            <a:r>
              <a:rPr lang="en-US" sz="2800" dirty="0" smtClean="0">
                <a:latin typeface="Arial" charset="0"/>
                <a:ea typeface="ＭＳ Ｐゴシック" charset="0"/>
                <a:cs typeface="Arial" charset="0"/>
              </a:rPr>
              <a:t>millimeters</a:t>
            </a:r>
          </a:p>
          <a:p>
            <a:pPr>
              <a:lnSpc>
                <a:spcPct val="80000"/>
              </a:lnSpc>
              <a:defRPr/>
            </a:pPr>
            <a:endParaRPr lang="en-US" sz="2800" dirty="0">
              <a:latin typeface="Arial" charset="0"/>
              <a:ea typeface="ＭＳ Ｐゴシック" charset="0"/>
              <a:cs typeface="Arial" charset="0"/>
            </a:endParaRPr>
          </a:p>
          <a:p>
            <a:pPr>
              <a:lnSpc>
                <a:spcPct val="80000"/>
              </a:lnSpc>
              <a:defRPr/>
            </a:pPr>
            <a:r>
              <a:rPr lang="en-US" sz="2800" dirty="0">
                <a:latin typeface="Arial"/>
                <a:ea typeface="ＭＳ Ｐゴシック" charset="0"/>
                <a:cs typeface="Arial"/>
              </a:rPr>
              <a:t>On your graph paper, each block represents 1 mm</a:t>
            </a:r>
            <a:r>
              <a:rPr lang="en-US" sz="2800" dirty="0" smtClean="0">
                <a:latin typeface="Arial"/>
                <a:ea typeface="ＭＳ Ｐゴシック" charset="0"/>
                <a:cs typeface="Arial"/>
              </a:rPr>
              <a:t>.</a:t>
            </a:r>
          </a:p>
          <a:p>
            <a:pPr>
              <a:lnSpc>
                <a:spcPct val="80000"/>
              </a:lnSpc>
              <a:defRPr/>
            </a:pPr>
            <a:endParaRPr lang="en-US" sz="2800" dirty="0">
              <a:latin typeface="Arial"/>
              <a:ea typeface="ＭＳ Ｐゴシック" charset="0"/>
              <a:cs typeface="Arial"/>
            </a:endParaRPr>
          </a:p>
          <a:p>
            <a:pPr>
              <a:lnSpc>
                <a:spcPct val="80000"/>
              </a:lnSpc>
              <a:defRPr/>
            </a:pPr>
            <a:r>
              <a:rPr lang="en-US" sz="2800" dirty="0" smtClean="0">
                <a:latin typeface="Arial"/>
                <a:ea typeface="ＭＳ Ｐゴシック" charset="0"/>
                <a:cs typeface="Arial"/>
              </a:rPr>
              <a:t>Where is the origin on this graph paper?</a:t>
            </a:r>
          </a:p>
          <a:p>
            <a:pPr>
              <a:lnSpc>
                <a:spcPct val="80000"/>
              </a:lnSpc>
              <a:defRPr/>
            </a:pPr>
            <a:endParaRPr lang="en-US" sz="2800" dirty="0">
              <a:latin typeface="Arial"/>
              <a:ea typeface="ＭＳ Ｐゴシック" charset="0"/>
              <a:cs typeface="Arial"/>
            </a:endParaRPr>
          </a:p>
          <a:p>
            <a:pPr marL="0" indent="0">
              <a:lnSpc>
                <a:spcPct val="80000"/>
              </a:lnSpc>
              <a:buFont typeface="Arial" charset="0"/>
              <a:buNone/>
              <a:defRPr/>
            </a:pPr>
            <a:endParaRPr lang="en-US" sz="2800" dirty="0">
              <a:latin typeface="Arial"/>
              <a:ea typeface="ＭＳ Ｐゴシック" charset="0"/>
              <a:cs typeface="Arial"/>
            </a:endParaRPr>
          </a:p>
          <a:p>
            <a:pPr>
              <a:lnSpc>
                <a:spcPct val="80000"/>
              </a:lnSpc>
              <a:defRPr/>
            </a:pPr>
            <a:endParaRPr lang="en-US" sz="2800" dirty="0">
              <a:latin typeface="Arial" charset="0"/>
              <a:ea typeface="ＭＳ Ｐゴシック" charset="0"/>
              <a:cs typeface="Arial" charset="0"/>
            </a:endParaRPr>
          </a:p>
        </p:txBody>
      </p:sp>
    </p:spTree>
    <p:extLst>
      <p:ext uri="{BB962C8B-B14F-4D97-AF65-F5344CB8AC3E}">
        <p14:creationId xmlns:p14="http://schemas.microsoft.com/office/powerpoint/2010/main" val="2947521628"/>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r>
              <a:rPr lang="en-US" sz="3200">
                <a:latin typeface="Arial" charset="0"/>
              </a:rPr>
              <a:t>Plotting Vectors: North</a:t>
            </a:r>
          </a:p>
        </p:txBody>
      </p:sp>
      <p:pic>
        <p:nvPicPr>
          <p:cNvPr id="99330"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74516" y="1059160"/>
            <a:ext cx="470802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11"/>
          <p:cNvSpPr>
            <a:spLocks noGrp="1" noChangeArrowheads="1"/>
          </p:cNvSpPr>
          <p:nvPr>
            <p:ph type="body" idx="1"/>
          </p:nvPr>
        </p:nvSpPr>
        <p:spPr>
          <a:xfrm>
            <a:off x="0" y="993775"/>
            <a:ext cx="4424764" cy="5594350"/>
          </a:xfrm>
          <a:solidFill>
            <a:schemeClr val="bg1"/>
          </a:solidFill>
        </p:spPr>
        <p:txBody>
          <a:bodyPr/>
          <a:lstStyle/>
          <a:p>
            <a:pPr>
              <a:lnSpc>
                <a:spcPct val="80000"/>
              </a:lnSpc>
            </a:pPr>
            <a:endParaRPr lang="en-US" sz="2800" dirty="0">
              <a:latin typeface="Arial" charset="0"/>
              <a:ea typeface="ＭＳ Ｐゴシック" charset="0"/>
              <a:cs typeface="Arial" charset="0"/>
            </a:endParaRPr>
          </a:p>
          <a:p>
            <a:pPr>
              <a:lnSpc>
                <a:spcPct val="80000"/>
              </a:lnSpc>
            </a:pPr>
            <a:r>
              <a:rPr lang="en-US" sz="2800" dirty="0">
                <a:latin typeface="Arial" charset="0"/>
                <a:ea typeface="ＭＳ Ｐゴシック" charset="0"/>
                <a:cs typeface="Arial" charset="0"/>
              </a:rPr>
              <a:t>Vector: magnitude and direction</a:t>
            </a:r>
          </a:p>
          <a:p>
            <a:pPr lvl="1">
              <a:lnSpc>
                <a:spcPct val="80000"/>
              </a:lnSpc>
            </a:pPr>
            <a:r>
              <a:rPr lang="en-US" i="1" dirty="0">
                <a:latin typeface="Arial" charset="0"/>
                <a:ea typeface="ＭＳ Ｐゴシック" charset="0"/>
                <a:cs typeface="Arial" charset="0"/>
              </a:rPr>
              <a:t>Tail</a:t>
            </a:r>
            <a:r>
              <a:rPr lang="en-US" b="1" dirty="0">
                <a:latin typeface="Arial" charset="0"/>
                <a:ea typeface="ＭＳ Ｐゴシック" charset="0"/>
                <a:cs typeface="Arial" charset="0"/>
              </a:rPr>
              <a:t> </a:t>
            </a:r>
            <a:r>
              <a:rPr lang="en-US" dirty="0">
                <a:latin typeface="Arial" charset="0"/>
                <a:ea typeface="ＭＳ Ｐゴシック" charset="0"/>
                <a:cs typeface="Arial" charset="0"/>
              </a:rPr>
              <a:t>is the </a:t>
            </a:r>
            <a:r>
              <a:rPr lang="en-US" i="1" dirty="0">
                <a:latin typeface="Arial" charset="0"/>
                <a:ea typeface="ＭＳ Ｐゴシック" charset="0"/>
                <a:cs typeface="Arial" charset="0"/>
              </a:rPr>
              <a:t>GPS monument location.</a:t>
            </a:r>
          </a:p>
          <a:p>
            <a:pPr lvl="1">
              <a:lnSpc>
                <a:spcPct val="80000"/>
              </a:lnSpc>
            </a:pPr>
            <a:r>
              <a:rPr lang="en-US" i="1" dirty="0">
                <a:latin typeface="Arial" charset="0"/>
                <a:ea typeface="ＭＳ Ｐゴシック" charset="0"/>
                <a:cs typeface="Arial" charset="0"/>
              </a:rPr>
              <a:t>Length of arrow </a:t>
            </a:r>
            <a:r>
              <a:rPr lang="en-US" dirty="0">
                <a:latin typeface="Arial" charset="0"/>
                <a:ea typeface="ＭＳ Ｐゴシック" charset="0"/>
                <a:cs typeface="Arial" charset="0"/>
              </a:rPr>
              <a:t>is the </a:t>
            </a:r>
            <a:r>
              <a:rPr lang="en-US" i="1" dirty="0">
                <a:latin typeface="Arial" charset="0"/>
                <a:ea typeface="ＭＳ Ｐゴシック" charset="0"/>
                <a:cs typeface="Arial" charset="0"/>
              </a:rPr>
              <a:t>magnitude.</a:t>
            </a:r>
          </a:p>
          <a:p>
            <a:pPr lvl="1">
              <a:lnSpc>
                <a:spcPct val="80000"/>
              </a:lnSpc>
            </a:pPr>
            <a:r>
              <a:rPr lang="en-US" dirty="0">
                <a:latin typeface="Arial" charset="0"/>
                <a:ea typeface="ＭＳ Ｐゴシック" charset="0"/>
                <a:cs typeface="Arial" charset="0"/>
              </a:rPr>
              <a:t>Shows direction on a map</a:t>
            </a:r>
          </a:p>
          <a:p>
            <a:pPr lvl="1">
              <a:lnSpc>
                <a:spcPct val="80000"/>
              </a:lnSpc>
            </a:pPr>
            <a:endParaRPr lang="en-US" dirty="0">
              <a:latin typeface="Arial" charset="0"/>
              <a:ea typeface="ＭＳ Ｐゴシック" charset="0"/>
              <a:cs typeface="Arial" charset="0"/>
            </a:endParaRPr>
          </a:p>
          <a:p>
            <a:pPr>
              <a:lnSpc>
                <a:spcPct val="80000"/>
              </a:lnSpc>
            </a:pPr>
            <a:endParaRPr lang="en-US" sz="2400" b="1" dirty="0">
              <a:latin typeface="Arial" charset="0"/>
              <a:ea typeface="ＭＳ Ｐゴシック" charset="0"/>
              <a:cs typeface="Arial" charset="0"/>
            </a:endParaRPr>
          </a:p>
        </p:txBody>
      </p:sp>
    </p:spTree>
    <p:extLst>
      <p:ext uri="{BB962C8B-B14F-4D97-AF65-F5344CB8AC3E}">
        <p14:creationId xmlns:p14="http://schemas.microsoft.com/office/powerpoint/2010/main" val="2761422999"/>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p:txBody>
          <a:bodyPr/>
          <a:lstStyle/>
          <a:p>
            <a:r>
              <a:rPr lang="en-US" sz="3200" dirty="0">
                <a:latin typeface="Arial" charset="0"/>
              </a:rPr>
              <a:t>Plotting Vectors: North</a:t>
            </a:r>
          </a:p>
        </p:txBody>
      </p:sp>
      <p:sp>
        <p:nvSpPr>
          <p:cNvPr id="67588" name="Rectangle 11"/>
          <p:cNvSpPr>
            <a:spLocks noGrp="1" noChangeArrowheads="1"/>
          </p:cNvSpPr>
          <p:nvPr>
            <p:ph type="body" idx="1"/>
          </p:nvPr>
        </p:nvSpPr>
        <p:spPr>
          <a:xfrm>
            <a:off x="-1" y="1167537"/>
            <a:ext cx="4445250" cy="5420588"/>
          </a:xfrm>
          <a:solidFill>
            <a:schemeClr val="bg1"/>
          </a:solidFill>
        </p:spPr>
        <p:txBody>
          <a:bodyPr/>
          <a:lstStyle/>
          <a:p>
            <a:pPr marL="0" indent="0">
              <a:lnSpc>
                <a:spcPct val="80000"/>
              </a:lnSpc>
              <a:buFont typeface="Arial" charset="0"/>
              <a:buNone/>
              <a:defRPr/>
            </a:pPr>
            <a:r>
              <a:rPr lang="en-US" sz="2800" b="1" dirty="0" smtClean="0">
                <a:latin typeface="Arial"/>
                <a:cs typeface="Arial"/>
              </a:rPr>
              <a:t>Step </a:t>
            </a:r>
            <a:r>
              <a:rPr lang="en-US" sz="2800" b="1" dirty="0">
                <a:latin typeface="Arial"/>
                <a:cs typeface="Arial"/>
              </a:rPr>
              <a:t>1.</a:t>
            </a:r>
            <a:r>
              <a:rPr lang="en-US" sz="2800" dirty="0">
                <a:latin typeface="Arial"/>
                <a:cs typeface="Arial"/>
              </a:rPr>
              <a:t> </a:t>
            </a:r>
            <a:r>
              <a:rPr lang="en-US" sz="2800" b="1" dirty="0">
                <a:latin typeface="Arial"/>
                <a:cs typeface="Arial"/>
              </a:rPr>
              <a:t>Draw</a:t>
            </a:r>
            <a:r>
              <a:rPr lang="en-US" sz="2800" dirty="0">
                <a:latin typeface="Arial"/>
                <a:cs typeface="Arial"/>
              </a:rPr>
              <a:t> the first vector arrow along the North axis with the tail at </a:t>
            </a:r>
            <a:r>
              <a:rPr lang="en-US" sz="2800" dirty="0" smtClean="0">
                <a:latin typeface="Arial"/>
                <a:cs typeface="Arial"/>
              </a:rPr>
              <a:t>0,0. </a:t>
            </a:r>
            <a:endParaRPr lang="en-US" sz="2800" dirty="0">
              <a:latin typeface="Arial"/>
              <a:ea typeface="ＭＳ Ｐゴシック" charset="0"/>
              <a:cs typeface="Arial"/>
            </a:endParaRPr>
          </a:p>
          <a:p>
            <a:pPr>
              <a:lnSpc>
                <a:spcPct val="80000"/>
              </a:lnSpc>
              <a:defRPr/>
            </a:pPr>
            <a:r>
              <a:rPr lang="en-US" sz="2400" dirty="0" smtClean="0">
                <a:latin typeface="Arial"/>
                <a:ea typeface="ＭＳ Ｐゴシック" charset="0"/>
                <a:cs typeface="Arial"/>
              </a:rPr>
              <a:t>GPS </a:t>
            </a:r>
            <a:r>
              <a:rPr lang="en-US" sz="2400" dirty="0">
                <a:latin typeface="Arial"/>
                <a:ea typeface="ＭＳ Ｐゴシック" charset="0"/>
                <a:cs typeface="Arial"/>
              </a:rPr>
              <a:t>Monument </a:t>
            </a:r>
            <a:r>
              <a:rPr lang="en-US" sz="2400" dirty="0" smtClean="0">
                <a:latin typeface="Arial"/>
                <a:ea typeface="ＭＳ Ｐゴシック" charset="0"/>
                <a:cs typeface="Arial"/>
              </a:rPr>
              <a:t>BEMT </a:t>
            </a:r>
            <a:r>
              <a:rPr lang="en-US" sz="2400" dirty="0">
                <a:latin typeface="Arial"/>
                <a:ea typeface="ＭＳ Ｐゴシック" charset="0"/>
                <a:cs typeface="Arial"/>
              </a:rPr>
              <a:t>has moved </a:t>
            </a:r>
            <a:r>
              <a:rPr lang="en-US" sz="2400" dirty="0" smtClean="0">
                <a:latin typeface="Arial"/>
                <a:ea typeface="ＭＳ Ｐゴシック" charset="0"/>
                <a:cs typeface="Arial"/>
              </a:rPr>
              <a:t>4.8 </a:t>
            </a:r>
            <a:r>
              <a:rPr lang="en-US" sz="2400" dirty="0">
                <a:latin typeface="Arial"/>
                <a:ea typeface="ＭＳ Ｐゴシック" charset="0"/>
                <a:cs typeface="Arial"/>
              </a:rPr>
              <a:t>mm to the North </a:t>
            </a:r>
            <a:r>
              <a:rPr lang="en-US" sz="2400" dirty="0" smtClean="0">
                <a:latin typeface="Arial"/>
                <a:ea typeface="ＭＳ Ｐゴシック" charset="0"/>
                <a:cs typeface="Arial"/>
              </a:rPr>
              <a:t>per </a:t>
            </a:r>
            <a:r>
              <a:rPr lang="en-US" sz="2400" dirty="0">
                <a:latin typeface="Arial"/>
                <a:ea typeface="ＭＳ Ｐゴシック" charset="0"/>
                <a:cs typeface="Arial"/>
              </a:rPr>
              <a:t>year</a:t>
            </a:r>
          </a:p>
          <a:p>
            <a:pPr>
              <a:lnSpc>
                <a:spcPct val="80000"/>
              </a:lnSpc>
              <a:defRPr/>
            </a:pPr>
            <a:r>
              <a:rPr lang="en-US" b="1" dirty="0" smtClean="0">
                <a:latin typeface="Arial"/>
                <a:ea typeface="ＭＳ Ｐゴシック" charset="0"/>
                <a:cs typeface="Arial"/>
              </a:rPr>
              <a:t>Draw </a:t>
            </a:r>
            <a:r>
              <a:rPr lang="en-US" b="1" dirty="0">
                <a:latin typeface="Arial"/>
                <a:ea typeface="ＭＳ Ｐゴシック" charset="0"/>
                <a:cs typeface="Arial"/>
              </a:rPr>
              <a:t>a vector arrow </a:t>
            </a:r>
            <a:r>
              <a:rPr lang="en-US" b="1" dirty="0" smtClean="0">
                <a:latin typeface="Arial"/>
                <a:ea typeface="ＭＳ Ｐゴシック" charset="0"/>
                <a:cs typeface="Arial"/>
              </a:rPr>
              <a:t>4.8 </a:t>
            </a:r>
            <a:r>
              <a:rPr lang="en-US" b="1" dirty="0">
                <a:latin typeface="Arial"/>
                <a:ea typeface="ＭＳ Ｐゴシック" charset="0"/>
                <a:cs typeface="Arial"/>
              </a:rPr>
              <a:t>blocks along the north axis.</a:t>
            </a:r>
          </a:p>
        </p:txBody>
      </p:sp>
      <p:pic>
        <p:nvPicPr>
          <p:cNvPr id="5"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74516" y="1059160"/>
            <a:ext cx="470802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V="1">
            <a:off x="8470555" y="4506283"/>
            <a:ext cx="0" cy="59401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497424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61309"/>
            <a:ext cx="3938155" cy="4307754"/>
          </a:xfrm>
        </p:spPr>
        <p:txBody>
          <a:bodyPr/>
          <a:lstStyle/>
          <a:p>
            <a:pPr marL="0" indent="0">
              <a:buNone/>
            </a:pPr>
            <a:r>
              <a:rPr lang="en-US" sz="4000" b="1" dirty="0" smtClean="0"/>
              <a:t>GPS receiver</a:t>
            </a:r>
            <a:endParaRPr lang="en-US" sz="4000" b="1" dirty="0"/>
          </a:p>
        </p:txBody>
      </p:sp>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3563" y="1248652"/>
            <a:ext cx="4318981" cy="5426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86823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p:txBody>
          <a:bodyPr/>
          <a:lstStyle/>
          <a:p>
            <a:r>
              <a:rPr lang="en-US" sz="3200">
                <a:latin typeface="Arial" charset="0"/>
              </a:rPr>
              <a:t>Plotting Vectors: East</a:t>
            </a:r>
          </a:p>
        </p:txBody>
      </p:sp>
      <p:sp>
        <p:nvSpPr>
          <p:cNvPr id="68611" name="Rectangle 11"/>
          <p:cNvSpPr>
            <a:spLocks noGrp="1" noChangeArrowheads="1"/>
          </p:cNvSpPr>
          <p:nvPr>
            <p:ph type="body" idx="1"/>
          </p:nvPr>
        </p:nvSpPr>
        <p:spPr>
          <a:xfrm>
            <a:off x="0" y="1157297"/>
            <a:ext cx="4465733" cy="5513378"/>
          </a:xfrm>
          <a:solidFill>
            <a:schemeClr val="bg1"/>
          </a:solidFill>
        </p:spPr>
        <p:txBody>
          <a:bodyPr/>
          <a:lstStyle/>
          <a:p>
            <a:pPr marL="0" indent="0">
              <a:lnSpc>
                <a:spcPct val="80000"/>
              </a:lnSpc>
              <a:buFont typeface="Arial" charset="0"/>
              <a:buNone/>
              <a:defRPr/>
            </a:pPr>
            <a:r>
              <a:rPr lang="en-US" sz="2800" b="1" dirty="0" smtClean="0">
                <a:latin typeface="Arial"/>
                <a:cs typeface="Arial"/>
              </a:rPr>
              <a:t>Step </a:t>
            </a:r>
            <a:r>
              <a:rPr lang="en-US" sz="2800" b="1" dirty="0">
                <a:latin typeface="Arial"/>
                <a:cs typeface="Arial"/>
              </a:rPr>
              <a:t>2.</a:t>
            </a:r>
            <a:r>
              <a:rPr lang="en-US" sz="2800" dirty="0">
                <a:latin typeface="Arial"/>
                <a:cs typeface="Arial"/>
              </a:rPr>
              <a:t> </a:t>
            </a:r>
            <a:r>
              <a:rPr lang="en-US" sz="2800" b="1" dirty="0">
                <a:latin typeface="Arial"/>
                <a:cs typeface="Arial"/>
              </a:rPr>
              <a:t>Draw</a:t>
            </a:r>
            <a:r>
              <a:rPr lang="en-US" sz="2800" dirty="0">
                <a:latin typeface="Arial"/>
                <a:cs typeface="Arial"/>
              </a:rPr>
              <a:t> the east vector </a:t>
            </a:r>
            <a:r>
              <a:rPr lang="en-US" sz="2800" dirty="0" smtClean="0">
                <a:latin typeface="Arial"/>
                <a:cs typeface="Arial"/>
              </a:rPr>
              <a:t> from the end point of the North arrow. </a:t>
            </a:r>
          </a:p>
          <a:p>
            <a:pPr>
              <a:lnSpc>
                <a:spcPct val="80000"/>
              </a:lnSpc>
              <a:defRPr/>
            </a:pPr>
            <a:r>
              <a:rPr lang="en-US" sz="2800" dirty="0" smtClean="0">
                <a:latin typeface="Arial"/>
                <a:cs typeface="Arial"/>
              </a:rPr>
              <a:t>(</a:t>
            </a:r>
            <a:r>
              <a:rPr lang="en-US" sz="2800" dirty="0">
                <a:latin typeface="Arial"/>
                <a:cs typeface="Arial"/>
              </a:rPr>
              <a:t>Remember to draw vectors with negative values in the opposite direction.)</a:t>
            </a:r>
            <a:r>
              <a:rPr lang="en-US" sz="2800" dirty="0" smtClean="0">
                <a:latin typeface="Arial"/>
                <a:cs typeface="Arial"/>
              </a:rPr>
              <a:t> </a:t>
            </a:r>
          </a:p>
          <a:p>
            <a:pPr>
              <a:lnSpc>
                <a:spcPct val="80000"/>
              </a:lnSpc>
              <a:defRPr/>
            </a:pPr>
            <a:r>
              <a:rPr lang="en-US" b="1" dirty="0" smtClean="0">
                <a:latin typeface="Arial" charset="0"/>
                <a:ea typeface="ＭＳ Ｐゴシック" charset="0"/>
                <a:cs typeface="Arial" charset="0"/>
              </a:rPr>
              <a:t>Draw the </a:t>
            </a:r>
            <a:r>
              <a:rPr lang="en-US" b="1" dirty="0">
                <a:latin typeface="Arial" charset="0"/>
                <a:ea typeface="ＭＳ Ｐゴシック" charset="0"/>
                <a:cs typeface="Arial" charset="0"/>
              </a:rPr>
              <a:t>vector arrow </a:t>
            </a:r>
            <a:r>
              <a:rPr lang="en-US" b="1" baseline="30000" dirty="0" smtClean="0">
                <a:latin typeface="Arial" charset="0"/>
                <a:ea typeface="ＭＳ Ｐゴシック" charset="0"/>
                <a:cs typeface="Arial" charset="0"/>
              </a:rPr>
              <a:t>-</a:t>
            </a:r>
            <a:r>
              <a:rPr lang="en-US" b="1" dirty="0" smtClean="0">
                <a:latin typeface="Arial" charset="0"/>
                <a:ea typeface="ＭＳ Ｐゴシック" charset="0"/>
                <a:cs typeface="Arial" charset="0"/>
              </a:rPr>
              <a:t>5.2 blocks </a:t>
            </a:r>
            <a:r>
              <a:rPr lang="en-US" b="1" dirty="0">
                <a:latin typeface="Arial" charset="0"/>
                <a:ea typeface="ＭＳ Ｐゴシック" charset="0"/>
                <a:cs typeface="Arial" charset="0"/>
              </a:rPr>
              <a:t>(mm</a:t>
            </a:r>
            <a:r>
              <a:rPr lang="en-US" b="1" dirty="0" smtClean="0">
                <a:latin typeface="Arial" charset="0"/>
                <a:ea typeface="ＭＳ Ｐゴシック" charset="0"/>
                <a:cs typeface="Arial" charset="0"/>
              </a:rPr>
              <a:t>)</a:t>
            </a:r>
            <a:endParaRPr lang="en-US" b="1" dirty="0">
              <a:latin typeface="Arial" charset="0"/>
              <a:ea typeface="ＭＳ Ｐゴシック" charset="0"/>
              <a:cs typeface="Arial" charset="0"/>
            </a:endParaRPr>
          </a:p>
        </p:txBody>
      </p:sp>
      <p:pic>
        <p:nvPicPr>
          <p:cNvPr id="5"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74516" y="1059160"/>
            <a:ext cx="470802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8470555" y="4475559"/>
            <a:ext cx="0" cy="624736"/>
          </a:xfrm>
          <a:prstGeom prst="straightConnector1">
            <a:avLst/>
          </a:prstGeom>
          <a:ln w="38100" cmpd="sng">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7794549" y="4516521"/>
            <a:ext cx="676005"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3396411"/>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r>
              <a:rPr lang="en-US" sz="3200">
                <a:latin typeface="Arial" charset="0"/>
              </a:rPr>
              <a:t>Adding the Vectors Together</a:t>
            </a:r>
          </a:p>
        </p:txBody>
      </p:sp>
      <p:sp>
        <p:nvSpPr>
          <p:cNvPr id="68611" name="Rectangle 11"/>
          <p:cNvSpPr>
            <a:spLocks noGrp="1" noChangeArrowheads="1"/>
          </p:cNvSpPr>
          <p:nvPr>
            <p:ph type="body" idx="1"/>
          </p:nvPr>
        </p:nvSpPr>
        <p:spPr>
          <a:xfrm>
            <a:off x="0" y="1177779"/>
            <a:ext cx="4594225" cy="5492895"/>
          </a:xfrm>
          <a:solidFill>
            <a:schemeClr val="bg1"/>
          </a:solidFill>
        </p:spPr>
        <p:txBody>
          <a:bodyPr/>
          <a:lstStyle/>
          <a:p>
            <a:pPr marL="0" indent="0">
              <a:buFont typeface="Arial" charset="0"/>
              <a:buNone/>
              <a:defRPr/>
            </a:pPr>
            <a:r>
              <a:rPr lang="en-US" sz="2800" b="1" dirty="0">
                <a:latin typeface="Arial"/>
                <a:cs typeface="Arial"/>
              </a:rPr>
              <a:t>Step 3.</a:t>
            </a:r>
            <a:r>
              <a:rPr lang="en-US" sz="2800" dirty="0">
                <a:latin typeface="Arial"/>
                <a:cs typeface="Arial"/>
              </a:rPr>
              <a:t> </a:t>
            </a:r>
            <a:r>
              <a:rPr lang="en-US" sz="2800" b="1" dirty="0">
                <a:latin typeface="Arial"/>
                <a:cs typeface="Arial"/>
              </a:rPr>
              <a:t>Add </a:t>
            </a:r>
            <a:r>
              <a:rPr lang="en-US" sz="2800" dirty="0">
                <a:latin typeface="Arial"/>
                <a:cs typeface="Arial"/>
              </a:rPr>
              <a:t>the vectors together by drawing </a:t>
            </a:r>
            <a:r>
              <a:rPr lang="en-US" sz="2800" dirty="0" smtClean="0">
                <a:latin typeface="Arial"/>
                <a:cs typeface="Arial"/>
              </a:rPr>
              <a:t>a new vector from the origin (0,0) to the end point of the East arrow.</a:t>
            </a:r>
          </a:p>
          <a:p>
            <a:pPr>
              <a:defRPr/>
            </a:pPr>
            <a:endParaRPr lang="en-US" sz="2800" dirty="0">
              <a:latin typeface="Arial"/>
              <a:cs typeface="Arial"/>
            </a:endParaRPr>
          </a:p>
          <a:p>
            <a:pPr>
              <a:defRPr/>
            </a:pPr>
            <a:r>
              <a:rPr lang="en-US" sz="2800" dirty="0" smtClean="0">
                <a:latin typeface="Arial"/>
                <a:cs typeface="Arial"/>
              </a:rPr>
              <a:t>This final vector shows the overall annual direction and distance of motion of the GPS station and the land beneath it. </a:t>
            </a:r>
          </a:p>
        </p:txBody>
      </p:sp>
      <p:grpSp>
        <p:nvGrpSpPr>
          <p:cNvPr id="4" name="Group 3"/>
          <p:cNvGrpSpPr/>
          <p:nvPr/>
        </p:nvGrpSpPr>
        <p:grpSpPr>
          <a:xfrm>
            <a:off x="4374516" y="1059160"/>
            <a:ext cx="4708026" cy="4572000"/>
            <a:chOff x="4374516" y="1059160"/>
            <a:chExt cx="4708026" cy="4572000"/>
          </a:xfrm>
        </p:grpSpPr>
        <p:pic>
          <p:nvPicPr>
            <p:cNvPr id="5"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74516" y="1059160"/>
              <a:ext cx="470802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flipV="1">
              <a:off x="8470555" y="4475559"/>
              <a:ext cx="0" cy="624736"/>
            </a:xfrm>
            <a:prstGeom prst="straightConnector1">
              <a:avLst/>
            </a:prstGeom>
            <a:ln w="38100" cmpd="sng">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7794549" y="4516521"/>
              <a:ext cx="676005" cy="0"/>
            </a:xfrm>
            <a:prstGeom prst="straightConnector1">
              <a:avLst/>
            </a:prstGeom>
            <a:ln w="38100" cmpd="sng">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7794549" y="4506283"/>
              <a:ext cx="674768" cy="58254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74534586"/>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4"/>
          <p:cNvSpPr>
            <a:spLocks noGrp="1" noChangeArrowheads="1"/>
          </p:cNvSpPr>
          <p:nvPr>
            <p:ph type="title"/>
          </p:nvPr>
        </p:nvSpPr>
        <p:spPr/>
        <p:txBody>
          <a:bodyPr/>
          <a:lstStyle/>
          <a:p>
            <a:r>
              <a:rPr lang="en-US" sz="3200">
                <a:latin typeface="Arial" charset="0"/>
              </a:rPr>
              <a:t>Adding the Vectors Together</a:t>
            </a:r>
          </a:p>
        </p:txBody>
      </p:sp>
      <p:sp>
        <p:nvSpPr>
          <p:cNvPr id="109570" name="Rectangle 15"/>
          <p:cNvSpPr>
            <a:spLocks noGrp="1" noChangeArrowheads="1"/>
          </p:cNvSpPr>
          <p:nvPr>
            <p:ph type="body" idx="1"/>
          </p:nvPr>
        </p:nvSpPr>
        <p:spPr>
          <a:xfrm>
            <a:off x="285750" y="1035050"/>
            <a:ext cx="8858250" cy="1957388"/>
          </a:xfrm>
          <a:solidFill>
            <a:schemeClr val="bg1"/>
          </a:solidFill>
        </p:spPr>
        <p:txBody>
          <a:bodyPr/>
          <a:lstStyle/>
          <a:p>
            <a:pPr>
              <a:lnSpc>
                <a:spcPct val="90000"/>
              </a:lnSpc>
            </a:pPr>
            <a:r>
              <a:rPr lang="en-US" sz="2100" dirty="0">
                <a:latin typeface="Arial" charset="0"/>
                <a:ea typeface="ＭＳ Ｐゴシック" charset="0"/>
                <a:cs typeface="Arial" charset="0"/>
              </a:rPr>
              <a:t>To add the vectors together, </a:t>
            </a:r>
            <a:r>
              <a:rPr lang="en-US" sz="2100" i="1" dirty="0">
                <a:latin typeface="Arial" charset="0"/>
                <a:ea typeface="ＭＳ Ｐゴシック" charset="0"/>
                <a:cs typeface="Arial" charset="0"/>
              </a:rPr>
              <a:t>mathematically</a:t>
            </a:r>
            <a:r>
              <a:rPr lang="en-US" sz="2100" dirty="0">
                <a:latin typeface="Arial" charset="0"/>
                <a:ea typeface="ＭＳ Ｐゴシック" charset="0"/>
                <a:cs typeface="Arial" charset="0"/>
              </a:rPr>
              <a:t>: </a:t>
            </a:r>
          </a:p>
          <a:p>
            <a:pPr>
              <a:lnSpc>
                <a:spcPct val="90000"/>
              </a:lnSpc>
            </a:pPr>
            <a:endParaRPr lang="en-US" sz="2100" dirty="0">
              <a:latin typeface="Arial" charset="0"/>
              <a:ea typeface="ＭＳ Ｐゴシック" charset="0"/>
              <a:cs typeface="Arial" charset="0"/>
            </a:endParaRPr>
          </a:p>
          <a:p>
            <a:pPr lvl="1">
              <a:lnSpc>
                <a:spcPct val="90000"/>
              </a:lnSpc>
            </a:pPr>
            <a:r>
              <a:rPr lang="en-US" sz="2000" dirty="0">
                <a:solidFill>
                  <a:srgbClr val="FF0000"/>
                </a:solidFill>
                <a:latin typeface="Arial" charset="0"/>
                <a:ea typeface="ＭＳ Ｐゴシック" charset="0"/>
                <a:cs typeface="Arial" charset="0"/>
              </a:rPr>
              <a:t>GPS Monument moves at: √x</a:t>
            </a:r>
            <a:r>
              <a:rPr lang="en-US" sz="2000" baseline="30000" dirty="0">
                <a:solidFill>
                  <a:srgbClr val="FF0000"/>
                </a:solidFill>
                <a:latin typeface="Arial" charset="0"/>
                <a:ea typeface="ＭＳ Ｐゴシック" charset="0"/>
                <a:cs typeface="Arial" charset="0"/>
              </a:rPr>
              <a:t>2</a:t>
            </a:r>
            <a:r>
              <a:rPr lang="en-US" sz="2000" dirty="0">
                <a:solidFill>
                  <a:srgbClr val="FF0000"/>
                </a:solidFill>
                <a:latin typeface="Arial" charset="0"/>
                <a:ea typeface="ＭＳ Ｐゴシック" charset="0"/>
                <a:cs typeface="Arial" charset="0"/>
              </a:rPr>
              <a:t> + </a:t>
            </a:r>
            <a:r>
              <a:rPr lang="en-US" sz="2000" b="1" baseline="30000" dirty="0">
                <a:solidFill>
                  <a:srgbClr val="FF0000"/>
                </a:solidFill>
                <a:latin typeface="Arial" charset="0"/>
                <a:ea typeface="ＭＳ Ｐゴシック" charset="0"/>
                <a:cs typeface="Arial" charset="0"/>
              </a:rPr>
              <a:t>-</a:t>
            </a:r>
            <a:r>
              <a:rPr lang="en-US" sz="2000" dirty="0">
                <a:solidFill>
                  <a:srgbClr val="FF0000"/>
                </a:solidFill>
                <a:latin typeface="Arial" charset="0"/>
                <a:ea typeface="ＭＳ Ｐゴシック" charset="0"/>
                <a:cs typeface="Arial" charset="0"/>
              </a:rPr>
              <a:t>y</a:t>
            </a:r>
            <a:r>
              <a:rPr lang="en-US" sz="2000" baseline="30000" dirty="0">
                <a:solidFill>
                  <a:srgbClr val="FF0000"/>
                </a:solidFill>
                <a:latin typeface="Arial" charset="0"/>
                <a:ea typeface="ＭＳ Ｐゴシック" charset="0"/>
                <a:cs typeface="Arial" charset="0"/>
              </a:rPr>
              <a:t>2 </a:t>
            </a:r>
            <a:r>
              <a:rPr lang="en-US" sz="2000" dirty="0">
                <a:solidFill>
                  <a:srgbClr val="FF0000"/>
                </a:solidFill>
                <a:latin typeface="Arial" charset="0"/>
                <a:ea typeface="ＭＳ Ｐゴシック" charset="0"/>
                <a:cs typeface="Arial" charset="0"/>
              </a:rPr>
              <a:t>= </a:t>
            </a:r>
            <a:r>
              <a:rPr lang="en-US" sz="2000" dirty="0" smtClean="0">
                <a:solidFill>
                  <a:srgbClr val="FF0000"/>
                </a:solidFill>
                <a:latin typeface="Arial" charset="0"/>
                <a:ea typeface="ＭＳ Ｐゴシック" charset="0"/>
                <a:cs typeface="Arial" charset="0"/>
              </a:rPr>
              <a:t>  7.1  </a:t>
            </a:r>
            <a:r>
              <a:rPr lang="en-US" sz="2000" dirty="0">
                <a:solidFill>
                  <a:srgbClr val="FF0000"/>
                </a:solidFill>
                <a:latin typeface="Arial" charset="0"/>
                <a:ea typeface="ＭＳ Ｐゴシック" charset="0"/>
                <a:cs typeface="Arial" charset="0"/>
              </a:rPr>
              <a:t>mm/</a:t>
            </a:r>
            <a:r>
              <a:rPr lang="en-US" sz="2000" dirty="0" err="1">
                <a:solidFill>
                  <a:srgbClr val="FF0000"/>
                </a:solidFill>
                <a:latin typeface="Arial" charset="0"/>
                <a:ea typeface="ＭＳ Ｐゴシック" charset="0"/>
                <a:cs typeface="Arial" charset="0"/>
              </a:rPr>
              <a:t>yr</a:t>
            </a:r>
            <a:r>
              <a:rPr lang="en-US" sz="2000" baseline="30000" dirty="0">
                <a:solidFill>
                  <a:srgbClr val="FF0000"/>
                </a:solidFill>
                <a:latin typeface="Arial" charset="0"/>
                <a:ea typeface="ＭＳ Ｐゴシック" charset="0"/>
                <a:cs typeface="Arial" charset="0"/>
              </a:rPr>
              <a:t>  </a:t>
            </a:r>
            <a:r>
              <a:rPr lang="en-US" sz="2000" dirty="0">
                <a:solidFill>
                  <a:srgbClr val="FF0000"/>
                </a:solidFill>
                <a:latin typeface="Arial" charset="0"/>
                <a:ea typeface="ＭＳ Ｐゴシック" charset="0"/>
                <a:cs typeface="Arial" charset="0"/>
              </a:rPr>
              <a:t>to the </a:t>
            </a:r>
            <a:r>
              <a:rPr lang="en-US" sz="2000" dirty="0" smtClean="0">
                <a:solidFill>
                  <a:srgbClr val="FF0000"/>
                </a:solidFill>
                <a:latin typeface="Arial" charset="0"/>
                <a:ea typeface="ＭＳ Ｐゴシック" charset="0"/>
                <a:cs typeface="Arial" charset="0"/>
              </a:rPr>
              <a:t>_Northwest_</a:t>
            </a:r>
            <a:endParaRPr lang="en-US" sz="2000" baseline="30000" dirty="0">
              <a:solidFill>
                <a:srgbClr val="FF0000"/>
              </a:solidFill>
              <a:latin typeface="Arial" charset="0"/>
              <a:ea typeface="ＭＳ Ｐゴシック" charset="0"/>
              <a:cs typeface="Arial" charset="0"/>
            </a:endParaRPr>
          </a:p>
        </p:txBody>
      </p:sp>
      <p:sp>
        <p:nvSpPr>
          <p:cNvPr id="109571" name="Line 16"/>
          <p:cNvSpPr>
            <a:spLocks noChangeShapeType="1"/>
          </p:cNvSpPr>
          <p:nvPr/>
        </p:nvSpPr>
        <p:spPr bwMode="auto">
          <a:xfrm>
            <a:off x="4322763" y="1768475"/>
            <a:ext cx="80327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nvGrpSpPr>
          <p:cNvPr id="6" name="Group 5"/>
          <p:cNvGrpSpPr/>
          <p:nvPr/>
        </p:nvGrpSpPr>
        <p:grpSpPr>
          <a:xfrm>
            <a:off x="4435974" y="2286000"/>
            <a:ext cx="4708026" cy="4572000"/>
            <a:chOff x="4374516" y="1059160"/>
            <a:chExt cx="4708026" cy="4572000"/>
          </a:xfrm>
        </p:grpSpPr>
        <p:pic>
          <p:nvPicPr>
            <p:cNvPr id="7"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74516" y="1059160"/>
              <a:ext cx="470802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V="1">
              <a:off x="8470555" y="4475559"/>
              <a:ext cx="0" cy="624736"/>
            </a:xfrm>
            <a:prstGeom prst="straightConnector1">
              <a:avLst/>
            </a:prstGeom>
            <a:ln w="38100" cmpd="sng">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7794549" y="4516521"/>
              <a:ext cx="676005" cy="0"/>
            </a:xfrm>
            <a:prstGeom prst="straightConnector1">
              <a:avLst/>
            </a:prstGeom>
            <a:ln w="38100" cmpd="sng">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7794549" y="4506283"/>
              <a:ext cx="674768" cy="58254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22670144"/>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title"/>
          </p:nvPr>
        </p:nvSpPr>
        <p:spPr/>
        <p:txBody>
          <a:bodyPr/>
          <a:lstStyle/>
          <a:p>
            <a:pPr eaLnBrk="1" hangingPunct="1"/>
            <a:r>
              <a:rPr lang="en-US" dirty="0">
                <a:latin typeface="Arial" charset="0"/>
                <a:cs typeface="Arial" charset="0"/>
              </a:rPr>
              <a:t>Velocity of </a:t>
            </a:r>
            <a:r>
              <a:rPr lang="en-US" dirty="0" smtClean="0">
                <a:latin typeface="Arial" charset="0"/>
                <a:cs typeface="Arial" charset="0"/>
              </a:rPr>
              <a:t>Plates: </a:t>
            </a:r>
            <a:br>
              <a:rPr lang="en-US" dirty="0" smtClean="0">
                <a:latin typeface="Arial" charset="0"/>
                <a:cs typeface="Arial" charset="0"/>
              </a:rPr>
            </a:br>
            <a:r>
              <a:rPr lang="en-US" dirty="0" smtClean="0">
                <a:latin typeface="Arial" charset="0"/>
                <a:cs typeface="Arial" charset="0"/>
              </a:rPr>
              <a:t>Adding the Vectors</a:t>
            </a:r>
            <a:endParaRPr lang="en-US" dirty="0">
              <a:latin typeface="Arial" charset="0"/>
              <a:cs typeface="Arial" charset="0"/>
            </a:endParaRPr>
          </a:p>
        </p:txBody>
      </p:sp>
      <p:grpSp>
        <p:nvGrpSpPr>
          <p:cNvPr id="26628" name="Group 12"/>
          <p:cNvGrpSpPr>
            <a:grpSpLocks/>
          </p:cNvGrpSpPr>
          <p:nvPr/>
        </p:nvGrpSpPr>
        <p:grpSpPr bwMode="auto">
          <a:xfrm>
            <a:off x="0" y="1025525"/>
            <a:ext cx="6919913" cy="5832475"/>
            <a:chOff x="0" y="646"/>
            <a:chExt cx="4359" cy="3674"/>
          </a:xfrm>
        </p:grpSpPr>
        <p:pic>
          <p:nvPicPr>
            <p:cNvPr id="26630" name="Picture 2" descr="SoCAL_GPSlo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4"/>
              <a:ext cx="4359" cy="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4"/>
            <p:cNvSpPr>
              <a:spLocks noChangeArrowheads="1"/>
            </p:cNvSpPr>
            <p:nvPr/>
          </p:nvSpPr>
          <p:spPr bwMode="auto">
            <a:xfrm>
              <a:off x="0" y="646"/>
              <a:ext cx="4346" cy="3674"/>
            </a:xfrm>
            <a:prstGeom prst="rect">
              <a:avLst/>
            </a:prstGeom>
            <a:solidFill>
              <a:srgbClr val="C9D1D5">
                <a:alpha val="23137"/>
              </a:srgbClr>
            </a:solidFill>
            <a:ln w="9525">
              <a:solidFill>
                <a:schemeClr val="tx1"/>
              </a:solidFill>
              <a:miter lim="800000"/>
              <a:headEnd/>
              <a:tailEnd/>
            </a:ln>
          </p:spPr>
          <p:txBody>
            <a:bodyPr wrap="none" anchor="ctr"/>
            <a:lstStyle/>
            <a:p>
              <a:pPr algn="ctr"/>
              <a:endParaRPr lang="en-US">
                <a:solidFill>
                  <a:prstClr val="black"/>
                </a:solidFill>
              </a:endParaRPr>
            </a:p>
          </p:txBody>
        </p:sp>
        <p:sp>
          <p:nvSpPr>
            <p:cNvPr id="26632" name="Text Box 6"/>
            <p:cNvSpPr txBox="1">
              <a:spLocks noChangeArrowheads="1"/>
            </p:cNvSpPr>
            <p:nvPr/>
          </p:nvSpPr>
          <p:spPr bwMode="auto">
            <a:xfrm>
              <a:off x="2121" y="3119"/>
              <a:ext cx="52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FF0000"/>
                  </a:solidFill>
                </a:rPr>
                <a:t>SBCC</a:t>
              </a:r>
            </a:p>
          </p:txBody>
        </p:sp>
        <p:sp>
          <p:nvSpPr>
            <p:cNvPr id="26633" name="Text Box 7"/>
            <p:cNvSpPr txBox="1">
              <a:spLocks noChangeArrowheads="1"/>
            </p:cNvSpPr>
            <p:nvPr/>
          </p:nvSpPr>
          <p:spPr bwMode="auto">
            <a:xfrm>
              <a:off x="3479" y="2785"/>
              <a:ext cx="52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FF0000"/>
                  </a:solidFill>
                </a:rPr>
                <a:t>BEMT</a:t>
              </a:r>
            </a:p>
          </p:txBody>
        </p:sp>
        <p:sp>
          <p:nvSpPr>
            <p:cNvPr id="26634" name="Line 8"/>
            <p:cNvSpPr>
              <a:spLocks noChangeShapeType="1"/>
            </p:cNvSpPr>
            <p:nvPr/>
          </p:nvSpPr>
          <p:spPr bwMode="auto">
            <a:xfrm rot="18900000" flipV="1">
              <a:off x="2104" y="1745"/>
              <a:ext cx="0" cy="144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6635" name="Line 9"/>
            <p:cNvSpPr>
              <a:spLocks noChangeShapeType="1"/>
            </p:cNvSpPr>
            <p:nvPr/>
          </p:nvSpPr>
          <p:spPr bwMode="auto">
            <a:xfrm rot="18900000" flipV="1">
              <a:off x="3374" y="2456"/>
              <a:ext cx="0" cy="2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26629" name="Text Box 11"/>
          <p:cNvSpPr txBox="1">
            <a:spLocks noChangeArrowheads="1"/>
          </p:cNvSpPr>
          <p:nvPr/>
        </p:nvSpPr>
        <p:spPr bwMode="auto">
          <a:xfrm>
            <a:off x="617538" y="6211888"/>
            <a:ext cx="54229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prstClr val="black"/>
                </a:solidFill>
              </a:rPr>
              <a:t>SBCC is moving ~5 times more quickly than BEMT.</a:t>
            </a:r>
          </a:p>
        </p:txBody>
      </p:sp>
      <p:sp>
        <p:nvSpPr>
          <p:cNvPr id="12" name="Rectangle 15"/>
          <p:cNvSpPr>
            <a:spLocks noChangeArrowheads="1"/>
          </p:cNvSpPr>
          <p:nvPr/>
        </p:nvSpPr>
        <p:spPr bwMode="auto">
          <a:xfrm>
            <a:off x="4128782" y="4722023"/>
            <a:ext cx="111125" cy="88900"/>
          </a:xfrm>
          <a:prstGeom prst="rect">
            <a:avLst/>
          </a:prstGeom>
          <a:solidFill>
            <a:srgbClr val="FFFF00"/>
          </a:solidFill>
          <a:ln w="9525">
            <a:solidFill>
              <a:schemeClr val="tx1"/>
            </a:solidFill>
            <a:miter lim="800000"/>
            <a:headEnd/>
            <a:tailEnd/>
          </a:ln>
        </p:spPr>
        <p:txBody>
          <a:bodyPr wrap="none" anchor="ctr"/>
          <a:lstStyle/>
          <a:p>
            <a:endParaRPr lang="en-US">
              <a:solidFill>
                <a:prstClr val="black"/>
              </a:solidFill>
            </a:endParaRPr>
          </a:p>
        </p:txBody>
      </p:sp>
      <p:sp>
        <p:nvSpPr>
          <p:cNvPr id="13" name="Rectangle 15"/>
          <p:cNvSpPr>
            <a:spLocks noChangeArrowheads="1"/>
          </p:cNvSpPr>
          <p:nvPr/>
        </p:nvSpPr>
        <p:spPr bwMode="auto">
          <a:xfrm>
            <a:off x="5490588" y="4271660"/>
            <a:ext cx="111125" cy="88900"/>
          </a:xfrm>
          <a:prstGeom prst="rect">
            <a:avLst/>
          </a:prstGeom>
          <a:solidFill>
            <a:srgbClr val="FFFF00"/>
          </a:solidFill>
          <a:ln w="9525">
            <a:solidFill>
              <a:schemeClr val="tx1"/>
            </a:solidFill>
            <a:miter lim="800000"/>
            <a:headEnd/>
            <a:tailEnd/>
          </a:ln>
        </p:spPr>
        <p:txBody>
          <a:bodyPr wrap="none" anchor="ctr"/>
          <a:lstStyle/>
          <a:p>
            <a:endParaRPr lang="en-US">
              <a:solidFill>
                <a:prstClr val="black"/>
              </a:solidFill>
            </a:endParaRPr>
          </a:p>
        </p:txBody>
      </p:sp>
      <p:sp>
        <p:nvSpPr>
          <p:cNvPr id="26627" name="Rectangle 5"/>
          <p:cNvSpPr>
            <a:spLocks noGrp="1" noChangeArrowheads="1"/>
          </p:cNvSpPr>
          <p:nvPr>
            <p:ph type="body" idx="1"/>
          </p:nvPr>
        </p:nvSpPr>
        <p:spPr>
          <a:xfrm>
            <a:off x="6400800" y="1314450"/>
            <a:ext cx="2743200" cy="5543550"/>
          </a:xfrm>
          <a:solidFill>
            <a:srgbClr val="FFFFFF"/>
          </a:solidFill>
        </p:spPr>
        <p:txBody>
          <a:bodyPr/>
          <a:lstStyle/>
          <a:p>
            <a:pPr eaLnBrk="1" hangingPunct="1">
              <a:lnSpc>
                <a:spcPct val="80000"/>
              </a:lnSpc>
            </a:pPr>
            <a:r>
              <a:rPr lang="en-US" sz="2600" dirty="0">
                <a:latin typeface="Arial" charset="0"/>
                <a:ea typeface="ＭＳ Ｐゴシック" charset="0"/>
                <a:cs typeface="Arial" charset="0"/>
              </a:rPr>
              <a:t>BEMT:</a:t>
            </a:r>
          </a:p>
          <a:p>
            <a:pPr marL="457200" lvl="1" indent="0" eaLnBrk="1" hangingPunct="1">
              <a:lnSpc>
                <a:spcPct val="80000"/>
              </a:lnSpc>
              <a:buNone/>
            </a:pPr>
            <a:r>
              <a:rPr lang="en-US" sz="2600" b="1" dirty="0">
                <a:solidFill>
                  <a:srgbClr val="FF0000"/>
                </a:solidFill>
                <a:latin typeface="Arial" charset="0"/>
                <a:ea typeface="ＭＳ Ｐゴシック" charset="0"/>
                <a:cs typeface="Arial" charset="0"/>
              </a:rPr>
              <a:t>4.8 mm N</a:t>
            </a:r>
          </a:p>
          <a:p>
            <a:pPr marL="457200" lvl="1" indent="0" eaLnBrk="1" hangingPunct="1">
              <a:lnSpc>
                <a:spcPct val="80000"/>
              </a:lnSpc>
              <a:buNone/>
            </a:pPr>
            <a:r>
              <a:rPr lang="en-US" sz="2600" b="1" dirty="0">
                <a:solidFill>
                  <a:srgbClr val="FF0000"/>
                </a:solidFill>
                <a:latin typeface="Arial" charset="0"/>
                <a:ea typeface="ＭＳ Ｐゴシック" charset="0"/>
                <a:cs typeface="Arial" charset="0"/>
              </a:rPr>
              <a:t>-5.2 mm E</a:t>
            </a:r>
          </a:p>
          <a:p>
            <a:pPr marL="400050" lvl="1" indent="0" eaLnBrk="1" hangingPunct="1">
              <a:lnSpc>
                <a:spcPct val="80000"/>
              </a:lnSpc>
              <a:buNone/>
            </a:pPr>
            <a:r>
              <a:rPr lang="en-US" sz="2600" b="1" dirty="0" smtClean="0">
                <a:solidFill>
                  <a:srgbClr val="FF0000"/>
                </a:solidFill>
                <a:latin typeface="Arial" charset="0"/>
                <a:ea typeface="ＭＳ Ｐゴシック" charset="0"/>
                <a:cs typeface="Arial" charset="0"/>
              </a:rPr>
              <a:t>= 7.1 </a:t>
            </a:r>
            <a:r>
              <a:rPr lang="en-US" sz="2600" b="1" dirty="0">
                <a:solidFill>
                  <a:srgbClr val="FF0000"/>
                </a:solidFill>
                <a:latin typeface="Arial" charset="0"/>
                <a:ea typeface="ＭＳ Ｐゴシック" charset="0"/>
                <a:cs typeface="Arial" charset="0"/>
              </a:rPr>
              <a:t>mm/</a:t>
            </a:r>
            <a:r>
              <a:rPr lang="en-US" sz="2600" b="1" dirty="0" err="1">
                <a:solidFill>
                  <a:srgbClr val="FF0000"/>
                </a:solidFill>
                <a:latin typeface="Arial" charset="0"/>
                <a:ea typeface="ＭＳ Ｐゴシック" charset="0"/>
                <a:cs typeface="Arial" charset="0"/>
              </a:rPr>
              <a:t>yr</a:t>
            </a:r>
            <a:r>
              <a:rPr lang="en-US" sz="2600" b="1" dirty="0">
                <a:solidFill>
                  <a:srgbClr val="FF0000"/>
                </a:solidFill>
                <a:latin typeface="Arial" charset="0"/>
                <a:ea typeface="ＭＳ Ｐゴシック" charset="0"/>
                <a:cs typeface="Arial" charset="0"/>
              </a:rPr>
              <a:t> to the northwest</a:t>
            </a:r>
          </a:p>
          <a:p>
            <a:pPr eaLnBrk="1" hangingPunct="1">
              <a:lnSpc>
                <a:spcPct val="80000"/>
              </a:lnSpc>
              <a:buFontTx/>
              <a:buNone/>
            </a:pPr>
            <a:endParaRPr lang="en-US" sz="2600" b="1" dirty="0">
              <a:solidFill>
                <a:srgbClr val="FF0000"/>
              </a:solidFill>
              <a:latin typeface="Arial" charset="0"/>
              <a:ea typeface="ＭＳ Ｐゴシック" charset="0"/>
              <a:cs typeface="Arial" charset="0"/>
            </a:endParaRPr>
          </a:p>
          <a:p>
            <a:pPr eaLnBrk="1" hangingPunct="1">
              <a:lnSpc>
                <a:spcPct val="80000"/>
              </a:lnSpc>
            </a:pPr>
            <a:r>
              <a:rPr lang="en-US" sz="2600" dirty="0">
                <a:latin typeface="Arial" charset="0"/>
                <a:ea typeface="ＭＳ Ｐゴシック" charset="0"/>
                <a:cs typeface="Arial" charset="0"/>
              </a:rPr>
              <a:t>SBCC:</a:t>
            </a:r>
          </a:p>
          <a:p>
            <a:pPr marL="457200" lvl="1" indent="0" eaLnBrk="1" hangingPunct="1">
              <a:lnSpc>
                <a:spcPct val="80000"/>
              </a:lnSpc>
              <a:buNone/>
            </a:pPr>
            <a:r>
              <a:rPr lang="en-US" sz="2600" b="1" dirty="0">
                <a:solidFill>
                  <a:srgbClr val="FF0000"/>
                </a:solidFill>
                <a:latin typeface="Arial" charset="0"/>
                <a:ea typeface="ＭＳ Ｐゴシック" charset="0"/>
                <a:cs typeface="Arial" charset="0"/>
              </a:rPr>
              <a:t> 27.2 mm N</a:t>
            </a:r>
          </a:p>
          <a:p>
            <a:pPr marL="457200" lvl="1" indent="0" eaLnBrk="1" hangingPunct="1">
              <a:lnSpc>
                <a:spcPct val="80000"/>
              </a:lnSpc>
              <a:buNone/>
            </a:pPr>
            <a:r>
              <a:rPr lang="en-US" sz="2600" b="1" dirty="0">
                <a:solidFill>
                  <a:srgbClr val="FF0000"/>
                </a:solidFill>
                <a:latin typeface="Arial" charset="0"/>
                <a:ea typeface="ＭＳ Ｐゴシック" charset="0"/>
                <a:cs typeface="Arial" charset="0"/>
              </a:rPr>
              <a:t>-27.8 mm E</a:t>
            </a:r>
          </a:p>
          <a:p>
            <a:pPr marL="400050" lvl="1" indent="0" eaLnBrk="1" hangingPunct="1">
              <a:lnSpc>
                <a:spcPct val="80000"/>
              </a:lnSpc>
              <a:buNone/>
            </a:pPr>
            <a:r>
              <a:rPr lang="en-US" sz="2600" b="1" dirty="0" smtClean="0">
                <a:solidFill>
                  <a:srgbClr val="FF0000"/>
                </a:solidFill>
                <a:latin typeface="Arial" charset="0"/>
                <a:ea typeface="ＭＳ Ｐゴシック" charset="0"/>
                <a:cs typeface="Arial" charset="0"/>
              </a:rPr>
              <a:t> = 38 </a:t>
            </a:r>
            <a:r>
              <a:rPr lang="en-US" sz="2600" b="1" dirty="0">
                <a:solidFill>
                  <a:srgbClr val="FF0000"/>
                </a:solidFill>
                <a:latin typeface="Arial" charset="0"/>
                <a:ea typeface="ＭＳ Ｐゴシック" charset="0"/>
                <a:cs typeface="Arial" charset="0"/>
              </a:rPr>
              <a:t>mm/</a:t>
            </a:r>
            <a:r>
              <a:rPr lang="en-US" sz="2600" b="1" dirty="0" err="1">
                <a:solidFill>
                  <a:srgbClr val="FF0000"/>
                </a:solidFill>
                <a:latin typeface="Arial" charset="0"/>
                <a:ea typeface="ＭＳ Ｐゴシック" charset="0"/>
                <a:cs typeface="Arial" charset="0"/>
              </a:rPr>
              <a:t>yr</a:t>
            </a:r>
            <a:r>
              <a:rPr lang="en-US" sz="2600" b="1" dirty="0">
                <a:solidFill>
                  <a:srgbClr val="FF0000"/>
                </a:solidFill>
                <a:latin typeface="Arial" charset="0"/>
                <a:ea typeface="ＭＳ Ｐゴシック" charset="0"/>
                <a:cs typeface="Arial" charset="0"/>
              </a:rPr>
              <a:t> to the northwest</a:t>
            </a:r>
          </a:p>
        </p:txBody>
      </p:sp>
    </p:spTree>
    <p:extLst>
      <p:ext uri="{BB962C8B-B14F-4D97-AF65-F5344CB8AC3E}">
        <p14:creationId xmlns:p14="http://schemas.microsoft.com/office/powerpoint/2010/main" val="11862873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title"/>
          </p:nvPr>
        </p:nvSpPr>
        <p:spPr/>
        <p:txBody>
          <a:bodyPr/>
          <a:lstStyle/>
          <a:p>
            <a:pPr eaLnBrk="1" hangingPunct="1"/>
            <a:r>
              <a:rPr lang="en-US" sz="3200" dirty="0" smtClean="0">
                <a:latin typeface="Arial" charset="0"/>
                <a:cs typeface="Arial" charset="0"/>
              </a:rPr>
              <a:t>Wait </a:t>
            </a:r>
            <a:r>
              <a:rPr lang="en-US" sz="3200" dirty="0">
                <a:latin typeface="Arial" charset="0"/>
                <a:cs typeface="Arial" charset="0"/>
              </a:rPr>
              <a:t>a minute</a:t>
            </a:r>
            <a:r>
              <a:rPr lang="en-US" sz="3200" dirty="0" smtClean="0">
                <a:latin typeface="Arial" charset="0"/>
                <a:cs typeface="Arial" charset="0"/>
              </a:rPr>
              <a:t>! </a:t>
            </a:r>
            <a:br>
              <a:rPr lang="en-US" sz="3200" dirty="0" smtClean="0">
                <a:latin typeface="Arial" charset="0"/>
                <a:cs typeface="Arial" charset="0"/>
              </a:rPr>
            </a:br>
            <a:r>
              <a:rPr lang="en-US" sz="3200" dirty="0" smtClean="0">
                <a:latin typeface="Arial" charset="0"/>
                <a:cs typeface="Arial" charset="0"/>
              </a:rPr>
              <a:t>This </a:t>
            </a:r>
            <a:r>
              <a:rPr lang="en-US" sz="3200" dirty="0">
                <a:latin typeface="Arial" charset="0"/>
                <a:cs typeface="Arial" charset="0"/>
              </a:rPr>
              <a:t>Is a Transform Fault! </a:t>
            </a:r>
            <a:r>
              <a:rPr lang="en-US" sz="3200" dirty="0" smtClean="0">
                <a:latin typeface="Arial" charset="0"/>
                <a:cs typeface="Arial" charset="0"/>
              </a:rPr>
              <a:t> </a:t>
            </a:r>
            <a:endParaRPr lang="en-US" sz="3200" dirty="0">
              <a:latin typeface="Arial" charset="0"/>
              <a:cs typeface="Arial" charset="0"/>
            </a:endParaRPr>
          </a:p>
        </p:txBody>
      </p:sp>
      <p:sp>
        <p:nvSpPr>
          <p:cNvPr id="175109" name="Rectangle 5"/>
          <p:cNvSpPr>
            <a:spLocks noGrp="1" noChangeArrowheads="1"/>
          </p:cNvSpPr>
          <p:nvPr>
            <p:ph type="body" idx="1"/>
          </p:nvPr>
        </p:nvSpPr>
        <p:spPr>
          <a:xfrm>
            <a:off x="7067552" y="1314450"/>
            <a:ext cx="2008716" cy="5543550"/>
          </a:xfrm>
        </p:spPr>
        <p:txBody>
          <a:bodyPr/>
          <a:lstStyle/>
          <a:p>
            <a:pPr marL="0" indent="0" eaLnBrk="1" hangingPunct="1">
              <a:lnSpc>
                <a:spcPct val="90000"/>
              </a:lnSpc>
              <a:buFontTx/>
              <a:buNone/>
            </a:pPr>
            <a:r>
              <a:rPr lang="en-US" dirty="0" smtClean="0">
                <a:latin typeface="Arial" charset="0"/>
                <a:cs typeface="Arial" charset="0"/>
              </a:rPr>
              <a:t>Why are the vectors pointing in the same direction?</a:t>
            </a:r>
            <a:endParaRPr lang="en-US" sz="2400" b="1" dirty="0">
              <a:solidFill>
                <a:srgbClr val="FF0000"/>
              </a:solidFill>
              <a:latin typeface="Calibri" charset="0"/>
              <a:ea typeface="ＭＳ Ｐゴシック" charset="0"/>
              <a:cs typeface="ＭＳ Ｐゴシック" charset="0"/>
            </a:endParaRPr>
          </a:p>
        </p:txBody>
      </p:sp>
      <p:sp>
        <p:nvSpPr>
          <p:cNvPr id="27658" name="Text Box 10"/>
          <p:cNvSpPr txBox="1">
            <a:spLocks noChangeArrowheads="1"/>
          </p:cNvSpPr>
          <p:nvPr/>
        </p:nvSpPr>
        <p:spPr bwMode="auto">
          <a:xfrm>
            <a:off x="1416051" y="6270625"/>
            <a:ext cx="54229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prstClr val="black"/>
                </a:solidFill>
              </a:rPr>
              <a:t>SBCC is moving ~5 times more quickly than BEMT.</a:t>
            </a:r>
          </a:p>
        </p:txBody>
      </p:sp>
      <p:grpSp>
        <p:nvGrpSpPr>
          <p:cNvPr id="18" name="Group 12"/>
          <p:cNvGrpSpPr>
            <a:grpSpLocks/>
          </p:cNvGrpSpPr>
          <p:nvPr/>
        </p:nvGrpSpPr>
        <p:grpSpPr bwMode="auto">
          <a:xfrm>
            <a:off x="0" y="1025525"/>
            <a:ext cx="6919913" cy="5832475"/>
            <a:chOff x="0" y="646"/>
            <a:chExt cx="4359" cy="3674"/>
          </a:xfrm>
        </p:grpSpPr>
        <p:pic>
          <p:nvPicPr>
            <p:cNvPr id="19" name="Picture 2" descr="SoCAL_GPSlo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4"/>
              <a:ext cx="4359" cy="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4"/>
            <p:cNvSpPr>
              <a:spLocks noChangeArrowheads="1"/>
            </p:cNvSpPr>
            <p:nvPr/>
          </p:nvSpPr>
          <p:spPr bwMode="auto">
            <a:xfrm>
              <a:off x="0" y="646"/>
              <a:ext cx="4346" cy="3674"/>
            </a:xfrm>
            <a:prstGeom prst="rect">
              <a:avLst/>
            </a:prstGeom>
            <a:solidFill>
              <a:srgbClr val="C9D1D5">
                <a:alpha val="23137"/>
              </a:srgbClr>
            </a:solidFill>
            <a:ln w="9525">
              <a:solidFill>
                <a:schemeClr val="tx1"/>
              </a:solidFill>
              <a:miter lim="800000"/>
              <a:headEnd/>
              <a:tailEnd/>
            </a:ln>
          </p:spPr>
          <p:txBody>
            <a:bodyPr wrap="none" anchor="ctr"/>
            <a:lstStyle/>
            <a:p>
              <a:pPr algn="ctr"/>
              <a:endParaRPr lang="en-US">
                <a:solidFill>
                  <a:prstClr val="black"/>
                </a:solidFill>
              </a:endParaRPr>
            </a:p>
          </p:txBody>
        </p:sp>
        <p:sp>
          <p:nvSpPr>
            <p:cNvPr id="21" name="Text Box 6"/>
            <p:cNvSpPr txBox="1">
              <a:spLocks noChangeArrowheads="1"/>
            </p:cNvSpPr>
            <p:nvPr/>
          </p:nvSpPr>
          <p:spPr bwMode="auto">
            <a:xfrm>
              <a:off x="2121" y="3119"/>
              <a:ext cx="52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FF0000"/>
                  </a:solidFill>
                </a:rPr>
                <a:t>SBCC</a:t>
              </a:r>
            </a:p>
          </p:txBody>
        </p:sp>
        <p:sp>
          <p:nvSpPr>
            <p:cNvPr id="22" name="Text Box 7"/>
            <p:cNvSpPr txBox="1">
              <a:spLocks noChangeArrowheads="1"/>
            </p:cNvSpPr>
            <p:nvPr/>
          </p:nvSpPr>
          <p:spPr bwMode="auto">
            <a:xfrm>
              <a:off x="3612" y="2545"/>
              <a:ext cx="52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FF0000"/>
                  </a:solidFill>
                </a:rPr>
                <a:t>BEMT</a:t>
              </a:r>
            </a:p>
          </p:txBody>
        </p:sp>
        <p:sp>
          <p:nvSpPr>
            <p:cNvPr id="23" name="Line 8"/>
            <p:cNvSpPr>
              <a:spLocks noChangeShapeType="1"/>
            </p:cNvSpPr>
            <p:nvPr/>
          </p:nvSpPr>
          <p:spPr bwMode="auto">
            <a:xfrm rot="18900000" flipV="1">
              <a:off x="2104" y="1745"/>
              <a:ext cx="0" cy="144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4" name="Line 9"/>
            <p:cNvSpPr>
              <a:spLocks noChangeShapeType="1"/>
            </p:cNvSpPr>
            <p:nvPr/>
          </p:nvSpPr>
          <p:spPr bwMode="auto">
            <a:xfrm rot="18900000" flipV="1">
              <a:off x="3374" y="2456"/>
              <a:ext cx="0" cy="2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25" name="Text Box 11"/>
          <p:cNvSpPr txBox="1">
            <a:spLocks noChangeArrowheads="1"/>
          </p:cNvSpPr>
          <p:nvPr/>
        </p:nvSpPr>
        <p:spPr bwMode="auto">
          <a:xfrm>
            <a:off x="1543051" y="6211888"/>
            <a:ext cx="54229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prstClr val="black"/>
                </a:solidFill>
              </a:rPr>
              <a:t>SBCC is moving ~5 times more quickly than BEMT.</a:t>
            </a:r>
          </a:p>
        </p:txBody>
      </p:sp>
      <p:sp>
        <p:nvSpPr>
          <p:cNvPr id="13" name="Rectangle 15"/>
          <p:cNvSpPr>
            <a:spLocks noChangeArrowheads="1"/>
          </p:cNvSpPr>
          <p:nvPr/>
        </p:nvSpPr>
        <p:spPr bwMode="auto">
          <a:xfrm>
            <a:off x="4158603" y="4728715"/>
            <a:ext cx="111125" cy="88900"/>
          </a:xfrm>
          <a:prstGeom prst="rect">
            <a:avLst/>
          </a:prstGeom>
          <a:solidFill>
            <a:srgbClr val="FFFF00"/>
          </a:solidFill>
          <a:ln w="9525">
            <a:solidFill>
              <a:schemeClr val="tx1"/>
            </a:solidFill>
            <a:miter lim="800000"/>
            <a:headEnd/>
            <a:tailEnd/>
          </a:ln>
        </p:spPr>
        <p:txBody>
          <a:bodyPr wrap="none" anchor="ctr"/>
          <a:lstStyle/>
          <a:p>
            <a:endParaRPr lang="en-US">
              <a:solidFill>
                <a:prstClr val="black"/>
              </a:solidFill>
            </a:endParaRPr>
          </a:p>
        </p:txBody>
      </p:sp>
      <p:sp>
        <p:nvSpPr>
          <p:cNvPr id="14" name="Rectangle 15"/>
          <p:cNvSpPr>
            <a:spLocks noChangeArrowheads="1"/>
          </p:cNvSpPr>
          <p:nvPr/>
        </p:nvSpPr>
        <p:spPr bwMode="auto">
          <a:xfrm>
            <a:off x="5511942" y="4278352"/>
            <a:ext cx="111125" cy="88900"/>
          </a:xfrm>
          <a:prstGeom prst="rect">
            <a:avLst/>
          </a:prstGeom>
          <a:solidFill>
            <a:srgbClr val="FFFF00"/>
          </a:solidFill>
          <a:ln w="9525">
            <a:solidFill>
              <a:schemeClr val="tx1"/>
            </a:solidFill>
            <a:miter lim="800000"/>
            <a:headEnd/>
            <a:tailEnd/>
          </a:ln>
        </p:spPr>
        <p:txBody>
          <a:bodyPr wrap="none" anchor="ctr"/>
          <a:lstStyle/>
          <a:p>
            <a:endParaRPr lang="en-US">
              <a:solidFill>
                <a:prstClr val="black"/>
              </a:solidFill>
            </a:endParaRPr>
          </a:p>
        </p:txBody>
      </p:sp>
    </p:spTree>
    <p:extLst>
      <p:ext uri="{BB962C8B-B14F-4D97-AF65-F5344CB8AC3E}">
        <p14:creationId xmlns:p14="http://schemas.microsoft.com/office/powerpoint/2010/main" val="1711957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oCAL_GPSlo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50" y="1038225"/>
            <a:ext cx="6919913"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p:cNvSpPr>
            <a:spLocks noGrp="1" noChangeArrowheads="1"/>
          </p:cNvSpPr>
          <p:nvPr>
            <p:ph type="title"/>
          </p:nvPr>
        </p:nvSpPr>
        <p:spPr/>
        <p:txBody>
          <a:bodyPr/>
          <a:lstStyle/>
          <a:p>
            <a:pPr eaLnBrk="1" hangingPunct="1"/>
            <a:r>
              <a:rPr lang="en-US" sz="3200" dirty="0" smtClean="0">
                <a:latin typeface="Arial" charset="0"/>
                <a:cs typeface="Arial" charset="0"/>
              </a:rPr>
              <a:t>This </a:t>
            </a:r>
            <a:r>
              <a:rPr lang="en-US" sz="3200" dirty="0">
                <a:latin typeface="Arial" charset="0"/>
                <a:cs typeface="Arial" charset="0"/>
              </a:rPr>
              <a:t>Is a Transform Fault!</a:t>
            </a:r>
          </a:p>
        </p:txBody>
      </p:sp>
      <p:sp>
        <p:nvSpPr>
          <p:cNvPr id="27652" name="Rectangle 4"/>
          <p:cNvSpPr>
            <a:spLocks noChangeArrowheads="1"/>
          </p:cNvSpPr>
          <p:nvPr/>
        </p:nvSpPr>
        <p:spPr bwMode="auto">
          <a:xfrm>
            <a:off x="-831850" y="1025525"/>
            <a:ext cx="6899275" cy="5832475"/>
          </a:xfrm>
          <a:prstGeom prst="rect">
            <a:avLst/>
          </a:prstGeom>
          <a:solidFill>
            <a:srgbClr val="C9D1D5">
              <a:alpha val="23137"/>
            </a:srgbClr>
          </a:solidFill>
          <a:ln w="9525">
            <a:solidFill>
              <a:schemeClr val="tx1"/>
            </a:solidFill>
            <a:miter lim="800000"/>
            <a:headEnd/>
            <a:tailEnd/>
          </a:ln>
        </p:spPr>
        <p:txBody>
          <a:bodyPr wrap="none" anchor="ctr"/>
          <a:lstStyle/>
          <a:p>
            <a:pPr algn="ctr"/>
            <a:endParaRPr lang="en-US">
              <a:solidFill>
                <a:prstClr val="black"/>
              </a:solidFill>
            </a:endParaRPr>
          </a:p>
        </p:txBody>
      </p:sp>
      <p:sp>
        <p:nvSpPr>
          <p:cNvPr id="175109" name="Rectangle 5"/>
          <p:cNvSpPr>
            <a:spLocks noGrp="1" noChangeArrowheads="1"/>
          </p:cNvSpPr>
          <p:nvPr>
            <p:ph type="body" idx="1"/>
          </p:nvPr>
        </p:nvSpPr>
        <p:spPr>
          <a:xfrm>
            <a:off x="6142038" y="905933"/>
            <a:ext cx="2892425" cy="5952067"/>
          </a:xfrm>
        </p:spPr>
        <p:txBody>
          <a:bodyPr/>
          <a:lstStyle/>
          <a:p>
            <a:pPr eaLnBrk="1" hangingPunct="1">
              <a:lnSpc>
                <a:spcPct val="90000"/>
              </a:lnSpc>
              <a:buFontTx/>
              <a:buNone/>
            </a:pPr>
            <a:r>
              <a:rPr lang="en-US" sz="3100" dirty="0">
                <a:latin typeface="Arial" charset="0"/>
                <a:ea typeface="ＭＳ Ｐゴシック" charset="0"/>
                <a:cs typeface="Arial" charset="0"/>
              </a:rPr>
              <a:t>Huh? </a:t>
            </a:r>
            <a:r>
              <a:rPr lang="en-US" sz="2400" dirty="0">
                <a:latin typeface="Arial" charset="0"/>
                <a:ea typeface="ＭＳ Ｐゴシック" charset="0"/>
                <a:cs typeface="Arial" charset="0"/>
              </a:rPr>
              <a:t>Remember, these velocities are relative to the </a:t>
            </a:r>
            <a:r>
              <a:rPr lang="en-US" sz="2400" b="1" dirty="0">
                <a:latin typeface="Arial" charset="0"/>
                <a:ea typeface="ＭＳ Ｐゴシック" charset="0"/>
                <a:cs typeface="Arial" charset="0"/>
              </a:rPr>
              <a:t>North American Reference Frame:</a:t>
            </a:r>
          </a:p>
          <a:p>
            <a:pPr eaLnBrk="1" hangingPunct="1">
              <a:lnSpc>
                <a:spcPct val="90000"/>
              </a:lnSpc>
            </a:pPr>
            <a:r>
              <a:rPr lang="en-US" sz="2000" dirty="0">
                <a:latin typeface="Arial" charset="0"/>
                <a:ea typeface="ＭＳ Ｐゴシック" charset="0"/>
                <a:cs typeface="Arial" charset="0"/>
              </a:rPr>
              <a:t>BEMT </a:t>
            </a:r>
            <a:r>
              <a:rPr lang="en-US" sz="2000" b="1" dirty="0">
                <a:solidFill>
                  <a:srgbClr val="FF0000"/>
                </a:solidFill>
                <a:latin typeface="Arial" charset="0"/>
                <a:ea typeface="ＭＳ Ｐゴシック" charset="0"/>
                <a:cs typeface="Arial" charset="0"/>
              </a:rPr>
              <a:t>= ~</a:t>
            </a:r>
            <a:r>
              <a:rPr lang="en-US" sz="2000" b="1" dirty="0" smtClean="0">
                <a:solidFill>
                  <a:srgbClr val="FF0000"/>
                </a:solidFill>
                <a:latin typeface="Arial" charset="0"/>
                <a:ea typeface="ＭＳ Ｐゴシック" charset="0"/>
                <a:cs typeface="Arial" charset="0"/>
              </a:rPr>
              <a:t>7.1 </a:t>
            </a:r>
            <a:r>
              <a:rPr lang="en-US" sz="2000" b="1" dirty="0">
                <a:solidFill>
                  <a:srgbClr val="FF0000"/>
                </a:solidFill>
                <a:latin typeface="Arial" charset="0"/>
                <a:ea typeface="ＭＳ Ｐゴシック" charset="0"/>
                <a:cs typeface="Arial" charset="0"/>
              </a:rPr>
              <a:t>mm/</a:t>
            </a:r>
            <a:r>
              <a:rPr lang="en-US" sz="2000" b="1" dirty="0" err="1">
                <a:solidFill>
                  <a:srgbClr val="FF0000"/>
                </a:solidFill>
                <a:latin typeface="Arial" charset="0"/>
                <a:ea typeface="ＭＳ Ｐゴシック" charset="0"/>
                <a:cs typeface="Arial" charset="0"/>
              </a:rPr>
              <a:t>yr</a:t>
            </a:r>
            <a:r>
              <a:rPr lang="en-US" sz="2000" b="1" dirty="0">
                <a:solidFill>
                  <a:srgbClr val="FF0000"/>
                </a:solidFill>
                <a:latin typeface="Arial" charset="0"/>
                <a:ea typeface="ＭＳ Ｐゴシック" charset="0"/>
                <a:cs typeface="Arial" charset="0"/>
              </a:rPr>
              <a:t> to the northwest</a:t>
            </a:r>
          </a:p>
          <a:p>
            <a:pPr eaLnBrk="1" hangingPunct="1">
              <a:lnSpc>
                <a:spcPct val="90000"/>
              </a:lnSpc>
            </a:pPr>
            <a:r>
              <a:rPr lang="en-US" sz="2000" dirty="0">
                <a:latin typeface="Arial" charset="0"/>
                <a:ea typeface="ＭＳ Ｐゴシック" charset="0"/>
                <a:cs typeface="Arial" charset="0"/>
              </a:rPr>
              <a:t>SBCC </a:t>
            </a:r>
            <a:r>
              <a:rPr lang="en-US" sz="2000" b="1" dirty="0">
                <a:solidFill>
                  <a:srgbClr val="FF0000"/>
                </a:solidFill>
                <a:latin typeface="Arial" charset="0"/>
                <a:ea typeface="ＭＳ Ｐゴシック" charset="0"/>
                <a:cs typeface="Arial" charset="0"/>
              </a:rPr>
              <a:t>= ~38 mm/</a:t>
            </a:r>
            <a:r>
              <a:rPr lang="en-US" sz="2000" b="1" dirty="0" err="1">
                <a:solidFill>
                  <a:srgbClr val="FF0000"/>
                </a:solidFill>
                <a:latin typeface="Arial" charset="0"/>
                <a:ea typeface="ＭＳ Ｐゴシック" charset="0"/>
                <a:cs typeface="Arial" charset="0"/>
              </a:rPr>
              <a:t>yr</a:t>
            </a:r>
            <a:r>
              <a:rPr lang="en-US" sz="2000" b="1" dirty="0">
                <a:solidFill>
                  <a:srgbClr val="FF0000"/>
                </a:solidFill>
                <a:latin typeface="Arial" charset="0"/>
                <a:ea typeface="ＭＳ Ｐゴシック" charset="0"/>
                <a:cs typeface="Arial" charset="0"/>
              </a:rPr>
              <a:t> to the northwest</a:t>
            </a:r>
          </a:p>
          <a:p>
            <a:pPr eaLnBrk="1" hangingPunct="1">
              <a:lnSpc>
                <a:spcPct val="90000"/>
              </a:lnSpc>
              <a:buFontTx/>
              <a:buNone/>
            </a:pPr>
            <a:endParaRPr lang="en-US" sz="2400" dirty="0" smtClean="0">
              <a:latin typeface="Arial" charset="0"/>
              <a:ea typeface="ＭＳ Ｐゴシック" charset="0"/>
              <a:cs typeface="Arial" charset="0"/>
            </a:endParaRPr>
          </a:p>
          <a:p>
            <a:pPr eaLnBrk="1" hangingPunct="1">
              <a:lnSpc>
                <a:spcPct val="90000"/>
              </a:lnSpc>
              <a:buFontTx/>
              <a:buNone/>
            </a:pPr>
            <a:r>
              <a:rPr lang="en-US" sz="2400" dirty="0" smtClean="0">
                <a:latin typeface="Arial" charset="0"/>
                <a:ea typeface="ＭＳ Ｐゴシック" charset="0"/>
                <a:cs typeface="Arial" charset="0"/>
              </a:rPr>
              <a:t>Imagine </a:t>
            </a:r>
            <a:r>
              <a:rPr lang="en-US" sz="2400" dirty="0">
                <a:latin typeface="Arial" charset="0"/>
                <a:ea typeface="ＭＳ Ｐゴシック" charset="0"/>
                <a:cs typeface="Arial" charset="0"/>
              </a:rPr>
              <a:t>you are driving in the middle </a:t>
            </a:r>
            <a:r>
              <a:rPr lang="en-US" sz="2400" dirty="0" smtClean="0">
                <a:latin typeface="Arial" charset="0"/>
                <a:ea typeface="ＭＳ Ｐゴシック" charset="0"/>
                <a:cs typeface="Arial" charset="0"/>
              </a:rPr>
              <a:t>lane</a:t>
            </a:r>
          </a:p>
          <a:p>
            <a:pPr eaLnBrk="1" hangingPunct="1">
              <a:lnSpc>
                <a:spcPct val="90000"/>
              </a:lnSpc>
              <a:buFontTx/>
              <a:buNone/>
            </a:pPr>
            <a:r>
              <a:rPr lang="en-US" sz="2400" dirty="0" smtClean="0">
                <a:latin typeface="Arial" charset="0"/>
                <a:ea typeface="ＭＳ Ｐゴシック" charset="0"/>
                <a:cs typeface="Arial" charset="0"/>
              </a:rPr>
              <a:t> </a:t>
            </a:r>
            <a:r>
              <a:rPr lang="en-US" sz="2400" dirty="0">
                <a:latin typeface="Arial" charset="0"/>
                <a:ea typeface="ＭＳ Ｐゴシック" charset="0"/>
                <a:cs typeface="Arial" charset="0"/>
              </a:rPr>
              <a:t>on a three-lane </a:t>
            </a:r>
            <a:r>
              <a:rPr lang="en-US" sz="2400" dirty="0" smtClean="0">
                <a:latin typeface="Arial" charset="0"/>
                <a:ea typeface="ＭＳ Ｐゴシック" charset="0"/>
                <a:cs typeface="Arial" charset="0"/>
              </a:rPr>
              <a:t>highway… what do you see? </a:t>
            </a:r>
            <a:endParaRPr lang="en-US" sz="2400" dirty="0">
              <a:latin typeface="Arial" charset="0"/>
              <a:ea typeface="ＭＳ Ｐゴシック" charset="0"/>
              <a:cs typeface="Arial" charset="0"/>
            </a:endParaRPr>
          </a:p>
          <a:p>
            <a:pPr eaLnBrk="1" hangingPunct="1">
              <a:lnSpc>
                <a:spcPct val="90000"/>
              </a:lnSpc>
            </a:pPr>
            <a:endParaRPr lang="en-US" sz="2400" b="1" dirty="0">
              <a:solidFill>
                <a:srgbClr val="FF0000"/>
              </a:solidFill>
              <a:latin typeface="Calibri" charset="0"/>
              <a:ea typeface="ＭＳ Ｐゴシック" charset="0"/>
              <a:cs typeface="ＭＳ Ｐゴシック" charset="0"/>
            </a:endParaRPr>
          </a:p>
          <a:p>
            <a:pPr eaLnBrk="1" hangingPunct="1">
              <a:lnSpc>
                <a:spcPct val="90000"/>
              </a:lnSpc>
            </a:pPr>
            <a:endParaRPr lang="en-US" sz="2400" b="1" dirty="0">
              <a:solidFill>
                <a:srgbClr val="FF0000"/>
              </a:solidFill>
              <a:latin typeface="Calibri" charset="0"/>
              <a:ea typeface="ＭＳ Ｐゴシック" charset="0"/>
              <a:cs typeface="ＭＳ Ｐゴシック" charset="0"/>
            </a:endParaRPr>
          </a:p>
        </p:txBody>
      </p:sp>
      <p:sp>
        <p:nvSpPr>
          <p:cNvPr id="27654" name="Text Box 6"/>
          <p:cNvSpPr txBox="1">
            <a:spLocks noChangeArrowheads="1"/>
          </p:cNvSpPr>
          <p:nvPr/>
        </p:nvSpPr>
        <p:spPr bwMode="auto">
          <a:xfrm>
            <a:off x="2535238" y="4951413"/>
            <a:ext cx="8318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FF0000"/>
                </a:solidFill>
              </a:rPr>
              <a:t>SBCC</a:t>
            </a:r>
          </a:p>
        </p:txBody>
      </p:sp>
      <p:sp>
        <p:nvSpPr>
          <p:cNvPr id="27655" name="Text Box 7"/>
          <p:cNvSpPr txBox="1">
            <a:spLocks noChangeArrowheads="1"/>
          </p:cNvSpPr>
          <p:nvPr/>
        </p:nvSpPr>
        <p:spPr bwMode="auto">
          <a:xfrm>
            <a:off x="4902200" y="4040188"/>
            <a:ext cx="8318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FF0000"/>
                </a:solidFill>
              </a:rPr>
              <a:t>BEMT</a:t>
            </a:r>
          </a:p>
        </p:txBody>
      </p:sp>
      <p:sp>
        <p:nvSpPr>
          <p:cNvPr id="27656" name="Line 8"/>
          <p:cNvSpPr>
            <a:spLocks noChangeShapeType="1"/>
          </p:cNvSpPr>
          <p:nvPr/>
        </p:nvSpPr>
        <p:spPr bwMode="auto">
          <a:xfrm rot="18900000" flipV="1">
            <a:off x="2974975" y="3897313"/>
            <a:ext cx="12700" cy="95885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7657" name="Line 9"/>
          <p:cNvSpPr>
            <a:spLocks noChangeShapeType="1"/>
          </p:cNvSpPr>
          <p:nvPr/>
        </p:nvSpPr>
        <p:spPr bwMode="auto">
          <a:xfrm rot="18900000" flipH="1">
            <a:off x="5029994" y="4199731"/>
            <a:ext cx="38100" cy="9667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7658" name="Text Box 10"/>
          <p:cNvSpPr txBox="1">
            <a:spLocks noChangeArrowheads="1"/>
          </p:cNvSpPr>
          <p:nvPr/>
        </p:nvSpPr>
        <p:spPr bwMode="auto">
          <a:xfrm>
            <a:off x="490538" y="6270625"/>
            <a:ext cx="54229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prstClr val="black"/>
                </a:solidFill>
              </a:rPr>
              <a:t>SBCC is moving ~5 times more quickly than BEMT.</a:t>
            </a:r>
          </a:p>
        </p:txBody>
      </p:sp>
      <p:sp>
        <p:nvSpPr>
          <p:cNvPr id="11" name="Rectangle 15"/>
          <p:cNvSpPr>
            <a:spLocks noChangeArrowheads="1"/>
          </p:cNvSpPr>
          <p:nvPr/>
        </p:nvSpPr>
        <p:spPr bwMode="auto">
          <a:xfrm>
            <a:off x="3330192" y="4738957"/>
            <a:ext cx="111125" cy="88900"/>
          </a:xfrm>
          <a:prstGeom prst="rect">
            <a:avLst/>
          </a:prstGeom>
          <a:solidFill>
            <a:srgbClr val="FFFF00"/>
          </a:solidFill>
          <a:ln w="9525">
            <a:solidFill>
              <a:schemeClr val="tx1"/>
            </a:solidFill>
            <a:miter lim="800000"/>
            <a:headEnd/>
            <a:tailEnd/>
          </a:ln>
        </p:spPr>
        <p:txBody>
          <a:bodyPr wrap="none" anchor="ctr"/>
          <a:lstStyle/>
          <a:p>
            <a:endParaRPr lang="en-US">
              <a:solidFill>
                <a:prstClr val="black"/>
              </a:solidFill>
            </a:endParaRPr>
          </a:p>
        </p:txBody>
      </p:sp>
      <p:sp>
        <p:nvSpPr>
          <p:cNvPr id="12" name="Rectangle 15"/>
          <p:cNvSpPr>
            <a:spLocks noChangeArrowheads="1"/>
          </p:cNvSpPr>
          <p:nvPr/>
        </p:nvSpPr>
        <p:spPr bwMode="auto">
          <a:xfrm>
            <a:off x="4691998" y="4288594"/>
            <a:ext cx="111125" cy="88900"/>
          </a:xfrm>
          <a:prstGeom prst="rect">
            <a:avLst/>
          </a:prstGeom>
          <a:solidFill>
            <a:srgbClr val="FFFF00"/>
          </a:solidFill>
          <a:ln w="9525">
            <a:solidFill>
              <a:schemeClr val="tx1"/>
            </a:solidFill>
            <a:miter lim="800000"/>
            <a:headEnd/>
            <a:tailEnd/>
          </a:ln>
        </p:spPr>
        <p:txBody>
          <a:bodyPr wrap="none" anchor="ctr"/>
          <a:lstStyle/>
          <a:p>
            <a:endParaRPr lang="en-US">
              <a:solidFill>
                <a:prstClr val="black"/>
              </a:solidFill>
            </a:endParaRPr>
          </a:p>
        </p:txBody>
      </p:sp>
    </p:spTree>
    <p:extLst>
      <p:ext uri="{BB962C8B-B14F-4D97-AF65-F5344CB8AC3E}">
        <p14:creationId xmlns:p14="http://schemas.microsoft.com/office/powerpoint/2010/main" val="3782085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51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175109">
                                            <p:txEl>
                                              <p:pRg st="1" end="1"/>
                                            </p:txEl>
                                          </p:spTgt>
                                        </p:tgtEl>
                                        <p:attrNameLst>
                                          <p:attrName>style.visibility</p:attrName>
                                        </p:attrNameLst>
                                      </p:cBhvr>
                                      <p:to>
                                        <p:strVal val="visible"/>
                                      </p:to>
                                    </p:set>
                                    <p:animEffect transition="in" filter="box(in)">
                                      <p:cBhvr>
                                        <p:cTn id="11" dur="500"/>
                                        <p:tgtEl>
                                          <p:spTgt spid="175109">
                                            <p:txEl>
                                              <p:pRg st="1" end="1"/>
                                            </p:txEl>
                                          </p:spTgt>
                                        </p:tgtEl>
                                      </p:cBhvr>
                                    </p:animEffect>
                                  </p:childTnLst>
                                </p:cTn>
                              </p:par>
                              <p:par>
                                <p:cTn id="12" presetID="4" presetClass="entr" presetSubtype="16" fill="hold" nodeType="withEffect">
                                  <p:stCondLst>
                                    <p:cond delay="0"/>
                                  </p:stCondLst>
                                  <p:childTnLst>
                                    <p:set>
                                      <p:cBhvr>
                                        <p:cTn id="13" dur="1" fill="hold">
                                          <p:stCondLst>
                                            <p:cond delay="0"/>
                                          </p:stCondLst>
                                        </p:cTn>
                                        <p:tgtEl>
                                          <p:spTgt spid="175109">
                                            <p:txEl>
                                              <p:pRg st="2" end="2"/>
                                            </p:txEl>
                                          </p:spTgt>
                                        </p:tgtEl>
                                        <p:attrNameLst>
                                          <p:attrName>style.visibility</p:attrName>
                                        </p:attrNameLst>
                                      </p:cBhvr>
                                      <p:to>
                                        <p:strVal val="visible"/>
                                      </p:to>
                                    </p:set>
                                    <p:animEffect transition="in" filter="box(in)">
                                      <p:cBhvr>
                                        <p:cTn id="14" dur="500"/>
                                        <p:tgtEl>
                                          <p:spTgt spid="175109">
                                            <p:txEl>
                                              <p:pRg st="2" end="2"/>
                                            </p:txEl>
                                          </p:spTgt>
                                        </p:tgtEl>
                                      </p:cBhvr>
                                    </p:animEffect>
                                  </p:childTnLst>
                                </p:cTn>
                              </p:par>
                              <p:par>
                                <p:cTn id="15" presetID="4" presetClass="entr" presetSubtype="16" fill="hold" nodeType="withEffect">
                                  <p:stCondLst>
                                    <p:cond delay="0"/>
                                  </p:stCondLst>
                                  <p:childTnLst>
                                    <p:set>
                                      <p:cBhvr>
                                        <p:cTn id="16" dur="1" fill="hold">
                                          <p:stCondLst>
                                            <p:cond delay="0"/>
                                          </p:stCondLst>
                                        </p:cTn>
                                        <p:tgtEl>
                                          <p:spTgt spid="175109">
                                            <p:txEl>
                                              <p:pRg st="4" end="4"/>
                                            </p:txEl>
                                          </p:spTgt>
                                        </p:tgtEl>
                                        <p:attrNameLst>
                                          <p:attrName>style.visibility</p:attrName>
                                        </p:attrNameLst>
                                      </p:cBhvr>
                                      <p:to>
                                        <p:strVal val="visible"/>
                                      </p:to>
                                    </p:set>
                                    <p:animEffect transition="in" filter="box(in)">
                                      <p:cBhvr>
                                        <p:cTn id="17" dur="500"/>
                                        <p:tgtEl>
                                          <p:spTgt spid="175109">
                                            <p:txEl>
                                              <p:pRg st="4" end="4"/>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175109">
                                            <p:txEl>
                                              <p:pRg st="5" end="5"/>
                                            </p:txEl>
                                          </p:spTgt>
                                        </p:tgtEl>
                                        <p:attrNameLst>
                                          <p:attrName>style.visibility</p:attrName>
                                        </p:attrNameLst>
                                      </p:cBhvr>
                                      <p:to>
                                        <p:strVal val="visible"/>
                                      </p:to>
                                    </p:set>
                                    <p:animEffect transition="in" filter="box(in)">
                                      <p:cBhvr>
                                        <p:cTn id="20" dur="500"/>
                                        <p:tgtEl>
                                          <p:spTgt spid="17510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516188" y="60325"/>
            <a:ext cx="6627812" cy="673100"/>
          </a:xfrm>
        </p:spPr>
        <p:txBody>
          <a:bodyPr/>
          <a:lstStyle/>
          <a:p>
            <a:pPr eaLnBrk="1" hangingPunct="1"/>
            <a:r>
              <a:rPr lang="en-US" sz="3200">
                <a:latin typeface="Arial" charset="0"/>
                <a:cs typeface="Arial" charset="0"/>
              </a:rPr>
              <a:t>Animation: Modeling the </a:t>
            </a:r>
            <a:br>
              <a:rPr lang="en-US" sz="3200">
                <a:latin typeface="Arial" charset="0"/>
                <a:cs typeface="Arial" charset="0"/>
              </a:rPr>
            </a:br>
            <a:r>
              <a:rPr lang="en-US" sz="3200">
                <a:latin typeface="Arial" charset="0"/>
                <a:cs typeface="Arial" charset="0"/>
              </a:rPr>
              <a:t>Past and Future</a:t>
            </a:r>
            <a:r>
              <a:rPr lang="en-US">
                <a:latin typeface="Arial" charset="0"/>
                <a:cs typeface="Arial" charset="0"/>
              </a:rPr>
              <a:t> </a:t>
            </a:r>
          </a:p>
        </p:txBody>
      </p:sp>
      <p:pic>
        <p:nvPicPr>
          <p:cNvPr id="29699" name="Picture 5" descr="SoCAL_GPSlo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6625"/>
            <a:ext cx="6991350" cy="59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12"/>
          <p:cNvSpPr>
            <a:spLocks noChangeArrowheads="1"/>
          </p:cNvSpPr>
          <p:nvPr/>
        </p:nvSpPr>
        <p:spPr bwMode="auto">
          <a:xfrm>
            <a:off x="1633538" y="2009775"/>
            <a:ext cx="4419600" cy="32004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pic>
        <p:nvPicPr>
          <p:cNvPr id="160781" name="Picture 13" descr="vel6M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36625" y="1474788"/>
            <a:ext cx="586422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3"/>
          <p:cNvSpPr>
            <a:spLocks noGrp="1" noChangeArrowheads="1"/>
          </p:cNvSpPr>
          <p:nvPr>
            <p:ph type="body" idx="1"/>
          </p:nvPr>
        </p:nvSpPr>
        <p:spPr>
          <a:xfrm>
            <a:off x="923924" y="6061086"/>
            <a:ext cx="5878514" cy="635000"/>
          </a:xfrm>
          <a:solidFill>
            <a:schemeClr val="bg1"/>
          </a:solidFill>
        </p:spPr>
        <p:txBody>
          <a:bodyPr/>
          <a:lstStyle/>
          <a:p>
            <a:pPr eaLnBrk="1" hangingPunct="1">
              <a:lnSpc>
                <a:spcPct val="80000"/>
              </a:lnSpc>
              <a:buFontTx/>
              <a:buNone/>
            </a:pPr>
            <a:r>
              <a:rPr lang="en-US" sz="1700" dirty="0" smtClean="0">
                <a:latin typeface="Calibri" charset="0"/>
                <a:ea typeface="ＭＳ Ｐゴシック" charset="0"/>
                <a:cs typeface="ＭＳ Ｐゴシック" charset="0"/>
              </a:rPr>
              <a:t>Press space bar to start animation.</a:t>
            </a:r>
            <a:endParaRPr lang="en-US" sz="1000" dirty="0" smtClean="0">
              <a:latin typeface="Calibri" charset="0"/>
              <a:ea typeface="ＭＳ Ｐゴシック" charset="0"/>
              <a:cs typeface="ＭＳ Ｐゴシック" charset="0"/>
            </a:endParaRPr>
          </a:p>
          <a:p>
            <a:pPr eaLnBrk="1" hangingPunct="1">
              <a:lnSpc>
                <a:spcPct val="80000"/>
              </a:lnSpc>
              <a:buFontTx/>
              <a:buNone/>
            </a:pPr>
            <a:r>
              <a:rPr lang="en-US" sz="1000" dirty="0" smtClean="0">
                <a:latin typeface="Calibri" charset="0"/>
                <a:ea typeface="ＭＳ Ｐゴシック" charset="0"/>
                <a:cs typeface="ＭＳ Ｐゴシック" charset="0"/>
              </a:rPr>
              <a:t>Source</a:t>
            </a:r>
            <a:r>
              <a:rPr lang="en-US" sz="1000" dirty="0">
                <a:latin typeface="Calibri" charset="0"/>
                <a:ea typeface="ＭＳ Ｐゴシック" charset="0"/>
                <a:cs typeface="ＭＳ Ｐゴシック" charset="0"/>
              </a:rPr>
              <a:t>: http://</a:t>
            </a:r>
            <a:r>
              <a:rPr lang="en-US" sz="1000" dirty="0" err="1">
                <a:latin typeface="Calibri" charset="0"/>
                <a:ea typeface="ＭＳ Ｐゴシック" charset="0"/>
                <a:cs typeface="ＭＳ Ｐゴシック" charset="0"/>
              </a:rPr>
              <a:t>rock.geo.sunysb.edu</a:t>
            </a:r>
            <a:r>
              <a:rPr lang="en-US" sz="1000" dirty="0">
                <a:latin typeface="Calibri" charset="0"/>
                <a:ea typeface="ＭＳ Ｐゴシック" charset="0"/>
                <a:cs typeface="ＭＳ Ｐゴシック" charset="0"/>
              </a:rPr>
              <a:t>/~holt/Education/vel6Ma.html</a:t>
            </a:r>
          </a:p>
        </p:txBody>
      </p:sp>
      <p:sp>
        <p:nvSpPr>
          <p:cNvPr id="29703" name="Text Box 14"/>
          <p:cNvSpPr txBox="1">
            <a:spLocks noChangeArrowheads="1"/>
          </p:cNvSpPr>
          <p:nvPr/>
        </p:nvSpPr>
        <p:spPr bwMode="auto">
          <a:xfrm>
            <a:off x="6607190" y="899720"/>
            <a:ext cx="2536809" cy="2400657"/>
          </a:xfrm>
          <a:prstGeom prst="rect">
            <a:avLst/>
          </a:prstGeom>
          <a:solidFill>
            <a:srgbClr val="FFFFFF"/>
          </a:solidFill>
          <a:ln>
            <a:noFill/>
          </a:ln>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sz="3000" dirty="0" smtClean="0">
              <a:solidFill>
                <a:srgbClr val="FF0000"/>
              </a:solidFill>
            </a:endParaRPr>
          </a:p>
          <a:p>
            <a:pPr eaLnBrk="1" hangingPunct="1"/>
            <a:endParaRPr lang="en-US" sz="3000" dirty="0" smtClean="0">
              <a:solidFill>
                <a:srgbClr val="FF0000"/>
              </a:solidFill>
            </a:endParaRPr>
          </a:p>
          <a:p>
            <a:pPr eaLnBrk="1" hangingPunct="1"/>
            <a:r>
              <a:rPr lang="en-US" sz="3000" dirty="0" smtClean="0">
                <a:solidFill>
                  <a:srgbClr val="FF0000"/>
                </a:solidFill>
              </a:rPr>
              <a:t>+3 million </a:t>
            </a:r>
            <a:r>
              <a:rPr lang="en-US" sz="3000" dirty="0" err="1" smtClean="0">
                <a:solidFill>
                  <a:srgbClr val="FF0000"/>
                </a:solidFill>
              </a:rPr>
              <a:t>yrs</a:t>
            </a:r>
            <a:endParaRPr lang="en-US" sz="3000" dirty="0" smtClean="0">
              <a:solidFill>
                <a:srgbClr val="FF0000"/>
              </a:solidFill>
            </a:endParaRPr>
          </a:p>
          <a:p>
            <a:pPr eaLnBrk="1" hangingPunct="1"/>
            <a:endParaRPr lang="en-US" sz="3000" dirty="0">
              <a:solidFill>
                <a:srgbClr val="FF0000"/>
              </a:solidFill>
            </a:endParaRPr>
          </a:p>
          <a:p>
            <a:pPr eaLnBrk="1" hangingPunct="1"/>
            <a:endParaRPr lang="en-US" sz="3000" dirty="0">
              <a:solidFill>
                <a:srgbClr val="FF0000"/>
              </a:solidFill>
            </a:endParaRPr>
          </a:p>
        </p:txBody>
      </p:sp>
      <p:sp>
        <p:nvSpPr>
          <p:cNvPr id="29705" name="Rectangle 9"/>
          <p:cNvSpPr>
            <a:spLocks noChangeArrowheads="1"/>
          </p:cNvSpPr>
          <p:nvPr/>
        </p:nvSpPr>
        <p:spPr bwMode="auto">
          <a:xfrm>
            <a:off x="6782842" y="3222948"/>
            <a:ext cx="2213521" cy="2400657"/>
          </a:xfrm>
          <a:prstGeom prst="rect">
            <a:avLst/>
          </a:prstGeom>
          <a:solidFill>
            <a:srgbClr val="FFFFFF"/>
          </a:solidFill>
          <a:ln>
            <a:noFill/>
          </a:ln>
          <a:extLst/>
        </p:spPr>
        <p:txBody>
          <a:bodyPr wrap="square">
            <a:spAutoFit/>
          </a:bodyPr>
          <a:lstStyle/>
          <a:p>
            <a:endParaRPr lang="en-US" sz="3000" dirty="0" smtClean="0">
              <a:solidFill>
                <a:srgbClr val="FF0000"/>
              </a:solidFill>
            </a:endParaRPr>
          </a:p>
          <a:p>
            <a:r>
              <a:rPr lang="en-US" sz="3000" dirty="0" smtClean="0">
                <a:solidFill>
                  <a:srgbClr val="FF0000"/>
                </a:solidFill>
              </a:rPr>
              <a:t>Now</a:t>
            </a:r>
          </a:p>
          <a:p>
            <a:endParaRPr lang="en-US" sz="3000" dirty="0">
              <a:solidFill>
                <a:srgbClr val="FF0000"/>
              </a:solidFill>
            </a:endParaRPr>
          </a:p>
          <a:p>
            <a:endParaRPr lang="en-US" sz="3000" dirty="0" smtClean="0">
              <a:solidFill>
                <a:srgbClr val="FF0000"/>
              </a:solidFill>
            </a:endParaRPr>
          </a:p>
          <a:p>
            <a:endParaRPr lang="en-US" sz="3000" dirty="0">
              <a:solidFill>
                <a:srgbClr val="FF0000"/>
              </a:solidFill>
            </a:endParaRPr>
          </a:p>
        </p:txBody>
      </p:sp>
      <p:sp>
        <p:nvSpPr>
          <p:cNvPr id="29704" name="Rectangle 8"/>
          <p:cNvSpPr>
            <a:spLocks noChangeArrowheads="1"/>
          </p:cNvSpPr>
          <p:nvPr/>
        </p:nvSpPr>
        <p:spPr bwMode="auto">
          <a:xfrm>
            <a:off x="6634214" y="5360988"/>
            <a:ext cx="2509786" cy="1938992"/>
          </a:xfrm>
          <a:prstGeom prst="rect">
            <a:avLst/>
          </a:prstGeom>
          <a:solidFill>
            <a:srgbClr val="FFFFFF"/>
          </a:solidFill>
          <a:ln>
            <a:noFill/>
          </a:ln>
          <a:extLst/>
        </p:spPr>
        <p:txBody>
          <a:bodyPr wrap="square">
            <a:spAutoFit/>
          </a:bodyPr>
          <a:lstStyle/>
          <a:p>
            <a:r>
              <a:rPr lang="en-US" sz="3000" dirty="0">
                <a:solidFill>
                  <a:srgbClr val="FF0000"/>
                </a:solidFill>
              </a:rPr>
              <a:t>-3 </a:t>
            </a:r>
            <a:r>
              <a:rPr lang="en-US" sz="3000" dirty="0" smtClean="0">
                <a:solidFill>
                  <a:srgbClr val="FF0000"/>
                </a:solidFill>
              </a:rPr>
              <a:t>million </a:t>
            </a:r>
            <a:r>
              <a:rPr lang="en-US" sz="3000" dirty="0" err="1" smtClean="0">
                <a:solidFill>
                  <a:srgbClr val="FF0000"/>
                </a:solidFill>
              </a:rPr>
              <a:t>yrs</a:t>
            </a:r>
            <a:endParaRPr lang="en-US" sz="3000" dirty="0" smtClean="0">
              <a:solidFill>
                <a:srgbClr val="FF0000"/>
              </a:solidFill>
            </a:endParaRPr>
          </a:p>
          <a:p>
            <a:endParaRPr lang="en-US" sz="3000" dirty="0">
              <a:solidFill>
                <a:srgbClr val="FF0000"/>
              </a:solidFill>
            </a:endParaRPr>
          </a:p>
          <a:p>
            <a:endParaRPr lang="en-US" sz="3000" dirty="0" smtClean="0">
              <a:solidFill>
                <a:srgbClr val="FF0000"/>
              </a:solidFill>
            </a:endParaRPr>
          </a:p>
          <a:p>
            <a:endParaRPr lang="en-US" sz="3000" dirty="0">
              <a:solidFill>
                <a:srgbClr val="FF0000"/>
              </a:solidFill>
            </a:endParaRPr>
          </a:p>
        </p:txBody>
      </p:sp>
    </p:spTree>
    <p:extLst>
      <p:ext uri="{BB962C8B-B14F-4D97-AF65-F5344CB8AC3E}">
        <p14:creationId xmlns:p14="http://schemas.microsoft.com/office/powerpoint/2010/main" val="3276319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0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p:cNvSpPr>
            <a:spLocks noGrp="1"/>
          </p:cNvSpPr>
          <p:nvPr>
            <p:ph idx="1"/>
          </p:nvPr>
        </p:nvSpPr>
        <p:spPr>
          <a:xfrm>
            <a:off x="433388" y="1073150"/>
            <a:ext cx="8420100" cy="5784850"/>
          </a:xfrm>
        </p:spPr>
        <p:txBody>
          <a:bodyPr/>
          <a:lstStyle/>
          <a:p>
            <a:pPr algn="ctr">
              <a:buFont typeface="Arial" charset="0"/>
              <a:buNone/>
            </a:pPr>
            <a:r>
              <a:rPr lang="en-US" sz="5400" b="1" dirty="0">
                <a:latin typeface="Calibri" charset="0"/>
                <a:ea typeface="ＭＳ Ｐゴシック" charset="0"/>
                <a:cs typeface="ＭＳ Ｐゴシック" charset="0"/>
              </a:rPr>
              <a:t>Questions</a:t>
            </a:r>
            <a:endParaRPr lang="en-US" sz="4400" b="1" dirty="0">
              <a:latin typeface="Calibri" charset="0"/>
              <a:ea typeface="ＭＳ Ｐゴシック" charset="0"/>
              <a:cs typeface="ＭＳ Ｐゴシック" charset="0"/>
            </a:endParaRPr>
          </a:p>
          <a:p>
            <a:pPr algn="ctr">
              <a:buFont typeface="Arial" charset="0"/>
              <a:buNone/>
            </a:pPr>
            <a:endParaRPr lang="en-US" sz="2800" dirty="0">
              <a:latin typeface="Calibri" charset="0"/>
              <a:ea typeface="ＭＳ Ｐゴシック" charset="0"/>
              <a:cs typeface="ＭＳ Ｐゴシック" charset="0"/>
            </a:endParaRPr>
          </a:p>
          <a:p>
            <a:pPr algn="ctr">
              <a:buFont typeface="Arial" charset="0"/>
              <a:buNone/>
            </a:pPr>
            <a:r>
              <a:rPr lang="en-US" sz="2800" dirty="0">
                <a:latin typeface="Calibri" charset="0"/>
                <a:ea typeface="ＭＳ Ｐゴシック" charset="0"/>
                <a:cs typeface="ＭＳ Ｐゴシック" charset="0"/>
              </a:rPr>
              <a:t>Contact: Shelley Olds</a:t>
            </a:r>
          </a:p>
          <a:p>
            <a:pPr algn="ctr">
              <a:lnSpc>
                <a:spcPts val="2900"/>
              </a:lnSpc>
              <a:buFont typeface="Arial" charset="0"/>
              <a:buNone/>
            </a:pPr>
            <a:r>
              <a:rPr lang="en-US" sz="2800" dirty="0" err="1">
                <a:latin typeface="Calibri" charset="0"/>
                <a:ea typeface="ＭＳ Ｐゴシック" charset="0"/>
                <a:cs typeface="ＭＳ Ｐゴシック" charset="0"/>
              </a:rPr>
              <a:t>e</a:t>
            </a:r>
            <a:r>
              <a:rPr lang="en-US" sz="2800" dirty="0" err="1" smtClean="0">
                <a:latin typeface="Calibri" charset="0"/>
                <a:ea typeface="ＭＳ Ｐゴシック" charset="0"/>
                <a:cs typeface="ＭＳ Ｐゴシック" charset="0"/>
              </a:rPr>
              <a:t>ducationandoutreach</a:t>
            </a:r>
            <a:r>
              <a:rPr lang="en-US" sz="2800" dirty="0" smtClean="0">
                <a:latin typeface="Calibri" charset="0"/>
                <a:ea typeface="ＭＳ Ｐゴシック" charset="0"/>
                <a:cs typeface="ＭＳ Ｐゴシック" charset="0"/>
              </a:rPr>
              <a:t>        </a:t>
            </a:r>
            <a:r>
              <a:rPr lang="en-US" sz="2800" dirty="0" err="1" smtClean="0">
                <a:latin typeface="Calibri" charset="0"/>
                <a:ea typeface="ＭＳ Ｐゴシック" charset="0"/>
                <a:cs typeface="ＭＳ Ｐゴシック" charset="0"/>
              </a:rPr>
              <a:t>unavco.org</a:t>
            </a:r>
            <a:endParaRPr lang="en-US" sz="2800" dirty="0">
              <a:latin typeface="Calibri" charset="0"/>
              <a:ea typeface="ＭＳ Ｐゴシック" charset="0"/>
              <a:cs typeface="ＭＳ Ｐゴシック" charset="0"/>
            </a:endParaRPr>
          </a:p>
          <a:p>
            <a:pPr algn="ctr">
              <a:lnSpc>
                <a:spcPts val="2900"/>
              </a:lnSpc>
              <a:buFont typeface="Arial" charset="0"/>
              <a:buNone/>
            </a:pPr>
            <a:r>
              <a:rPr lang="en-US" sz="2800" dirty="0">
                <a:latin typeface="Calibri" charset="0"/>
                <a:ea typeface="ＭＳ Ｐゴシック" charset="0"/>
                <a:cs typeface="ＭＳ Ｐゴシック" charset="0"/>
              </a:rPr>
              <a:t>http://</a:t>
            </a:r>
            <a:r>
              <a:rPr lang="en-US" sz="2800" dirty="0" err="1">
                <a:latin typeface="Calibri" charset="0"/>
                <a:ea typeface="ＭＳ Ｐゴシック" charset="0"/>
                <a:cs typeface="ＭＳ Ｐゴシック" charset="0"/>
              </a:rPr>
              <a:t>www.unavco.org</a:t>
            </a:r>
            <a:r>
              <a:rPr lang="en-US" sz="2800" dirty="0">
                <a:latin typeface="Calibri" charset="0"/>
                <a:ea typeface="ＭＳ Ｐゴシック" charset="0"/>
                <a:cs typeface="ＭＳ Ｐゴシック" charset="0"/>
              </a:rPr>
              <a:t>/</a:t>
            </a:r>
          </a:p>
          <a:p>
            <a:pPr algn="ctr">
              <a:lnSpc>
                <a:spcPts val="2900"/>
              </a:lnSpc>
              <a:buFont typeface="Arial" charset="0"/>
              <a:buNone/>
            </a:pPr>
            <a:endParaRPr lang="en-US" sz="4000" dirty="0">
              <a:latin typeface="Calibri" charset="0"/>
              <a:ea typeface="ＭＳ Ｐゴシック" charset="0"/>
              <a:cs typeface="ＭＳ Ｐゴシック" charset="0"/>
            </a:endParaRPr>
          </a:p>
          <a:p>
            <a:pPr algn="ctr">
              <a:lnSpc>
                <a:spcPts val="2900"/>
              </a:lnSpc>
              <a:buFont typeface="Arial" charset="0"/>
              <a:buNone/>
            </a:pPr>
            <a:endParaRPr lang="en-US" sz="4000" dirty="0">
              <a:latin typeface="Calibri" charset="0"/>
              <a:ea typeface="ＭＳ Ｐゴシック" charset="0"/>
              <a:cs typeface="ＭＳ Ｐゴシック" charset="0"/>
            </a:endParaRPr>
          </a:p>
          <a:p>
            <a:pPr algn="ctr">
              <a:lnSpc>
                <a:spcPts val="2900"/>
              </a:lnSpc>
              <a:buFont typeface="Arial" charset="0"/>
              <a:buNone/>
            </a:pPr>
            <a:r>
              <a:rPr lang="en-US" sz="4000" dirty="0">
                <a:latin typeface="Calibri" charset="0"/>
                <a:ea typeface="ＭＳ Ｐゴシック" charset="0"/>
                <a:cs typeface="ＭＳ Ｐゴシック" charset="0"/>
              </a:rPr>
              <a:t>Follow UNAVCO on  </a:t>
            </a:r>
            <a:r>
              <a:rPr lang="en-US" sz="4000" dirty="0" err="1">
                <a:solidFill>
                  <a:schemeClr val="bg1"/>
                </a:solidFill>
                <a:latin typeface="Calibri" charset="0"/>
                <a:ea typeface="ＭＳ Ｐゴシック" charset="0"/>
                <a:cs typeface="ＭＳ Ｐゴシック" charset="0"/>
              </a:rPr>
              <a:t>facebook</a:t>
            </a:r>
            <a:endParaRPr lang="en-US" sz="4000" dirty="0">
              <a:solidFill>
                <a:schemeClr val="bg1"/>
              </a:solidFill>
              <a:latin typeface="Calibri" charset="0"/>
              <a:ea typeface="ＭＳ Ｐゴシック" charset="0"/>
              <a:cs typeface="ＭＳ Ｐゴシック" charset="0"/>
            </a:endParaRPr>
          </a:p>
          <a:p>
            <a:pPr algn="ctr">
              <a:lnSpc>
                <a:spcPts val="2900"/>
              </a:lnSpc>
              <a:buFont typeface="Arial" charset="0"/>
              <a:buNone/>
            </a:pPr>
            <a:r>
              <a:rPr lang="en-US" sz="1800" dirty="0">
                <a:latin typeface="Calibri" charset="0"/>
                <a:ea typeface="ＭＳ Ｐゴシック" charset="0"/>
                <a:cs typeface="ＭＳ Ｐゴシック" charset="0"/>
              </a:rPr>
              <a:t>						</a:t>
            </a:r>
            <a:r>
              <a:rPr lang="en-US" sz="1800" dirty="0" smtClean="0">
                <a:latin typeface="Calibri" charset="0"/>
                <a:ea typeface="ＭＳ Ｐゴシック" charset="0"/>
                <a:cs typeface="ＭＳ Ｐゴシック" charset="0"/>
              </a:rPr>
              <a:t>					Facebook    </a:t>
            </a:r>
            <a:r>
              <a:rPr lang="en-US" sz="1800" dirty="0">
                <a:latin typeface="Calibri" charset="0"/>
                <a:ea typeface="ＭＳ Ｐゴシック" charset="0"/>
                <a:cs typeface="ＭＳ Ｐゴシック" charset="0"/>
              </a:rPr>
              <a:t>Twitter</a:t>
            </a:r>
          </a:p>
        </p:txBody>
      </p:sp>
      <p:pic>
        <p:nvPicPr>
          <p:cNvPr id="38916" name="Picture 3">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3450" y="482758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a:hlinkClick r:id="rId5"/>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481965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0702" y="3002995"/>
            <a:ext cx="5524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3152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descr="SEAsiaVolcanoes2low.png"/>
          <p:cNvPicPr/>
          <p:nvPr/>
        </p:nvPicPr>
        <p:blipFill>
          <a:blip r:embed="rId2"/>
          <a:stretch>
            <a:fillRect/>
          </a:stretch>
        </p:blipFill>
        <p:spPr>
          <a:xfrm>
            <a:off x="265471" y="1017638"/>
            <a:ext cx="8480324" cy="5840361"/>
          </a:xfrm>
          <a:prstGeom prst="rect">
            <a:avLst/>
          </a:prstGeom>
        </p:spPr>
      </p:pic>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b="13874"/>
          <a:stretch/>
        </p:blipFill>
        <p:spPr bwMode="auto">
          <a:xfrm>
            <a:off x="-1" y="0"/>
            <a:ext cx="9144001" cy="10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1654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matra-block-low.png"/>
          <p:cNvPicPr/>
          <p:nvPr/>
        </p:nvPicPr>
        <p:blipFill>
          <a:blip r:embed="rId2"/>
          <a:stretch>
            <a:fillRect/>
          </a:stretch>
        </p:blipFill>
        <p:spPr>
          <a:xfrm>
            <a:off x="175412" y="1860783"/>
            <a:ext cx="8709135" cy="3832093"/>
          </a:xfrm>
          <a:prstGeom prst="rect">
            <a:avLst/>
          </a:prstGeom>
        </p:spPr>
      </p:pic>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b="13874"/>
          <a:stretch/>
        </p:blipFill>
        <p:spPr bwMode="auto">
          <a:xfrm>
            <a:off x="-1" y="0"/>
            <a:ext cx="9144001" cy="10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405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78482" y="2015836"/>
            <a:ext cx="3938155" cy="4307754"/>
          </a:xfrm>
        </p:spPr>
        <p:txBody>
          <a:bodyPr/>
          <a:lstStyle/>
          <a:p>
            <a:pPr marL="0" indent="0">
              <a:buNone/>
            </a:pPr>
            <a:r>
              <a:rPr lang="en-US" sz="4000" b="1" dirty="0" smtClean="0"/>
              <a:t>GPS receiver</a:t>
            </a:r>
            <a:endParaRPr lang="en-US" sz="4000" b="1" dirty="0"/>
          </a:p>
        </p:txBody>
      </p:sp>
      <p:sp>
        <p:nvSpPr>
          <p:cNvPr id="2" name="Title 1"/>
          <p:cNvSpPr>
            <a:spLocks noGrp="1"/>
          </p:cNvSpPr>
          <p:nvPr>
            <p:ph type="title"/>
          </p:nvPr>
        </p:nvSpPr>
        <p:spPr/>
        <p:txBody>
          <a:bodyPr/>
          <a:lstStyle/>
          <a:p>
            <a:endParaRPr lang="en-US"/>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94" y="1205345"/>
            <a:ext cx="2542216" cy="618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817990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2.Subduction_GPSevidence_64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871" y="-1"/>
            <a:ext cx="8141110" cy="6105833"/>
          </a:xfrm>
          <a:prstGeom prst="rect">
            <a:avLst/>
          </a:prstGeom>
        </p:spPr>
      </p:pic>
    </p:spTree>
    <p:extLst>
      <p:ext uri="{BB962C8B-B14F-4D97-AF65-F5344CB8AC3E}">
        <p14:creationId xmlns:p14="http://schemas.microsoft.com/office/powerpoint/2010/main" val="2466738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a_2010_298_1sec_forPaperNoDistance.png"/>
          <p:cNvPicPr/>
          <p:nvPr/>
        </p:nvPicPr>
        <p:blipFill>
          <a:blip r:embed="rId2"/>
          <a:stretch>
            <a:fillRect/>
          </a:stretch>
        </p:blipFill>
        <p:spPr>
          <a:xfrm>
            <a:off x="248248" y="2198383"/>
            <a:ext cx="8438552" cy="3384996"/>
          </a:xfrm>
          <a:prstGeom prst="rect">
            <a:avLst/>
          </a:prstGeom>
        </p:spPr>
      </p:pic>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b="13874"/>
          <a:stretch/>
        </p:blipFill>
        <p:spPr bwMode="auto">
          <a:xfrm>
            <a:off x="-1" y="0"/>
            <a:ext cx="9144001" cy="10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21927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descr="hillFig15.png"/>
          <p:cNvPicPr/>
          <p:nvPr/>
        </p:nvPicPr>
        <p:blipFill>
          <a:blip r:embed="rId2"/>
          <a:stretch>
            <a:fillRect/>
          </a:stretch>
        </p:blipFill>
        <p:spPr>
          <a:xfrm>
            <a:off x="1430594" y="661571"/>
            <a:ext cx="6356029" cy="6196429"/>
          </a:xfrm>
          <a:prstGeom prst="rect">
            <a:avLst/>
          </a:prstGeom>
        </p:spPr>
      </p:pic>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b="13874"/>
          <a:stretch/>
        </p:blipFill>
        <p:spPr bwMode="auto">
          <a:xfrm>
            <a:off x="-1" y="0"/>
            <a:ext cx="9144001" cy="10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40362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descr="BSAT.png"/>
          <p:cNvPicPr/>
          <p:nvPr/>
        </p:nvPicPr>
        <p:blipFill>
          <a:blip r:embed="rId2"/>
          <a:stretch>
            <a:fillRect/>
          </a:stretch>
        </p:blipFill>
        <p:spPr>
          <a:xfrm>
            <a:off x="1207434" y="855406"/>
            <a:ext cx="7199154" cy="6268059"/>
          </a:xfrm>
          <a:prstGeom prst="rect">
            <a:avLst/>
          </a:prstGeom>
        </p:spPr>
      </p:pic>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b="13874"/>
          <a:stretch/>
        </p:blipFill>
        <p:spPr bwMode="auto">
          <a:xfrm>
            <a:off x="-1" y="0"/>
            <a:ext cx="9144001" cy="10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13805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MT_gps_Tnormal_gray.pdf"/>
          <p:cNvPicPr/>
          <p:nvPr/>
        </p:nvPicPr>
        <p:blipFill>
          <a:blip r:embed="rId2"/>
          <a:srcRect l="3829" t="26775" r="20543" b="12174"/>
          <a:stretch>
            <a:fillRect/>
          </a:stretch>
        </p:blipFill>
        <p:spPr>
          <a:xfrm>
            <a:off x="442730" y="1382023"/>
            <a:ext cx="8258537" cy="5154465"/>
          </a:xfrm>
          <a:prstGeom prst="rect">
            <a:avLst/>
          </a:prstGeom>
        </p:spPr>
      </p:pic>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b="13874"/>
          <a:stretch/>
        </p:blipFill>
        <p:spPr bwMode="auto">
          <a:xfrm>
            <a:off x="-1" y="0"/>
            <a:ext cx="9144001" cy="10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4877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MT_gps_vertical_gray.pdf"/>
          <p:cNvPicPr/>
          <p:nvPr/>
        </p:nvPicPr>
        <p:blipFill>
          <a:blip r:embed="rId2"/>
          <a:srcRect l="3829" t="28406" r="20543" b="13807"/>
          <a:stretch>
            <a:fillRect/>
          </a:stretch>
        </p:blipFill>
        <p:spPr>
          <a:xfrm>
            <a:off x="408478" y="1696065"/>
            <a:ext cx="8263247" cy="4881718"/>
          </a:xfrm>
          <a:prstGeom prst="rect">
            <a:avLst/>
          </a:prstGeom>
        </p:spPr>
      </p:pic>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b="13874"/>
          <a:stretch/>
        </p:blipFill>
        <p:spPr bwMode="auto">
          <a:xfrm>
            <a:off x="-1" y="0"/>
            <a:ext cx="9144001" cy="10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9611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descr="gps2.jpg"/>
          <p:cNvPicPr/>
          <p:nvPr/>
        </p:nvPicPr>
        <p:blipFill>
          <a:blip r:embed="rId2"/>
          <a:stretch>
            <a:fillRect/>
          </a:stretch>
        </p:blipFill>
        <p:spPr>
          <a:xfrm>
            <a:off x="353954" y="1135921"/>
            <a:ext cx="8450832" cy="5633592"/>
          </a:xfrm>
          <a:prstGeom prst="rect">
            <a:avLst/>
          </a:prstGeom>
        </p:spPr>
      </p:pic>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b="13874"/>
          <a:stretch/>
        </p:blipFill>
        <p:spPr bwMode="auto">
          <a:xfrm>
            <a:off x="-1" y="0"/>
            <a:ext cx="9144001" cy="10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3597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Further questions contact Jamie McCaughey</a:t>
            </a:r>
          </a:p>
          <a:p>
            <a:pPr lvl="1"/>
            <a:r>
              <a:rPr lang="en-US" dirty="0" smtClean="0"/>
              <a:t>jmccaughey@ntu.edu.sg</a:t>
            </a:r>
            <a:endParaRPr lang="en-US" dirty="0"/>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b="13874"/>
          <a:stretch/>
        </p:blipFill>
        <p:spPr bwMode="auto">
          <a:xfrm>
            <a:off x="-1" y="0"/>
            <a:ext cx="9144001" cy="10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067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3"/>
          <p:cNvSpPr>
            <a:spLocks/>
          </p:cNvSpPr>
          <p:nvPr/>
        </p:nvSpPr>
        <p:spPr bwMode="auto">
          <a:xfrm>
            <a:off x="4333010" y="6551469"/>
            <a:ext cx="4705264" cy="2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r"/>
            <a:r>
              <a:rPr lang="en-US" sz="1400" dirty="0" smtClean="0">
                <a:solidFill>
                  <a:prstClr val="black"/>
                </a:solidFill>
                <a:latin typeface="Arial" pitchFamily="34" charset="0"/>
                <a:ea typeface="MS PGothic" pitchFamily="34" charset="-128"/>
                <a:cs typeface="+mn-cs"/>
                <a:hlinkClick r:id="rId3"/>
              </a:rPr>
              <a:t>http://gpsinformation.net/main/almanac.txt</a:t>
            </a:r>
            <a:endParaRPr lang="en-US" sz="1300" dirty="0">
              <a:solidFill>
                <a:prstClr val="black"/>
              </a:solidFill>
              <a:latin typeface="Arial" pitchFamily="34" charset="0"/>
              <a:ea typeface="MS PGothic" pitchFamily="34" charset="-128"/>
              <a:cs typeface="+mn-cs"/>
            </a:endParaRPr>
          </a:p>
        </p:txBody>
      </p:sp>
      <p:sp>
        <p:nvSpPr>
          <p:cNvPr id="4" name="Title 3"/>
          <p:cNvSpPr>
            <a:spLocks noGrp="1"/>
          </p:cNvSpPr>
          <p:nvPr>
            <p:ph type="title"/>
          </p:nvPr>
        </p:nvSpPr>
        <p:spPr/>
        <p:txBody>
          <a:bodyPr/>
          <a:lstStyle/>
          <a:p>
            <a:r>
              <a:rPr lang="en-US" dirty="0" smtClean="0"/>
              <a:t>Almanac &amp; Ephemeris data</a:t>
            </a:r>
            <a:endParaRPr lang="en-US" dirty="0"/>
          </a:p>
        </p:txBody>
      </p:sp>
      <p:sp>
        <p:nvSpPr>
          <p:cNvPr id="5" name="Content Placeholder 4"/>
          <p:cNvSpPr>
            <a:spLocks noGrp="1"/>
          </p:cNvSpPr>
          <p:nvPr>
            <p:ph idx="1"/>
          </p:nvPr>
        </p:nvSpPr>
        <p:spPr>
          <a:xfrm>
            <a:off x="457200" y="1371600"/>
            <a:ext cx="8229600" cy="5097463"/>
          </a:xfrm>
        </p:spPr>
        <p:txBody>
          <a:bodyPr/>
          <a:lstStyle/>
          <a:p>
            <a:pPr>
              <a:spcBef>
                <a:spcPts val="1080"/>
              </a:spcBef>
            </a:pPr>
            <a:r>
              <a:rPr lang="en-US" dirty="0" smtClean="0"/>
              <a:t>GPS satellites include almanac and ephemeris data in the signals they transmit</a:t>
            </a:r>
          </a:p>
          <a:p>
            <a:pPr>
              <a:spcBef>
                <a:spcPts val="1080"/>
              </a:spcBef>
            </a:pPr>
            <a:r>
              <a:rPr lang="en-US" b="1" dirty="0" smtClean="0"/>
              <a:t>Almanac data </a:t>
            </a:r>
            <a:r>
              <a:rPr lang="en-US" dirty="0" smtClean="0"/>
              <a:t>are coarse orbital parameters for all GPS satellites</a:t>
            </a:r>
          </a:p>
          <a:p>
            <a:pPr>
              <a:spcBef>
                <a:spcPts val="1080"/>
              </a:spcBef>
            </a:pPr>
            <a:r>
              <a:rPr lang="en-US" b="1" dirty="0" smtClean="0"/>
              <a:t>Ephemeris data </a:t>
            </a:r>
            <a:r>
              <a:rPr lang="en-US" dirty="0" smtClean="0"/>
              <a:t>are very precise orbital and clock correction for that particular GPS satellite--</a:t>
            </a:r>
            <a:r>
              <a:rPr lang="en-US" u="sng" dirty="0" smtClean="0"/>
              <a:t>necessary for precise positioning</a:t>
            </a:r>
            <a:endParaRPr lang="en-US" b="1" u="sng" dirty="0" smtClean="0"/>
          </a:p>
          <a:p>
            <a:endParaRPr lang="en-US" dirty="0"/>
          </a:p>
        </p:txBody>
      </p:sp>
    </p:spTree>
    <p:extLst>
      <p:ext uri="{BB962C8B-B14F-4D97-AF65-F5344CB8AC3E}">
        <p14:creationId xmlns:p14="http://schemas.microsoft.com/office/powerpoint/2010/main" val="4002692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416136"/>
            <a:ext cx="8229600" cy="2052927"/>
          </a:xfrm>
        </p:spPr>
        <p:txBody>
          <a:bodyPr/>
          <a:lstStyle/>
          <a:p>
            <a:r>
              <a:rPr lang="en-US" sz="2600" dirty="0"/>
              <a:t>R</a:t>
            </a:r>
            <a:r>
              <a:rPr lang="en-US" sz="2600" dirty="0" smtClean="0"/>
              <a:t>adio signal from satellite tells GPS receiver </a:t>
            </a:r>
            <a:r>
              <a:rPr lang="en-US" altLang="ja-JP" sz="2600" dirty="0" smtClean="0"/>
              <a:t>the satellite-clock time and provides the most recent corrections to the satellite</a:t>
            </a:r>
            <a:r>
              <a:rPr lang="en-US" altLang="en-US" sz="2600" dirty="0" smtClean="0"/>
              <a:t>’</a:t>
            </a:r>
            <a:r>
              <a:rPr lang="en-US" altLang="ja-JP" sz="2600" dirty="0" smtClean="0"/>
              <a:t>s position relative to Earth (ephemeris)</a:t>
            </a:r>
          </a:p>
          <a:p>
            <a:r>
              <a:rPr lang="en-US" sz="2600" dirty="0" smtClean="0"/>
              <a:t>GPS receiver compares the satellite-times to receiver-</a:t>
            </a:r>
            <a:r>
              <a:rPr lang="en-US" altLang="ja-JP" sz="2600" dirty="0" smtClean="0"/>
              <a:t>time to determine the distance to each satellite</a:t>
            </a:r>
            <a:endParaRPr lang="en-US" sz="2600" dirty="0" smtClean="0"/>
          </a:p>
        </p:txBody>
      </p:sp>
      <p:pic>
        <p:nvPicPr>
          <p:cNvPr id="3072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772" y="1065068"/>
            <a:ext cx="6441325" cy="3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How satellite-receiver distance is measured</a:t>
            </a:r>
            <a:endParaRPr lang="en-US" dirty="0"/>
          </a:p>
        </p:txBody>
      </p:sp>
    </p:spTree>
    <p:extLst>
      <p:ext uri="{BB962C8B-B14F-4D97-AF65-F5344CB8AC3E}">
        <p14:creationId xmlns:p14="http://schemas.microsoft.com/office/powerpoint/2010/main" val="2634483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2825</TotalTime>
  <Words>6345</Words>
  <Application>Microsoft Office PowerPoint</Application>
  <PresentationFormat>On-screen Show (4:3)</PresentationFormat>
  <Paragraphs>1061</Paragraphs>
  <Slides>107</Slides>
  <Notes>78</Notes>
  <HiddenSlides>0</HiddenSlides>
  <MMClips>2</MMClips>
  <ScaleCrop>false</ScaleCrop>
  <HeadingPairs>
    <vt:vector size="4" baseType="variant">
      <vt:variant>
        <vt:lpstr>Theme</vt:lpstr>
      </vt:variant>
      <vt:variant>
        <vt:i4>3</vt:i4>
      </vt:variant>
      <vt:variant>
        <vt:lpstr>Slide Titles</vt:lpstr>
      </vt:variant>
      <vt:variant>
        <vt:i4>107</vt:i4>
      </vt:variant>
    </vt:vector>
  </HeadingPairs>
  <TitlesOfParts>
    <vt:vector size="110" baseType="lpstr">
      <vt:lpstr>Office Theme</vt:lpstr>
      <vt:lpstr>1_Office Theme</vt:lpstr>
      <vt:lpstr>2_Office Theme</vt:lpstr>
      <vt:lpstr>PowerPoint Presentation</vt:lpstr>
      <vt:lpstr>Program components</vt:lpstr>
      <vt:lpstr>About Geodesy</vt:lpstr>
      <vt:lpstr>UNAVCO—research consortium for geodetic support</vt:lpstr>
      <vt:lpstr>EOS – Research Institute</vt:lpstr>
      <vt:lpstr>Earth’s Tectonic Plates</vt:lpstr>
      <vt:lpstr>GPS – the global perspective</vt:lpstr>
      <vt:lpstr>PowerPoint Presentation</vt:lpstr>
      <vt:lpstr>PowerPoint Presentation</vt:lpstr>
      <vt:lpstr>PowerPoint Presentation</vt:lpstr>
      <vt:lpstr>The Global Positioning System</vt:lpstr>
      <vt:lpstr>GPS Satellite</vt:lpstr>
      <vt:lpstr>Consumer-grade GPS accuracy</vt:lpstr>
      <vt:lpstr>Anatomy of a High-precision  Permanent GPS Station</vt:lpstr>
      <vt:lpstr>High-precision GPS </vt:lpstr>
      <vt:lpstr>GPS &amp; atomic clocks</vt:lpstr>
      <vt:lpstr>What is GPS telling us?</vt:lpstr>
      <vt:lpstr>With GPS, You can SEE the Land Move!</vt:lpstr>
      <vt:lpstr>Japan 2011 Mar 11th Earthquake</vt:lpstr>
      <vt:lpstr>Sendai / Tohoku-oki earthquake displacements from 0530 - 0630 UTC </vt:lpstr>
      <vt:lpstr>GNSS/GPS stations globally</vt:lpstr>
      <vt:lpstr>Plate Boundary Observatory (PBO)</vt:lpstr>
      <vt:lpstr>GPS time series data</vt:lpstr>
      <vt:lpstr>GPS time series data</vt:lpstr>
      <vt:lpstr>What compass direction is the site moving?</vt:lpstr>
      <vt:lpstr>Reference Frames</vt:lpstr>
      <vt:lpstr>Reference Frames</vt:lpstr>
      <vt:lpstr>Few other geodesy applications</vt:lpstr>
      <vt:lpstr>Inflation of Volcano</vt:lpstr>
      <vt:lpstr>Inflation  &amp; Deflation</vt:lpstr>
      <vt:lpstr>Crustal Loading from Glaciers</vt:lpstr>
      <vt:lpstr>Isostatic Adjustment</vt:lpstr>
      <vt:lpstr>Weighing the modern ice sheets</vt:lpstr>
      <vt:lpstr>Ground Water Effects</vt:lpstr>
      <vt:lpstr>Airborne Laser Swath Mapping (ALSM)</vt:lpstr>
      <vt:lpstr>PowerPoint Presentation</vt:lpstr>
      <vt:lpstr>PowerPoint Presentation</vt:lpstr>
      <vt:lpstr>PowerPoint Presentation</vt:lpstr>
      <vt:lpstr>PowerPoint Presentation</vt:lpstr>
      <vt:lpstr>Introduction: GPS Basics</vt:lpstr>
      <vt:lpstr>Part 1: Build a Gumdrop GPS Station</vt:lpstr>
      <vt:lpstr>Demonstration  Pinpoint Location With GPS</vt:lpstr>
      <vt:lpstr>Starting With the Basics:  GPS Time Series Plot</vt:lpstr>
      <vt:lpstr>Units of Measurement</vt:lpstr>
      <vt:lpstr>Gaps in Data</vt:lpstr>
      <vt:lpstr>Determine the direction of movement of high-precision GPS Monument A </vt:lpstr>
      <vt:lpstr>Plotting the GPS Position Over Time: North</vt:lpstr>
      <vt:lpstr>Plotting the GPS Position Over Time: East</vt:lpstr>
      <vt:lpstr>Which way are we going?  Moving North and East</vt:lpstr>
      <vt:lpstr>Plot North and East Together</vt:lpstr>
      <vt:lpstr>What Direction Is GPS Monument A Moving?</vt:lpstr>
      <vt:lpstr>Part 3: What Direction Is GPS Monument B Moving?</vt:lpstr>
      <vt:lpstr>Plotting North and East Positions Together</vt:lpstr>
      <vt:lpstr>Which way are we going?  Moving South and West</vt:lpstr>
      <vt:lpstr>Time Series Plot  Reference Key</vt:lpstr>
      <vt:lpstr>Part 3: Apply Your Knowledge: Which Car Matches the Graphs?</vt:lpstr>
      <vt:lpstr>Which Car Matches the Graphs?</vt:lpstr>
      <vt:lpstr>Which Car Matches the Graphs? ii</vt:lpstr>
      <vt:lpstr>Which Car Matches the Graphs?</vt:lpstr>
      <vt:lpstr>Exploring Plate Motion and Deformation in California Using GPS Time Series Plots</vt:lpstr>
      <vt:lpstr>Parts of the Activity</vt:lpstr>
      <vt:lpstr>Activity Outcomes</vt:lpstr>
      <vt:lpstr>Processed Data</vt:lpstr>
      <vt:lpstr>Position Time Series Plot</vt:lpstr>
      <vt:lpstr>Units of Measurement</vt:lpstr>
      <vt:lpstr>Part 1: Analyze Authentic  Time Series Data of Two GPS Stations</vt:lpstr>
      <vt:lpstr>Data for Educators Website</vt:lpstr>
      <vt:lpstr>Station information</vt:lpstr>
      <vt:lpstr>Overview Page</vt:lpstr>
      <vt:lpstr>Overview Page</vt:lpstr>
      <vt:lpstr>How Quickly is BEMT moving?</vt:lpstr>
      <vt:lpstr>How Quickly is BEMT moving?</vt:lpstr>
      <vt:lpstr>How Quickly is BEMT moving?</vt:lpstr>
      <vt:lpstr>How Quickly is BEMT moving?</vt:lpstr>
      <vt:lpstr>How Quickly is SBCC moving?</vt:lpstr>
      <vt:lpstr>How do we show the  movement of plates on a map? </vt:lpstr>
      <vt:lpstr>Graph paper as a map</vt:lpstr>
      <vt:lpstr>Plotting Vectors: North</vt:lpstr>
      <vt:lpstr>Plotting Vectors: North</vt:lpstr>
      <vt:lpstr>Plotting Vectors: East</vt:lpstr>
      <vt:lpstr>Adding the Vectors Together</vt:lpstr>
      <vt:lpstr>Adding the Vectors Together</vt:lpstr>
      <vt:lpstr>Velocity of Plates:  Adding the Vectors</vt:lpstr>
      <vt:lpstr>Wait a minute!  This Is a Transform Fault!  </vt:lpstr>
      <vt:lpstr>This Is a Transform Fault!</vt:lpstr>
      <vt:lpstr>Animation: Modeling the  Past and Future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Almanac &amp; Ephemeris data</vt:lpstr>
      <vt:lpstr>How satellite-receiver distance is measured</vt:lpstr>
      <vt:lpstr>Sources of Error</vt:lpstr>
      <vt:lpstr>What’s Happening Here?</vt:lpstr>
      <vt:lpstr>Anyone Have a Calculator?</vt:lpstr>
      <vt:lpstr>Reoccurring Earthquakes</vt:lpstr>
      <vt:lpstr>REYK and HOFN</vt:lpstr>
      <vt:lpstr>What Is Happening to Iceland?</vt:lpstr>
      <vt:lpstr>And what happens when plates move apart? Lava…</vt:lpstr>
      <vt:lpstr>Iceland and the Mid-Atlantic Ridge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seolds</dc:creator>
  <cp:lastModifiedBy>beth</cp:lastModifiedBy>
  <cp:revision>127</cp:revision>
  <cp:lastPrinted>2011-05-10T06:37:37Z</cp:lastPrinted>
  <dcterms:created xsi:type="dcterms:W3CDTF">2010-02-03T06:44:44Z</dcterms:created>
  <dcterms:modified xsi:type="dcterms:W3CDTF">2012-12-04T16:00:49Z</dcterms:modified>
</cp:coreProperties>
</file>