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C69BF2-7C4C-4E82-AE95-CE1E61291ED6}"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160909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69BF2-7C4C-4E82-AE95-CE1E61291ED6}"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322680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69BF2-7C4C-4E82-AE95-CE1E61291ED6}"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137711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69BF2-7C4C-4E82-AE95-CE1E61291ED6}"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367411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69BF2-7C4C-4E82-AE95-CE1E61291ED6}"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236735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69BF2-7C4C-4E82-AE95-CE1E61291ED6}"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241337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C69BF2-7C4C-4E82-AE95-CE1E61291ED6}"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28545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C69BF2-7C4C-4E82-AE95-CE1E61291ED6}"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421190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69BF2-7C4C-4E82-AE95-CE1E61291ED6}"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341953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69BF2-7C4C-4E82-AE95-CE1E61291ED6}"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38697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69BF2-7C4C-4E82-AE95-CE1E61291ED6}"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915C-E1BD-4D65-A3F8-19CF8CAB5E82}" type="slidenum">
              <a:rPr lang="en-US" smtClean="0"/>
              <a:t>‹#›</a:t>
            </a:fld>
            <a:endParaRPr lang="en-US"/>
          </a:p>
        </p:txBody>
      </p:sp>
    </p:spTree>
    <p:extLst>
      <p:ext uri="{BB962C8B-B14F-4D97-AF65-F5344CB8AC3E}">
        <p14:creationId xmlns:p14="http://schemas.microsoft.com/office/powerpoint/2010/main" val="227825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69BF2-7C4C-4E82-AE95-CE1E61291ED6}" type="datetimeFigureOut">
              <a:rPr lang="en-US" smtClean="0"/>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915C-E1BD-4D65-A3F8-19CF8CAB5E82}" type="slidenum">
              <a:rPr lang="en-US" smtClean="0"/>
              <a:t>‹#›</a:t>
            </a:fld>
            <a:endParaRPr lang="en-US"/>
          </a:p>
        </p:txBody>
      </p:sp>
    </p:spTree>
    <p:extLst>
      <p:ext uri="{BB962C8B-B14F-4D97-AF65-F5344CB8AC3E}">
        <p14:creationId xmlns:p14="http://schemas.microsoft.com/office/powerpoint/2010/main" val="87655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7" y="2895600"/>
            <a:ext cx="7924802" cy="1905000"/>
          </a:xfrm>
        </p:spPr>
        <p:txBody>
          <a:bodyPr>
            <a:normAutofit fontScale="90000"/>
          </a:bodyPr>
          <a:lstStyle/>
          <a:p>
            <a:r>
              <a:rPr lang="en-US" sz="4900" b="1" dirty="0" smtClean="0"/>
              <a:t>Accessing Air Quality Lessons on MY NASA DATA</a:t>
            </a:r>
            <a:r>
              <a:rPr lang="en-US" dirty="0" smtClean="0"/>
              <a:t/>
            </a:r>
            <a:br>
              <a:rPr lang="en-US" dirty="0" smtClean="0"/>
            </a:br>
            <a:r>
              <a:rPr lang="en-US" dirty="0" smtClean="0"/>
              <a:t>mynasadata@lists.nasa.gov</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6" y="487680"/>
            <a:ext cx="8582025" cy="172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47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NO2 </a:t>
            </a:r>
            <a:r>
              <a:rPr lang="en-US" dirty="0" err="1" smtClean="0"/>
              <a:t>DataSet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74220" cy="528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905000" y="5562600"/>
            <a:ext cx="5029200" cy="457200"/>
          </a:xfrm>
          <a:prstGeom prst="ellipse">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85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Region &amp; Select Date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25" y="1295400"/>
            <a:ext cx="85725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7676" y="3352800"/>
            <a:ext cx="2209800" cy="7620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617" y="6154029"/>
            <a:ext cx="1524000" cy="4572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44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Scale for Comparison</a:t>
            </a:r>
            <a:endParaRPr lang="en-US" dirty="0"/>
          </a:p>
        </p:txBody>
      </p:sp>
      <p:sp>
        <p:nvSpPr>
          <p:cNvPr id="3" name="Content Placeholder 2"/>
          <p:cNvSpPr>
            <a:spLocks noGrp="1"/>
          </p:cNvSpPr>
          <p:nvPr>
            <p:ph idx="1"/>
          </p:nvPr>
        </p:nvSpPr>
        <p:spPr>
          <a:xfrm>
            <a:off x="152400" y="1295401"/>
            <a:ext cx="8991600" cy="2057399"/>
          </a:xfrm>
        </p:spPr>
        <p:txBody>
          <a:bodyPr numCol="2">
            <a:normAutofit/>
          </a:bodyPr>
          <a:lstStyle/>
          <a:p>
            <a:pPr marL="514350" indent="-514350">
              <a:buFont typeface="+mj-lt"/>
              <a:buAutoNum type="arabicPeriod"/>
            </a:pPr>
            <a:r>
              <a:rPr lang="en-US" sz="2800" dirty="0" smtClean="0"/>
              <a:t>Click “Set Plot Options” Button</a:t>
            </a:r>
          </a:p>
          <a:p>
            <a:pPr marL="514350" indent="-514350">
              <a:buFont typeface="+mj-lt"/>
              <a:buAutoNum type="arabicPeriod"/>
            </a:pPr>
            <a:r>
              <a:rPr lang="en-US" sz="2800" dirty="0" smtClean="0"/>
              <a:t>In “Contour Fill” type: </a:t>
            </a:r>
            <a:r>
              <a:rPr lang="en-US" sz="2800" b="1" i="1" dirty="0" smtClean="0"/>
              <a:t>(0,450,50)</a:t>
            </a:r>
          </a:p>
          <a:p>
            <a:pPr marL="514350" indent="-514350">
              <a:buFont typeface="+mj-lt"/>
              <a:buAutoNum type="arabicPeriod"/>
            </a:pPr>
            <a:r>
              <a:rPr lang="en-US" sz="2800" dirty="0" smtClean="0"/>
              <a:t>Click “Ok”</a:t>
            </a:r>
          </a:p>
          <a:p>
            <a:pPr marL="514350" indent="-514350">
              <a:buFont typeface="+mj-lt"/>
              <a:buAutoNum type="arabicPeriod"/>
            </a:pPr>
            <a:r>
              <a:rPr lang="en-US" sz="2800" dirty="0" smtClean="0"/>
              <a:t>Click “Update Plot” Button</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09875"/>
            <a:ext cx="56578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65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select June 2007 </a:t>
            </a:r>
            <a:br>
              <a:rPr lang="en-US" dirty="0" smtClean="0"/>
            </a:br>
            <a:r>
              <a:rPr lang="en-US" dirty="0" smtClean="0"/>
              <a:t>and Compare Plots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76612"/>
            <a:ext cx="4396505"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5" y="1676400"/>
            <a:ext cx="460013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87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seasonal differences do you observe?</a:t>
            </a:r>
          </a:p>
          <a:p>
            <a:pPr lvl="1"/>
            <a:r>
              <a:rPr lang="en-US" dirty="0" smtClean="0"/>
              <a:t>Are NO2 values in January higher or lower then June?</a:t>
            </a:r>
          </a:p>
          <a:p>
            <a:pPr lvl="1"/>
            <a:r>
              <a:rPr lang="en-US" dirty="0" smtClean="0"/>
              <a:t>Why?</a:t>
            </a:r>
          </a:p>
          <a:p>
            <a:r>
              <a:rPr lang="en-US" dirty="0" smtClean="0"/>
              <a:t>If you graphed the data for a given location, what sort of graph would you expect?</a:t>
            </a:r>
          </a:p>
        </p:txBody>
      </p:sp>
    </p:spTree>
    <p:extLst>
      <p:ext uri="{BB962C8B-B14F-4D97-AF65-F5344CB8AC3E}">
        <p14:creationId xmlns:p14="http://schemas.microsoft.com/office/powerpoint/2010/main" val="41607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686800" cy="472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6098" y="152400"/>
            <a:ext cx="8229600" cy="1143000"/>
          </a:xfrm>
        </p:spPr>
        <p:txBody>
          <a:bodyPr>
            <a:normAutofit fontScale="90000"/>
          </a:bodyPr>
          <a:lstStyle/>
          <a:p>
            <a:r>
              <a:rPr lang="en-US" dirty="0" smtClean="0"/>
              <a:t>Part 2: Create </a:t>
            </a:r>
            <a:r>
              <a:rPr lang="en-US" dirty="0" err="1" smtClean="0"/>
              <a:t>TimeSeries</a:t>
            </a:r>
            <a:r>
              <a:rPr lang="en-US" dirty="0" smtClean="0"/>
              <a:t> of a Location</a:t>
            </a:r>
            <a:endParaRPr lang="en-US" dirty="0"/>
          </a:p>
        </p:txBody>
      </p:sp>
      <p:sp>
        <p:nvSpPr>
          <p:cNvPr id="3" name="Content Placeholder 2"/>
          <p:cNvSpPr>
            <a:spLocks noGrp="1"/>
          </p:cNvSpPr>
          <p:nvPr>
            <p:ph idx="1"/>
          </p:nvPr>
        </p:nvSpPr>
        <p:spPr>
          <a:xfrm>
            <a:off x="436098" y="990600"/>
            <a:ext cx="8229600" cy="1143000"/>
          </a:xfrm>
        </p:spPr>
        <p:txBody>
          <a:bodyPr numCol="2">
            <a:normAutofit/>
          </a:bodyPr>
          <a:lstStyle/>
          <a:p>
            <a:pPr marL="514350" indent="-514350">
              <a:buFont typeface="+mj-lt"/>
              <a:buAutoNum type="arabicPeriod"/>
            </a:pPr>
            <a:r>
              <a:rPr lang="en-US" sz="2800" dirty="0" smtClean="0"/>
              <a:t>Select “</a:t>
            </a:r>
            <a:r>
              <a:rPr lang="en-US" sz="2800" dirty="0" err="1" smtClean="0"/>
              <a:t>TimeSeries</a:t>
            </a:r>
            <a:r>
              <a:rPr lang="en-US" sz="2800" dirty="0" smtClean="0"/>
              <a:t>”</a:t>
            </a:r>
          </a:p>
          <a:p>
            <a:pPr marL="514350" indent="-514350">
              <a:buFont typeface="+mj-lt"/>
              <a:buAutoNum type="arabicPeriod"/>
            </a:pPr>
            <a:r>
              <a:rPr lang="en-US" sz="2800" dirty="0" smtClean="0"/>
              <a:t>Select Date Range</a:t>
            </a:r>
          </a:p>
          <a:p>
            <a:pPr marL="514350" indent="-514350">
              <a:buFont typeface="+mj-lt"/>
              <a:buAutoNum type="arabicPeriod"/>
            </a:pPr>
            <a:r>
              <a:rPr lang="en-US" sz="2800" dirty="0" smtClean="0"/>
              <a:t>Enter Location </a:t>
            </a:r>
            <a:r>
              <a:rPr lang="en-US" sz="2800" dirty="0" err="1" smtClean="0"/>
              <a:t>Lat</a:t>
            </a:r>
            <a:r>
              <a:rPr lang="en-US" sz="2800" dirty="0" smtClean="0"/>
              <a:t>/Lon</a:t>
            </a:r>
          </a:p>
          <a:p>
            <a:pPr marL="514350" indent="-514350">
              <a:buFont typeface="+mj-lt"/>
              <a:buAutoNum type="arabicPeriod"/>
            </a:pPr>
            <a:r>
              <a:rPr lang="en-US" sz="2800" dirty="0" smtClean="0"/>
              <a:t>Click “Update Plot”</a:t>
            </a:r>
            <a:endParaRPr lang="en-US" sz="2800" dirty="0"/>
          </a:p>
        </p:txBody>
      </p:sp>
      <p:sp>
        <p:nvSpPr>
          <p:cNvPr id="4" name="Oval 3"/>
          <p:cNvSpPr/>
          <p:nvPr/>
        </p:nvSpPr>
        <p:spPr>
          <a:xfrm>
            <a:off x="152400" y="3786992"/>
            <a:ext cx="2514600" cy="708808"/>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6185" y="5304105"/>
            <a:ext cx="304800" cy="228600"/>
          </a:xfrm>
          <a:prstGeom prst="ellipse">
            <a:avLst/>
          </a:prstGeom>
          <a:solidFill>
            <a:srgbClr val="FFFF00">
              <a:alpha val="2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889" y="6144358"/>
            <a:ext cx="1752600" cy="5334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62111" y="2006698"/>
            <a:ext cx="1219200" cy="2667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62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 &amp; Teacher Feedback</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676400"/>
            <a:ext cx="7010399"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4038600"/>
            <a:ext cx="70103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90599" y="2098431"/>
            <a:ext cx="2057401" cy="304800"/>
          </a:xfrm>
          <a:prstGeom prst="ellipse">
            <a:avLst/>
          </a:prstGeom>
          <a:solidFill>
            <a:srgbClr val="FFFF00">
              <a:alpha val="2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0670" y="6172200"/>
            <a:ext cx="2763130" cy="412653"/>
          </a:xfrm>
          <a:prstGeom prst="ellipse">
            <a:avLst/>
          </a:prstGeom>
          <a:solidFill>
            <a:srgbClr val="FFFF00">
              <a:alpha val="2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53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“Air Quality”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643812"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102439">
            <a:off x="1422648" y="2276036"/>
            <a:ext cx="1295400" cy="53340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67600" y="2542736"/>
            <a:ext cx="1014412" cy="457271"/>
          </a:xfrm>
          <a:prstGeom prst="ellipse">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72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Top Link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18699"/>
            <a:ext cx="8763000" cy="54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5169" y="2514600"/>
            <a:ext cx="5715000" cy="1676400"/>
          </a:xfrm>
          <a:prstGeom prst="ellipse">
            <a:avLst/>
          </a:prstGeom>
          <a:solidFill>
            <a:srgbClr val="FFFF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17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http://mynasadata.larc.nasa.gov/air-quality-and-composition/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0695"/>
            <a:ext cx="7619999"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62566" y="3200398"/>
            <a:ext cx="1724465" cy="646331"/>
          </a:xfrm>
          <a:prstGeom prst="rect">
            <a:avLst/>
          </a:prstGeom>
          <a:noFill/>
        </p:spPr>
        <p:txBody>
          <a:bodyPr wrap="square" rtlCol="0">
            <a:spAutoFit/>
          </a:bodyPr>
          <a:lstStyle/>
          <a:p>
            <a:r>
              <a:rPr lang="en-US" sz="3600" dirty="0" smtClean="0"/>
              <a:t>Lessons</a:t>
            </a:r>
            <a:endParaRPr lang="en-US" sz="3600" dirty="0"/>
          </a:p>
        </p:txBody>
      </p:sp>
    </p:spTree>
    <p:extLst>
      <p:ext uri="{BB962C8B-B14F-4D97-AF65-F5344CB8AC3E}">
        <p14:creationId xmlns:p14="http://schemas.microsoft.com/office/powerpoint/2010/main" val="238786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2133600" cy="2011362"/>
          </a:xfrm>
        </p:spPr>
        <p:txBody>
          <a:bodyPr>
            <a:normAutofit fontScale="90000"/>
          </a:bodyPr>
          <a:lstStyle/>
          <a:p>
            <a:r>
              <a:rPr lang="en-US" dirty="0" smtClean="0"/>
              <a:t>Data Plots &amp; Access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825"/>
            <a:ext cx="6553200" cy="682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34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Looking at </a:t>
            </a:r>
            <a:r>
              <a:rPr lang="en-US" i="1" dirty="0" smtClean="0"/>
              <a:t>Seasonal Variability in NO2</a:t>
            </a:r>
            <a:endParaRPr lang="en-US"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619999"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9949868">
            <a:off x="5902547" y="4425366"/>
            <a:ext cx="1981200" cy="533400"/>
          </a:xfrm>
          <a:prstGeom prst="rightArrow">
            <a:avLst/>
          </a:prstGeom>
          <a:solidFill>
            <a:srgbClr val="FFFF00">
              <a:alpha val="4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295400" y="5029200"/>
            <a:ext cx="457199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31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http://mynasadata.larc.nasa.gov/?page_id=474?&amp;passid=59</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705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19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4724400" cy="1143000"/>
          </a:xfrm>
        </p:spPr>
        <p:txBody>
          <a:bodyPr/>
          <a:lstStyle/>
          <a:p>
            <a:r>
              <a:rPr lang="en-US" dirty="0" smtClean="0"/>
              <a:t>Lesson Background</a:t>
            </a:r>
            <a:endParaRPr lang="en-US" dirty="0"/>
          </a:p>
        </p:txBody>
      </p:sp>
      <p:sp>
        <p:nvSpPr>
          <p:cNvPr id="3" name="Content Placeholder 2"/>
          <p:cNvSpPr>
            <a:spLocks noGrp="1"/>
          </p:cNvSpPr>
          <p:nvPr>
            <p:ph idx="1"/>
          </p:nvPr>
        </p:nvSpPr>
        <p:spPr>
          <a:xfrm>
            <a:off x="304800" y="2133600"/>
            <a:ext cx="8610600" cy="4525963"/>
          </a:xfrm>
        </p:spPr>
        <p:txBody>
          <a:bodyPr>
            <a:noAutofit/>
          </a:bodyPr>
          <a:lstStyle/>
          <a:p>
            <a:pPr marL="0" indent="0">
              <a:buNone/>
            </a:pPr>
            <a:r>
              <a:rPr lang="en-US" sz="1600" b="1" dirty="0" smtClean="0"/>
              <a:t>Background:</a:t>
            </a:r>
          </a:p>
          <a:p>
            <a:endParaRPr lang="en-US" sz="1600" dirty="0" smtClean="0"/>
          </a:p>
          <a:p>
            <a:pPr marL="0" indent="0">
              <a:buNone/>
            </a:pPr>
            <a:r>
              <a:rPr lang="en-US" sz="1600" dirty="0" smtClean="0"/>
              <a:t>The dataset used in this lesson is monthly averages of NO2 as measured from NASA’s EOS Aura spacecraft. NO2 is measured using the Ozone Monitoring Instrument (OMI). OMI is a nadir-pointing instrument that measures trace gases in a column of air directly below the spacecraft. NO2 concentrations are measured in number densities, or the amount of NO2 molecules found in a cubic centimeter of air. Alternately, units of parts per billion can be used, as in the graph at the top of the page. This tells how many NO2 molecules would be found in a sample containing a billion molecules of air. The OMI instrument measures the amount of NO2 in the entire vertical column of air below it, thus the units for OMI measurements are molecules per square centimeter (of the surface). See the units page for more explanation of this.</a:t>
            </a:r>
          </a:p>
          <a:p>
            <a:endParaRPr lang="en-US" sz="1600" dirty="0" smtClean="0"/>
          </a:p>
          <a:p>
            <a:pPr marL="0" indent="0">
              <a:buNone/>
            </a:pPr>
            <a:r>
              <a:rPr lang="en-US" sz="1600" dirty="0" smtClean="0"/>
              <a:t>Measurements of nitrogen dioxide (NO2) [in blue on graph] and ozone (O3) [in green] indicate rise and fall over a 48-hour period. Nitrogen dioxide participates in ozone formation, so after its concentrations peak, so do concentrations of ozone. Ozone concentrations peak during hours of maximum sunlight, around the middle of the day. (Graph courtesy William </a:t>
            </a:r>
            <a:r>
              <a:rPr lang="en-US" sz="1600" dirty="0" err="1" smtClean="0"/>
              <a:t>Brune</a:t>
            </a:r>
            <a:r>
              <a:rPr lang="en-US" sz="1600" dirty="0" smtClean="0"/>
              <a:t>, Penn State Earth Systems Science Center)</a:t>
            </a:r>
            <a:endParaRPr lang="en-US" sz="16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28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Examine NO2 for a Region</a:t>
            </a:r>
            <a:endParaRPr lang="en-US" dirty="0"/>
          </a:p>
        </p:txBody>
      </p:sp>
      <p:sp>
        <p:nvSpPr>
          <p:cNvPr id="3" name="Content Placeholder 2"/>
          <p:cNvSpPr>
            <a:spLocks noGrp="1"/>
          </p:cNvSpPr>
          <p:nvPr>
            <p:ph idx="1"/>
          </p:nvPr>
        </p:nvSpPr>
        <p:spPr/>
        <p:txBody>
          <a:bodyPr/>
          <a:lstStyle/>
          <a:p>
            <a:r>
              <a:rPr lang="en-US" i="1" dirty="0" smtClean="0"/>
              <a:t>Step 1</a:t>
            </a:r>
            <a:r>
              <a:rPr lang="en-US" dirty="0" smtClean="0"/>
              <a:t> – Access “Live Access Server” from Lesson Links or left toolbar</a:t>
            </a:r>
          </a:p>
          <a:p>
            <a:r>
              <a:rPr lang="en-US" i="1" dirty="0" smtClean="0"/>
              <a:t>Step 2</a:t>
            </a:r>
            <a:r>
              <a:rPr lang="en-US" dirty="0" smtClean="0"/>
              <a:t>- Select “Advanced Edition”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4495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09534"/>
            <a:ext cx="3200400" cy="271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1000" y="5427785"/>
            <a:ext cx="2438400" cy="304800"/>
          </a:xfrm>
          <a:prstGeom prst="ellipse">
            <a:avLst/>
          </a:prstGeom>
          <a:solidFill>
            <a:srgbClr val="FFFF00">
              <a:alpha val="2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87351" y="4458285"/>
            <a:ext cx="3657600" cy="703385"/>
          </a:xfrm>
          <a:prstGeom prst="ellipse">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0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418</Words>
  <Application>Microsoft Office PowerPoint</Application>
  <PresentationFormat>On-screen Show (4:3)</PresentationFormat>
  <Paragraphs>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Accessing Air Quality Lessons on MY NASA DATA mynasadata@lists.nasa.gov </vt:lpstr>
      <vt:lpstr>Search “Air Quality”</vt:lpstr>
      <vt:lpstr>Select Top Link</vt:lpstr>
      <vt:lpstr>http://mynasadata.larc.nasa.gov/air-quality-and-composition/</vt:lpstr>
      <vt:lpstr>Data Plots &amp; Access</vt:lpstr>
      <vt:lpstr>Looking at Seasonal Variability in NO2</vt:lpstr>
      <vt:lpstr>http://mynasadata.larc.nasa.gov/?page_id=474?&amp;passid=59</vt:lpstr>
      <vt:lpstr>Lesson Background</vt:lpstr>
      <vt:lpstr>Part 1: Examine NO2 for a Region</vt:lpstr>
      <vt:lpstr>Select NO2 DataSet</vt:lpstr>
      <vt:lpstr>Enter Region &amp; Select Date</vt:lpstr>
      <vt:lpstr>Set Scale for Comparison</vt:lpstr>
      <vt:lpstr>Now, select June 2007  and Compare Plots</vt:lpstr>
      <vt:lpstr>Questions</vt:lpstr>
      <vt:lpstr>Part 2: Create TimeSeries of a Location</vt:lpstr>
      <vt:lpstr>Answer Key &amp; Teacher Feedback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Air Quality Lessons on MY NASA DATA</dc:title>
  <dc:creator>TAYLOR, JESSICA E. (LARC-E304)</dc:creator>
  <cp:lastModifiedBy>TAYLOR, JESSICA E. (LARC-E304)</cp:lastModifiedBy>
  <cp:revision>12</cp:revision>
  <dcterms:created xsi:type="dcterms:W3CDTF">2012-12-03T16:39:29Z</dcterms:created>
  <dcterms:modified xsi:type="dcterms:W3CDTF">2012-12-04T14:29:05Z</dcterms:modified>
</cp:coreProperties>
</file>