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1073" r:id="rId2"/>
    <p:sldId id="1166" r:id="rId3"/>
    <p:sldId id="1167" r:id="rId4"/>
    <p:sldId id="1208" r:id="rId5"/>
    <p:sldId id="1098" r:id="rId6"/>
    <p:sldId id="1103" r:id="rId7"/>
    <p:sldId id="1104" r:id="rId8"/>
    <p:sldId id="1169" r:id="rId9"/>
    <p:sldId id="1107" r:id="rId10"/>
    <p:sldId id="1170" r:id="rId11"/>
    <p:sldId id="1171" r:id="rId12"/>
    <p:sldId id="1108" r:id="rId13"/>
    <p:sldId id="1126" r:id="rId14"/>
    <p:sldId id="1130" r:id="rId15"/>
    <p:sldId id="1116" r:id="rId16"/>
    <p:sldId id="1119" r:id="rId17"/>
    <p:sldId id="1120" r:id="rId18"/>
    <p:sldId id="1117" r:id="rId19"/>
    <p:sldId id="1168" r:id="rId20"/>
    <p:sldId id="1076" r:id="rId21"/>
    <p:sldId id="1175" r:id="rId22"/>
    <p:sldId id="1176" r:id="rId23"/>
    <p:sldId id="1177" r:id="rId24"/>
    <p:sldId id="1178" r:id="rId25"/>
    <p:sldId id="1179" r:id="rId26"/>
    <p:sldId id="1209" r:id="rId27"/>
    <p:sldId id="1210" r:id="rId28"/>
    <p:sldId id="1186" r:id="rId29"/>
    <p:sldId id="1187" r:id="rId30"/>
    <p:sldId id="1188" r:id="rId31"/>
    <p:sldId id="1190" r:id="rId32"/>
    <p:sldId id="1191" r:id="rId33"/>
    <p:sldId id="1192" r:id="rId34"/>
    <p:sldId id="1211" r:id="rId35"/>
    <p:sldId id="1197" r:id="rId36"/>
    <p:sldId id="1194" r:id="rId37"/>
    <p:sldId id="1195" r:id="rId38"/>
    <p:sldId id="1196" r:id="rId39"/>
    <p:sldId id="1212" r:id="rId40"/>
    <p:sldId id="1200" r:id="rId41"/>
    <p:sldId id="1213" r:id="rId42"/>
    <p:sldId id="1214" r:id="rId43"/>
    <p:sldId id="1215" r:id="rId44"/>
    <p:sldId id="1199" r:id="rId45"/>
    <p:sldId id="1216" r:id="rId46"/>
    <p:sldId id="1204" r:id="rId47"/>
    <p:sldId id="1205" r:id="rId48"/>
    <p:sldId id="1206" r:id="rId49"/>
    <p:sldId id="1207" r:id="rId5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99"/>
    <a:srgbClr val="0033CC"/>
    <a:srgbClr val="00FF00"/>
    <a:srgbClr val="FF0000"/>
    <a:srgbClr val="FFFF00"/>
    <a:srgbClr val="0000CC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326" autoAdjust="0"/>
  </p:normalViewPr>
  <p:slideViewPr>
    <p:cSldViewPr>
      <p:cViewPr varScale="1">
        <p:scale>
          <a:sx n="153" d="100"/>
          <a:sy n="153" d="100"/>
        </p:scale>
        <p:origin x="-9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fld id="{EBAF1A9D-4B50-C347-B1A6-49D4320E0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6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644A6-7BAA-4E28-8E64-3B38E6CAFDA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644A6-7BAA-4E28-8E64-3B38E6CAFDA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0117-D637-E94E-9650-5036512F1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0220F-7EF5-284A-ACA7-EFF0868CF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6DA2-B009-9240-9D3B-66EB4990C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E31C-0679-B04F-A6A9-0636A10FC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7D6A4-C7A3-CC46-9834-6A2426695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95068-B7CC-B24E-B433-BA20C4D36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F6EA-4ECE-9A49-A45F-4B6BCC6C7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A220A-1A16-9747-A8EA-3378AAF32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82A55-FBD6-7443-BB99-05454CE2D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1514D-83E8-4846-8B8F-CA480B4DD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9D497-A4BB-6844-ACEC-C69B5B6ED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fld id="{20947833-4070-6545-848D-8367F22A0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8.gif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9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/>
          </p:cNvSpPr>
          <p:nvPr/>
        </p:nvSpPr>
        <p:spPr bwMode="auto">
          <a:xfrm>
            <a:off x="0" y="1447726"/>
            <a:ext cx="9144000" cy="5410274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5363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53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Next Generation Science Standards: Opportunities for Earth Science Educators</a:t>
            </a:r>
            <a:endParaRPr lang="en-US" dirty="0" smtClean="0"/>
          </a:p>
        </p:txBody>
      </p:sp>
      <p:pic>
        <p:nvPicPr>
          <p:cNvPr id="7" name="Picture 3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4800" y="152400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i="1" dirty="0">
                <a:solidFill>
                  <a:srgbClr val="000099"/>
                </a:solidFill>
                <a:latin typeface="Times New Roman" pitchFamily="-1" charset="0"/>
              </a:rPr>
              <a:t>Professor Michael Wysession</a:t>
            </a:r>
          </a:p>
          <a:p>
            <a:pPr algn="ctr"/>
            <a:r>
              <a:rPr lang="en-US" sz="2000" b="1" i="1" dirty="0">
                <a:solidFill>
                  <a:srgbClr val="000099"/>
                </a:solidFill>
                <a:latin typeface="Times New Roman" pitchFamily="-1" charset="0"/>
              </a:rPr>
              <a:t>Department of Earth and Planetary Sciences</a:t>
            </a:r>
          </a:p>
          <a:p>
            <a:pPr algn="ctr"/>
            <a:r>
              <a:rPr lang="en-US" sz="2000" b="1" i="1" dirty="0">
                <a:solidFill>
                  <a:srgbClr val="000099"/>
                </a:solidFill>
                <a:latin typeface="Times New Roman" pitchFamily="-1" charset="0"/>
              </a:rPr>
              <a:t>Washington University, St. Louis, MO</a:t>
            </a:r>
            <a:endParaRPr lang="en-US" sz="2000" b="1" i="1" dirty="0" smtClean="0">
              <a:solidFill>
                <a:srgbClr val="000099"/>
              </a:solidFill>
              <a:latin typeface="Times New Roman" pitchFamily="-1" charset="0"/>
            </a:endParaRPr>
          </a:p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Times New Roman" pitchFamily="-1" charset="0"/>
              </a:rPr>
              <a:t>michael@seismo.wustl.edu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3048000"/>
            <a:ext cx="4800600" cy="3657600"/>
          </a:xfrm>
          <a:prstGeom prst="rect">
            <a:avLst/>
          </a:prstGeom>
          <a:solidFill>
            <a:srgbClr val="333399"/>
          </a:solidFill>
          <a:ln>
            <a:solidFill>
              <a:srgbClr val="0000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lide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12420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513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250" t="18750" r="11250" b="17188"/>
          <a:stretch>
            <a:fillRect/>
          </a:stretch>
        </p:blipFill>
        <p:spPr bwMode="auto">
          <a:xfrm>
            <a:off x="533400" y="1313872"/>
            <a:ext cx="7772400" cy="48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/>
          </p:cNvSpPr>
          <p:nvPr/>
        </p:nvSpPr>
        <p:spPr bwMode="auto">
          <a:xfrm>
            <a:off x="0" y="228823"/>
            <a:ext cx="81534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8440" name="Rectangle 7"/>
          <p:cNvSpPr>
            <a:spLocks/>
          </p:cNvSpPr>
          <p:nvPr/>
        </p:nvSpPr>
        <p:spPr bwMode="auto">
          <a:xfrm>
            <a:off x="5105549" y="5334373"/>
            <a:ext cx="1294805" cy="25003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4" tIns="44647" rIns="89294" bIns="44647">
            <a:spAutoFit/>
          </a:bodyPr>
          <a:lstStyle/>
          <a:p>
            <a:pPr defTabSz="914145"/>
            <a:r>
              <a:rPr lang="en-US" sz="1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Writing Team Only</a:t>
            </a:r>
            <a:endParaRPr lang="en-US" dirty="0"/>
          </a:p>
        </p:txBody>
      </p:sp>
      <p:sp>
        <p:nvSpPr>
          <p:cNvPr id="18441" name="Rectangle 8"/>
          <p:cNvSpPr>
            <a:spLocks/>
          </p:cNvSpPr>
          <p:nvPr/>
        </p:nvSpPr>
        <p:spPr bwMode="auto">
          <a:xfrm>
            <a:off x="5105549" y="5562080"/>
            <a:ext cx="1447726" cy="39794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4" tIns="44647" rIns="89294" bIns="44647">
            <a:spAutoFit/>
          </a:bodyPr>
          <a:lstStyle/>
          <a:p>
            <a:pPr defTabSz="914145"/>
            <a:r>
              <a:rPr lang="en-US" sz="1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Lead State Partner Only</a:t>
            </a:r>
            <a:endParaRPr lang="en-US" dirty="0"/>
          </a:p>
        </p:txBody>
      </p:sp>
      <p:sp>
        <p:nvSpPr>
          <p:cNvPr id="18442" name="Rectangle 9"/>
          <p:cNvSpPr>
            <a:spLocks/>
          </p:cNvSpPr>
          <p:nvPr/>
        </p:nvSpPr>
        <p:spPr bwMode="auto">
          <a:xfrm>
            <a:off x="5105549" y="5850062"/>
            <a:ext cx="2133079" cy="39794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4" tIns="44647" rIns="89294" bIns="44647">
            <a:spAutoFit/>
          </a:bodyPr>
          <a:lstStyle/>
          <a:p>
            <a:pPr defTabSz="914145"/>
            <a:r>
              <a:rPr lang="en-US" sz="1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Lead State Partner and Writing Team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46760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</a:t>
            </a:r>
            <a:r>
              <a:rPr lang="en-US" sz="3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NGSS 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were the </a:t>
            </a:r>
            <a:r>
              <a:rPr lang="en-US" sz="3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result of a 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“states-led” process </a:t>
            </a:r>
            <a:endParaRPr lang="en-US" dirty="0" smtClean="0"/>
          </a:p>
        </p:txBody>
      </p:sp>
      <p:pic>
        <p:nvPicPr>
          <p:cNvPr id="11" name="Picture 10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21" y="6171531"/>
            <a:ext cx="1259086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2" name="Picture 4" descr="86491665.jpg"/>
          <p:cNvPicPr>
            <a:picLocks noChangeAspect="1"/>
          </p:cNvPicPr>
          <p:nvPr/>
        </p:nvPicPr>
        <p:blipFill>
          <a:blip r:embed="rId4" cstate="print"/>
          <a:srcRect b="14098"/>
          <a:stretch>
            <a:fillRect/>
          </a:stretch>
        </p:blipFill>
        <p:spPr bwMode="auto">
          <a:xfrm>
            <a:off x="8091200" y="228600"/>
            <a:ext cx="980841" cy="1219200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723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0" y="228823"/>
            <a:ext cx="7239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8437" name="Picture 4" descr="HSBoyBunsenPP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9" y="267891"/>
            <a:ext cx="1752451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878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…with lots of partners. </a:t>
            </a:r>
            <a:endParaRPr lang="en-US" dirty="0" smtClean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457647" y="1599531"/>
            <a:ext cx="8457753" cy="4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53576" rIns="89294" bIns="5357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Critical Stakeholders :  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Elementary, middle and high school science from both urban and rural communities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Special education and English language acquisition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Postsecondary education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State standards and assessments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Cognitive science, life science, physical science, earth/space science, and engineering/technology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Mathematics and Literacy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Business and industry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Workforce development</a:t>
            </a:r>
          </a:p>
          <a:p>
            <a:pPr marL="469900" lvl="1" indent="0" defTabSz="914145">
              <a:spcBef>
                <a:spcPts val="200"/>
              </a:spcBef>
              <a:buFont typeface="ArialMT" charset="0"/>
              <a:buChar char="–"/>
            </a:pPr>
            <a:r>
              <a:rPr lang="en-US" sz="2400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Education policy</a:t>
            </a:r>
          </a:p>
          <a:p>
            <a:pPr marL="34602" lvl="1" indent="0" defTabSz="914145">
              <a:spcBef>
                <a:spcPts val="200"/>
              </a:spcBef>
              <a:buFontTx/>
              <a:buNone/>
            </a:pPr>
            <a:endParaRPr lang="en-US" sz="2400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1" name="Picture 10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21" y="6171531"/>
            <a:ext cx="1259086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46268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NGSS were a collaborative effort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1000" y="1447800"/>
            <a:ext cx="834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u="sng" dirty="0" smtClean="0"/>
              <a:t>NGSS Earth and Space Science Writing Team Members:</a:t>
            </a:r>
            <a:endParaRPr lang="en-US" sz="2400" b="1" u="sng" dirty="0"/>
          </a:p>
        </p:txBody>
      </p:sp>
      <p:pic>
        <p:nvPicPr>
          <p:cNvPr id="9" name="Picture 3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1905000"/>
            <a:ext cx="78486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900"/>
              </a:spcBef>
            </a:pPr>
            <a:r>
              <a:rPr lang="en-US" b="1" dirty="0" smtClean="0"/>
              <a:t>Michael Wysession</a:t>
            </a:r>
            <a:r>
              <a:rPr lang="en-US" b="1" dirty="0"/>
              <a:t>	</a:t>
            </a:r>
            <a:r>
              <a:rPr lang="en-US" b="1" dirty="0" smtClean="0"/>
              <a:t>Mary Colson		Richard </a:t>
            </a:r>
            <a:r>
              <a:rPr lang="en-US" b="1" dirty="0" err="1" smtClean="0"/>
              <a:t>Duschl</a:t>
            </a:r>
            <a:endParaRPr lang="en-US" b="1" dirty="0" smtClean="0"/>
          </a:p>
          <a:p>
            <a:pPr eaLnBrk="1" hangingPunct="1">
              <a:spcBef>
                <a:spcPts val="900"/>
              </a:spcBef>
            </a:pPr>
            <a:endParaRPr lang="en-US" b="1" dirty="0"/>
          </a:p>
          <a:p>
            <a:pPr eaLnBrk="1" hangingPunct="1">
              <a:spcBef>
                <a:spcPts val="900"/>
              </a:spcBef>
            </a:pPr>
            <a:endParaRPr lang="en-US" b="1" dirty="0" smtClean="0"/>
          </a:p>
          <a:p>
            <a:pPr eaLnBrk="1" hangingPunct="1">
              <a:spcBef>
                <a:spcPts val="900"/>
              </a:spcBef>
            </a:pPr>
            <a:endParaRPr lang="en-US" b="1" dirty="0"/>
          </a:p>
          <a:p>
            <a:pPr eaLnBrk="1" hangingPunct="1">
              <a:spcBef>
                <a:spcPts val="900"/>
              </a:spcBef>
            </a:pPr>
            <a:endParaRPr lang="en-US" b="1" dirty="0" smtClean="0"/>
          </a:p>
          <a:p>
            <a:pPr eaLnBrk="1" hangingPunct="1">
              <a:spcBef>
                <a:spcPts val="900"/>
              </a:spcBef>
            </a:pPr>
            <a:endParaRPr lang="en-US" b="1" dirty="0" smtClean="0"/>
          </a:p>
          <a:p>
            <a:pPr eaLnBrk="1" hangingPunct="1">
              <a:spcBef>
                <a:spcPts val="900"/>
              </a:spcBef>
            </a:pPr>
            <a:r>
              <a:rPr lang="en-US" b="1" dirty="0" smtClean="0"/>
              <a:t>Kenneth Huff		Paula </a:t>
            </a:r>
            <a:r>
              <a:rPr lang="en-US" b="1" dirty="0" err="1" smtClean="0"/>
              <a:t>Mussina</a:t>
            </a:r>
            <a:r>
              <a:rPr lang="en-US" b="1" dirty="0" smtClean="0"/>
              <a:t>		Paul </a:t>
            </a:r>
            <a:r>
              <a:rPr lang="en-US" b="1" dirty="0" err="1" smtClean="0"/>
              <a:t>Speranza</a:t>
            </a:r>
            <a:endParaRPr lang="en-US" b="1" dirty="0"/>
          </a:p>
        </p:txBody>
      </p:sp>
      <p:pic>
        <p:nvPicPr>
          <p:cNvPr id="11" name="Picture 10" descr="34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0"/>
            <a:ext cx="1143000" cy="1519882"/>
          </a:xfrm>
          <a:prstGeom prst="rect">
            <a:avLst/>
          </a:prstGeom>
        </p:spPr>
      </p:pic>
      <p:pic>
        <p:nvPicPr>
          <p:cNvPr id="2" name="Picture 1" descr="duschl_sm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286000"/>
            <a:ext cx="1397000" cy="1752600"/>
          </a:xfrm>
          <a:prstGeom prst="rect">
            <a:avLst/>
          </a:prstGeom>
        </p:spPr>
      </p:pic>
      <p:pic>
        <p:nvPicPr>
          <p:cNvPr id="3" name="Picture 2" descr="Paula_Messi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648200"/>
            <a:ext cx="1743808" cy="1600200"/>
          </a:xfrm>
          <a:prstGeom prst="rect">
            <a:avLst/>
          </a:prstGeom>
        </p:spPr>
      </p:pic>
      <p:pic>
        <p:nvPicPr>
          <p:cNvPr id="4" name="Picture 3" descr="inline_por-huff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48200"/>
            <a:ext cx="1587500" cy="1600200"/>
          </a:xfrm>
          <a:prstGeom prst="rect">
            <a:avLst/>
          </a:prstGeom>
        </p:spPr>
      </p:pic>
      <p:pic>
        <p:nvPicPr>
          <p:cNvPr id="5" name="Picture 4" descr="m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85999"/>
            <a:ext cx="1185711" cy="1752601"/>
          </a:xfrm>
          <a:prstGeom prst="rect">
            <a:avLst/>
          </a:prstGeom>
        </p:spPr>
      </p:pic>
      <p:pic>
        <p:nvPicPr>
          <p:cNvPr id="14" name="Picture 13" descr="IMG_153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8200"/>
            <a:ext cx="1289755" cy="17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03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7409663" cy="5534378"/>
          </a:xfrm>
          <a:prstGeom prst="rect">
            <a:avLst/>
          </a:prstGeom>
        </p:spPr>
      </p:pic>
      <p:pic>
        <p:nvPicPr>
          <p:cNvPr id="3" name="Picture 2" descr="IMG_15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6809"/>
            <a:ext cx="4572000" cy="61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29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179711" y="90413"/>
            <a:ext cx="70592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NGSS Process</a:t>
            </a:r>
            <a:endParaRPr lang="en-US" dirty="0" smtClean="0"/>
          </a:p>
        </p:txBody>
      </p:sp>
      <p:pic>
        <p:nvPicPr>
          <p:cNvPr id="2" name="Picture 1" descr="IMG_15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852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179711" y="90413"/>
            <a:ext cx="70592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NGSS Process</a:t>
            </a:r>
            <a:endParaRPr lang="en-US" dirty="0" smtClean="0"/>
          </a:p>
        </p:txBody>
      </p:sp>
      <p:pic>
        <p:nvPicPr>
          <p:cNvPr id="2" name="Picture 1" descr="IMG_15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08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179711" y="90413"/>
            <a:ext cx="70592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NGSS Process</a:t>
            </a:r>
            <a:endParaRPr lang="en-US" dirty="0" smtClean="0"/>
          </a:p>
        </p:txBody>
      </p:sp>
      <p:pic>
        <p:nvPicPr>
          <p:cNvPr id="2" name="Picture 1" descr="IMG_15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08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179711" y="90413"/>
            <a:ext cx="70592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NGSS Process</a:t>
            </a:r>
            <a:endParaRPr lang="en-US" dirty="0" smtClean="0"/>
          </a:p>
        </p:txBody>
      </p:sp>
      <p:pic>
        <p:nvPicPr>
          <p:cNvPr id="2" name="Picture 1" descr="IMG_15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08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179711" y="90413"/>
            <a:ext cx="70592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NGSS Process</a:t>
            </a:r>
            <a:endParaRPr lang="en-US" dirty="0" smtClean="0"/>
          </a:p>
        </p:txBody>
      </p:sp>
      <p:pic>
        <p:nvPicPr>
          <p:cNvPr id="2" name="Picture 1" descr="IMG_15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08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5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19600" cy="5917151"/>
          </a:xfrm>
          <a:prstGeom prst="rect">
            <a:avLst/>
          </a:prstGeom>
        </p:spPr>
      </p:pic>
      <p:pic>
        <p:nvPicPr>
          <p:cNvPr id="5" name="Picture 4" descr="IMG_15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736809"/>
            <a:ext cx="4572000" cy="61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35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NGSS are the result of a multi-step process </a:t>
            </a:r>
            <a:endParaRPr lang="en-US" dirty="0" smtClean="0"/>
          </a:p>
        </p:txBody>
      </p:sp>
      <p:pic>
        <p:nvPicPr>
          <p:cNvPr id="10" name="Picture 6" descr="esli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104020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ngss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2286000" cy="264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934200" y="2971800"/>
            <a:ext cx="1981200" cy="3581400"/>
          </a:xfrm>
          <a:prstGeom prst="roundRect">
            <a:avLst/>
          </a:prstGeom>
          <a:ln w="38100" cmpd="sng">
            <a:solidFill>
              <a:srgbClr val="00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62800" y="3124200"/>
            <a:ext cx="17526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Teacher Development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Curricula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Instructional Materials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Instruction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Assessment</a:t>
            </a:r>
            <a:endParaRPr lang="en-US" dirty="0">
              <a:solidFill>
                <a:srgbClr val="000099"/>
              </a:solidFill>
            </a:endParaRPr>
          </a:p>
        </p:txBody>
      </p:sp>
      <p:cxnSp>
        <p:nvCxnSpPr>
          <p:cNvPr id="6" name="Straight Arrow Connector 5"/>
          <p:cNvCxnSpPr>
            <a:stCxn id="10" idx="3"/>
          </p:cNvCxnSpPr>
          <p:nvPr/>
        </p:nvCxnSpPr>
        <p:spPr>
          <a:xfrm>
            <a:off x="1192603" y="2781300"/>
            <a:ext cx="483797" cy="647700"/>
          </a:xfrm>
          <a:prstGeom prst="straightConnector1">
            <a:avLst/>
          </a:prstGeom>
          <a:ln w="57150" cmpd="sng">
            <a:solidFill>
              <a:srgbClr val="0000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81400" y="3429000"/>
            <a:ext cx="483797" cy="647700"/>
          </a:xfrm>
          <a:prstGeom prst="straightConnector1">
            <a:avLst/>
          </a:prstGeom>
          <a:ln w="57150" cmpd="sng">
            <a:solidFill>
              <a:srgbClr val="0000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00800" y="4267200"/>
            <a:ext cx="457200" cy="609600"/>
          </a:xfrm>
          <a:prstGeom prst="straightConnector1">
            <a:avLst/>
          </a:prstGeom>
          <a:ln w="57150" cmpd="sng">
            <a:solidFill>
              <a:srgbClr val="0000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r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438400"/>
            <a:ext cx="176488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26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S-ES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601200" cy="124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59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0" y="228823"/>
            <a:ext cx="7239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878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to Read the </a:t>
            </a:r>
            <a:r>
              <a:rPr lang="en-US" sz="3400" i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Next Generation Science Standards</a:t>
            </a:r>
            <a:endParaRPr lang="en-US" i="1" dirty="0" smtClean="0"/>
          </a:p>
        </p:txBody>
      </p:sp>
      <p:pic>
        <p:nvPicPr>
          <p:cNvPr id="7" name="Picture 6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81000"/>
            <a:ext cx="1831734" cy="9144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304800" y="1447800"/>
            <a:ext cx="8610600" cy="4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53576" rIns="89294" bIns="5357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1) Performance</a:t>
            </a:r>
            <a:r>
              <a:rPr lang="en-US" sz="2400" b="1" dirty="0"/>
              <a:t>.</a:t>
            </a:r>
            <a:r>
              <a:rPr lang="en-US" sz="2400" dirty="0"/>
              <a:t> 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a) </a:t>
            </a:r>
            <a:r>
              <a:rPr lang="en-US" sz="2400" dirty="0"/>
              <a:t>Prior standards documents listed what students should “</a:t>
            </a:r>
            <a:r>
              <a:rPr lang="en-US" sz="2400" b="1" i="1" dirty="0"/>
              <a:t>know</a:t>
            </a:r>
            <a:r>
              <a:rPr lang="en-US" sz="2400" dirty="0"/>
              <a:t>” --- the NGSS list what students should “</a:t>
            </a:r>
            <a:r>
              <a:rPr lang="en-US" sz="2400" b="1" i="1" dirty="0"/>
              <a:t>do</a:t>
            </a:r>
            <a:r>
              <a:rPr lang="en-US" sz="2400" dirty="0"/>
              <a:t>.”</a:t>
            </a:r>
            <a:endParaRPr lang="en-US" sz="2400" b="1" dirty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8" name="Picture 7" descr="u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8716"/>
            <a:ext cx="9144000" cy="393928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0" y="2971800"/>
            <a:ext cx="3270156" cy="838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620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0" y="228823"/>
            <a:ext cx="7239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878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to Read the </a:t>
            </a:r>
            <a:r>
              <a:rPr lang="en-US" sz="3400" i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Next Generation Science Standards</a:t>
            </a:r>
            <a:endParaRPr lang="en-US" i="1" dirty="0" smtClean="0"/>
          </a:p>
        </p:txBody>
      </p:sp>
      <p:pic>
        <p:nvPicPr>
          <p:cNvPr id="7" name="Picture 6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81000"/>
            <a:ext cx="1831734" cy="9144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304800" y="1447800"/>
            <a:ext cx="8610600" cy="4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53576" rIns="89294" bIns="5357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1) Performance</a:t>
            </a:r>
            <a:r>
              <a:rPr lang="en-US" sz="2400" b="1" dirty="0"/>
              <a:t>.</a:t>
            </a:r>
            <a:r>
              <a:rPr lang="en-US" sz="2400" dirty="0"/>
              <a:t> 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/>
              <a:t>b) These are presented as “</a:t>
            </a:r>
            <a:r>
              <a:rPr lang="en-US" sz="2400" b="1" i="1" dirty="0"/>
              <a:t>Performance Expectations</a:t>
            </a:r>
            <a:r>
              <a:rPr lang="en-US" sz="2400" dirty="0"/>
              <a:t>”</a:t>
            </a:r>
            <a:endParaRPr lang="en-US" sz="2400" b="1" dirty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8" name="Picture 7" descr="u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8716"/>
            <a:ext cx="9144000" cy="393928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0" y="3124200"/>
            <a:ext cx="9144000" cy="1676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62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0" y="228823"/>
            <a:ext cx="7239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878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to Read the </a:t>
            </a:r>
            <a:r>
              <a:rPr lang="en-US" sz="3400" i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Next Generation Science Standards</a:t>
            </a:r>
            <a:endParaRPr lang="en-US" i="1" dirty="0" smtClean="0"/>
          </a:p>
        </p:txBody>
      </p:sp>
      <p:pic>
        <p:nvPicPr>
          <p:cNvPr id="7" name="Picture 6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81000"/>
            <a:ext cx="1831734" cy="9144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0" y="1447800"/>
            <a:ext cx="9144000" cy="4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53576" rIns="89294" bIns="5357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2) Foundations.</a:t>
            </a:r>
            <a:r>
              <a:rPr lang="en-US" sz="2400" dirty="0"/>
              <a:t>  Each performance expectation incorporates </a:t>
            </a:r>
            <a:r>
              <a:rPr lang="en-US" sz="2400" dirty="0" smtClean="0"/>
              <a:t>3 dimensions </a:t>
            </a:r>
            <a:r>
              <a:rPr lang="en-US" sz="2400" dirty="0"/>
              <a:t>from the </a:t>
            </a:r>
            <a:r>
              <a:rPr lang="en-US" sz="2400" dirty="0" smtClean="0"/>
              <a:t>NRC </a:t>
            </a:r>
            <a:r>
              <a:rPr lang="en-US" sz="2400" i="1" dirty="0" smtClean="0"/>
              <a:t>Framework</a:t>
            </a:r>
            <a:r>
              <a:rPr lang="en-US" sz="2400" dirty="0"/>
              <a:t>—a science or engineering practice, a core disciplinary idea, and a crosscutting concept. </a:t>
            </a:r>
            <a:endParaRPr lang="en-US" sz="24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8" name="Picture 7" descr="u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8716"/>
            <a:ext cx="9144000" cy="393928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0" y="4495800"/>
            <a:ext cx="9296400" cy="2362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244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381000"/>
            <a:ext cx="1905000" cy="92128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8 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Practices of Science and Engineering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1524000"/>
            <a:ext cx="8305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>
                <a:solidFill>
                  <a:srgbClr val="000099"/>
                </a:solidFill>
              </a:rPr>
              <a:t>1.  Asking questions (</a:t>
            </a:r>
            <a:r>
              <a:rPr lang="en-US" sz="2400" i="1" dirty="0">
                <a:solidFill>
                  <a:srgbClr val="000099"/>
                </a:solidFill>
              </a:rPr>
              <a:t>for science</a:t>
            </a:r>
            <a:r>
              <a:rPr lang="en-US" sz="2400" dirty="0">
                <a:solidFill>
                  <a:srgbClr val="000099"/>
                </a:solidFill>
              </a:rPr>
              <a:t>) and defining problems (</a:t>
            </a:r>
            <a:r>
              <a:rPr lang="en-US" sz="2400" i="1" dirty="0">
                <a:solidFill>
                  <a:srgbClr val="000099"/>
                </a:solidFill>
              </a:rPr>
              <a:t>for engineering</a:t>
            </a:r>
            <a:r>
              <a:rPr lang="en-US" sz="2400" dirty="0">
                <a:solidFill>
                  <a:srgbClr val="000099"/>
                </a:solidFill>
              </a:rPr>
              <a:t>)</a:t>
            </a:r>
          </a:p>
          <a:p>
            <a:r>
              <a:rPr lang="en-US" sz="2400" dirty="0">
                <a:solidFill>
                  <a:srgbClr val="000099"/>
                </a:solidFill>
              </a:rPr>
              <a:t>2.  Developing and using models</a:t>
            </a:r>
          </a:p>
          <a:p>
            <a:r>
              <a:rPr lang="en-US" sz="2400" dirty="0">
                <a:solidFill>
                  <a:srgbClr val="000099"/>
                </a:solidFill>
              </a:rPr>
              <a:t>3.  Planning and carrying out investigations</a:t>
            </a:r>
          </a:p>
          <a:p>
            <a:r>
              <a:rPr lang="en-US" sz="2400" dirty="0">
                <a:solidFill>
                  <a:srgbClr val="000099"/>
                </a:solidFill>
              </a:rPr>
              <a:t>4.  Analyzing and interpreting data</a:t>
            </a:r>
          </a:p>
          <a:p>
            <a:r>
              <a:rPr lang="en-US" sz="2400" dirty="0">
                <a:solidFill>
                  <a:srgbClr val="000099"/>
                </a:solidFill>
              </a:rPr>
              <a:t>5.  Using mathematics and computational thinking</a:t>
            </a:r>
          </a:p>
          <a:p>
            <a:r>
              <a:rPr lang="en-US" sz="2400" dirty="0">
                <a:solidFill>
                  <a:srgbClr val="000099"/>
                </a:solidFill>
              </a:rPr>
              <a:t>6.  Constructing explanations (</a:t>
            </a:r>
            <a:r>
              <a:rPr lang="en-US" sz="2400" i="1" dirty="0">
                <a:solidFill>
                  <a:srgbClr val="000099"/>
                </a:solidFill>
              </a:rPr>
              <a:t>for science</a:t>
            </a:r>
            <a:r>
              <a:rPr lang="en-US" sz="2400" dirty="0">
                <a:solidFill>
                  <a:srgbClr val="000099"/>
                </a:solidFill>
              </a:rPr>
              <a:t>) and designing solutions (</a:t>
            </a:r>
            <a:r>
              <a:rPr lang="en-US" sz="2400" i="1" dirty="0">
                <a:solidFill>
                  <a:srgbClr val="000099"/>
                </a:solidFill>
              </a:rPr>
              <a:t>for engineering</a:t>
            </a:r>
            <a:r>
              <a:rPr lang="en-US" sz="2400" dirty="0">
                <a:solidFill>
                  <a:srgbClr val="000099"/>
                </a:solidFill>
              </a:rPr>
              <a:t>)</a:t>
            </a:r>
          </a:p>
          <a:p>
            <a:r>
              <a:rPr lang="en-US" sz="2400" dirty="0">
                <a:solidFill>
                  <a:srgbClr val="000099"/>
                </a:solidFill>
              </a:rPr>
              <a:t>7.  Engaging in argument from evidence</a:t>
            </a:r>
          </a:p>
          <a:p>
            <a:r>
              <a:rPr lang="en-US" sz="2400" dirty="0">
                <a:solidFill>
                  <a:srgbClr val="000099"/>
                </a:solidFill>
              </a:rPr>
              <a:t>8.  Obtaining, evaluating, and communicating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5422885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381000"/>
            <a:ext cx="1905000" cy="92128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Crosscutting Concepts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830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1. Patterns </a:t>
            </a:r>
          </a:p>
          <a:p>
            <a:r>
              <a:rPr lang="en-US" sz="2400" dirty="0">
                <a:solidFill>
                  <a:srgbClr val="000099"/>
                </a:solidFill>
              </a:rPr>
              <a:t>2. Cause and effect</a:t>
            </a:r>
          </a:p>
          <a:p>
            <a:r>
              <a:rPr lang="en-US" sz="2400" dirty="0">
                <a:solidFill>
                  <a:srgbClr val="000099"/>
                </a:solidFill>
              </a:rPr>
              <a:t>3. Scale, proportion, and quantity</a:t>
            </a:r>
          </a:p>
          <a:p>
            <a:r>
              <a:rPr lang="en-US" sz="2400" dirty="0">
                <a:solidFill>
                  <a:srgbClr val="000099"/>
                </a:solidFill>
              </a:rPr>
              <a:t>4. Systems and system </a:t>
            </a:r>
            <a:r>
              <a:rPr lang="en-US" sz="2400" dirty="0" smtClean="0">
                <a:solidFill>
                  <a:srgbClr val="000099"/>
                </a:solidFill>
              </a:rPr>
              <a:t>models</a:t>
            </a:r>
            <a:endParaRPr lang="en-US" sz="2400" dirty="0">
              <a:solidFill>
                <a:srgbClr val="000099"/>
              </a:solidFill>
            </a:endParaRPr>
          </a:p>
          <a:p>
            <a:r>
              <a:rPr lang="en-US" sz="2400" dirty="0">
                <a:solidFill>
                  <a:srgbClr val="000099"/>
                </a:solidFill>
              </a:rPr>
              <a:t>5. Energy and matter</a:t>
            </a:r>
          </a:p>
          <a:p>
            <a:r>
              <a:rPr lang="en-US" sz="2400" dirty="0">
                <a:solidFill>
                  <a:srgbClr val="000099"/>
                </a:solidFill>
              </a:rPr>
              <a:t>6. Structure and function</a:t>
            </a:r>
          </a:p>
          <a:p>
            <a:r>
              <a:rPr lang="en-US" sz="2400" dirty="0">
                <a:solidFill>
                  <a:srgbClr val="000099"/>
                </a:solidFill>
              </a:rPr>
              <a:t>7. Stability and change</a:t>
            </a:r>
          </a:p>
        </p:txBody>
      </p:sp>
    </p:spTree>
    <p:extLst>
      <p:ext uri="{BB962C8B-B14F-4D97-AF65-F5344CB8AC3E}">
        <p14:creationId xmlns:p14="http://schemas.microsoft.com/office/powerpoint/2010/main" val="9316841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</p:txBody>
      </p:sp>
      <p:pic>
        <p:nvPicPr>
          <p:cNvPr id="7" name="Picture 6" descr="nr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06" y="2057400"/>
            <a:ext cx="3770494" cy="45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369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Work from the </a:t>
            </a:r>
            <a:r>
              <a:rPr lang="en-US" sz="2400" dirty="0" smtClean="0">
                <a:solidFill>
                  <a:srgbClr val="000000"/>
                </a:solidFill>
              </a:rPr>
              <a:t>Performance Expectations.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lvl="1" indent="-342900">
              <a:spcBef>
                <a:spcPts val="1200"/>
              </a:spcBef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15 at Middle School; 19 at High </a:t>
            </a:r>
            <a:r>
              <a:rPr lang="en-US" sz="2400" dirty="0" smtClean="0">
                <a:solidFill>
                  <a:srgbClr val="000000"/>
                </a:solidFill>
              </a:rPr>
              <a:t>School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5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S-ES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601200" cy="1242508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62200" y="21442"/>
            <a:ext cx="4343400" cy="4357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0" y="152400"/>
            <a:ext cx="1143000" cy="3124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862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-ES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533400"/>
            <a:ext cx="9448800" cy="1222785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0"/>
            <a:ext cx="1143000" cy="4953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362200" y="21442"/>
            <a:ext cx="4343400" cy="2833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976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0" y="228823"/>
            <a:ext cx="7239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8437" name="Picture 4" descr="HSBoyBunsenPP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9" y="267891"/>
            <a:ext cx="1752451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878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NGSS are </a:t>
            </a:r>
            <a:r>
              <a:rPr lang="en-US" sz="3400" i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NOT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a Curriculum</a:t>
            </a:r>
            <a:endParaRPr lang="en-US" dirty="0" smtClean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457647" y="1599531"/>
            <a:ext cx="8457753" cy="4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53576" rIns="89294" bIns="5357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NRC Framework is the Skeleton</a:t>
            </a: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NGSS are the fleshed-out organs</a:t>
            </a: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Curricula will be the clothes.</a:t>
            </a: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endParaRPr lang="en-US" sz="2400" b="1" dirty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endParaRPr lang="en-US" sz="2400" b="1" dirty="0" smtClean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endParaRPr lang="en-US" sz="2400" b="1" dirty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endParaRPr lang="en-US" sz="2400" b="1" dirty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1" name="Picture 10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21" y="6171531"/>
            <a:ext cx="1259086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90953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-ES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533400"/>
            <a:ext cx="9489924" cy="1228107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152400"/>
            <a:ext cx="990600" cy="457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362200" y="21442"/>
            <a:ext cx="4343400" cy="2833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954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-ES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533400"/>
            <a:ext cx="9618518" cy="1244749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152400"/>
            <a:ext cx="1219200" cy="457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362200" y="21442"/>
            <a:ext cx="4343400" cy="2833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099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-ES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533400"/>
            <a:ext cx="9601200" cy="1242508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152400"/>
            <a:ext cx="1219200" cy="5943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362200" y="21442"/>
            <a:ext cx="4343400" cy="2833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73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-ES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533400"/>
            <a:ext cx="9586816" cy="124064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0"/>
            <a:ext cx="1143000" cy="5410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362200" y="21442"/>
            <a:ext cx="4343400" cy="2833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32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Work from the </a:t>
            </a:r>
            <a:r>
              <a:rPr lang="en-US" sz="2400" dirty="0" smtClean="0">
                <a:solidFill>
                  <a:srgbClr val="000000"/>
                </a:solidFill>
              </a:rPr>
              <a:t>Performance Expectations. 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how you </a:t>
            </a:r>
            <a:r>
              <a:rPr lang="en-US" sz="2400" dirty="0">
                <a:solidFill>
                  <a:srgbClr val="000000"/>
                </a:solidFill>
              </a:rPr>
              <a:t>will be </a:t>
            </a:r>
            <a:r>
              <a:rPr lang="en-US" sz="2400" dirty="0" smtClean="0">
                <a:solidFill>
                  <a:srgbClr val="000000"/>
                </a:solidFill>
              </a:rPr>
              <a:t>organizing </a:t>
            </a:r>
            <a:r>
              <a:rPr lang="en-US" sz="2400" dirty="0" smtClean="0">
                <a:solidFill>
                  <a:srgbClr val="000000"/>
                </a:solidFill>
              </a:rPr>
              <a:t>them</a:t>
            </a:r>
          </a:p>
          <a:p>
            <a:pPr marL="342900" lvl="1" indent="-342900">
              <a:spcBef>
                <a:spcPts val="1200"/>
              </a:spcBef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Use the </a:t>
            </a:r>
            <a:r>
              <a:rPr lang="en-US" sz="2400" i="1" dirty="0">
                <a:solidFill>
                  <a:srgbClr val="000000"/>
                </a:solidFill>
              </a:rPr>
              <a:t>Appendix K </a:t>
            </a:r>
            <a:r>
              <a:rPr lang="en-US" sz="2400" b="1" dirty="0">
                <a:solidFill>
                  <a:srgbClr val="000000"/>
                </a:solidFill>
              </a:rPr>
              <a:t>Course Maps </a:t>
            </a:r>
            <a:r>
              <a:rPr lang="en-US" sz="2400" dirty="0">
                <a:solidFill>
                  <a:srgbClr val="000000"/>
                </a:solidFill>
              </a:rPr>
              <a:t>as a guide</a:t>
            </a:r>
          </a:p>
          <a:p>
            <a:pPr>
              <a:spcBef>
                <a:spcPts val="1200"/>
              </a:spcBef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596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would you construct a 6-12 curriculum around the NGSS, given the amount and complexity of the Earth and Space Science?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800" y="1447800"/>
            <a:ext cx="7469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u="sng" dirty="0" smtClean="0"/>
              <a:t>Course Map #1: Conceptual Understanding Model</a:t>
            </a:r>
            <a:endParaRPr lang="en-US" sz="2400" b="1" u="sng" dirty="0"/>
          </a:p>
        </p:txBody>
      </p:sp>
      <p:pic>
        <p:nvPicPr>
          <p:cNvPr id="8" name="Picture 7" descr="p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488"/>
            <a:ext cx="9144000" cy="48185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553200" y="5715000"/>
            <a:ext cx="1905000" cy="5881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05600" y="4724400"/>
            <a:ext cx="16002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7200" y="5791200"/>
            <a:ext cx="25146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77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would you construct a 6-12 curriculum around the NGSS, given the amount and complexity of the Earth and Space Science?</a:t>
            </a:r>
            <a:endParaRPr lang="en-US" sz="2400" dirty="0" smtClean="0"/>
          </a:p>
        </p:txBody>
      </p:sp>
      <p:pic>
        <p:nvPicPr>
          <p:cNvPr id="9" name="Picture 8" descr="p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11480"/>
            <a:ext cx="5029200" cy="5346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1" y="1447800"/>
            <a:ext cx="350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1" u="sng" dirty="0" smtClean="0"/>
              <a:t>Course Map #1: Conceptual Understanding Model:</a:t>
            </a:r>
          </a:p>
          <a:p>
            <a:pPr eaLnBrk="1" hangingPunct="1"/>
            <a:endParaRPr lang="en-US" sz="2400" b="1" u="sng" dirty="0"/>
          </a:p>
          <a:p>
            <a:pPr eaLnBrk="1" hangingPunct="1"/>
            <a:r>
              <a:rPr lang="en-US" sz="2400" dirty="0" smtClean="0"/>
              <a:t>Courses constructed based on the most efficient and logical progression of concepts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4191000" y="5410200"/>
            <a:ext cx="381000" cy="1143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11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would you construct a 6-12 curriculum around the NGSS, given the amount and complexity of the Earth and Space Science?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1000" y="1447800"/>
            <a:ext cx="48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1" u="sng" dirty="0" smtClean="0"/>
              <a:t>Course Map #2: Science Domains Model: </a:t>
            </a:r>
          </a:p>
          <a:p>
            <a:pPr eaLnBrk="1" hangingPunct="1"/>
            <a:endParaRPr lang="en-US" sz="2400" b="1" u="sng" dirty="0" smtClean="0"/>
          </a:p>
          <a:p>
            <a:pPr eaLnBrk="1" hangingPunct="1"/>
            <a:r>
              <a:rPr lang="en-US" sz="2400" dirty="0" smtClean="0"/>
              <a:t>The 3 courses are Physical Science, Life Science, and Earth and Space Science </a:t>
            </a:r>
          </a:p>
          <a:p>
            <a:pPr eaLnBrk="1" hangingPunct="1"/>
            <a:r>
              <a:rPr lang="en-US" sz="2400" dirty="0" smtClean="0"/>
              <a:t>(for both middle and high school)</a:t>
            </a:r>
            <a:endParaRPr lang="en-US" sz="2400" dirty="0"/>
          </a:p>
        </p:txBody>
      </p:sp>
      <p:pic>
        <p:nvPicPr>
          <p:cNvPr id="11" name="Picture 10" descr="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30288"/>
            <a:ext cx="3657600" cy="53277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239000" y="1752600"/>
            <a:ext cx="1295400" cy="2833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6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would you construct a 6-12 curriculum around the NGSS, given the amount and complexity of the Earth and Space Science?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2400" y="1447800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1" u="sng" dirty="0" smtClean="0"/>
              <a:t>Course Map #3: Modified Science Domains Model (for high school): </a:t>
            </a:r>
          </a:p>
          <a:p>
            <a:pPr eaLnBrk="1" hangingPunct="1"/>
            <a:endParaRPr lang="en-US" sz="2400" b="1" u="sng" dirty="0" smtClean="0"/>
          </a:p>
          <a:p>
            <a:pPr eaLnBrk="1" hangingPunct="1"/>
            <a:r>
              <a:rPr lang="en-US" sz="2400" dirty="0" smtClean="0"/>
              <a:t>Incorporate the Earth and Space Science into existing biology, chemistry, and physics courses.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 smtClean="0">
                <a:sym typeface="Wingdings"/>
              </a:rPr>
              <a:t> Least efficient in terms of instruction time; concepts taught out of order (without adequate prerequisites)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8" name="Picture 7" descr="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70066"/>
            <a:ext cx="4343401" cy="53856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29200" y="5867400"/>
            <a:ext cx="1295400" cy="9669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24600" y="3124200"/>
            <a:ext cx="1524000" cy="1295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49741" y="3962400"/>
            <a:ext cx="1295400" cy="18813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581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Work from the </a:t>
            </a:r>
            <a:r>
              <a:rPr lang="en-US" sz="2400" dirty="0" smtClean="0">
                <a:solidFill>
                  <a:srgbClr val="000000"/>
                </a:solidFill>
              </a:rPr>
              <a:t>Performance Expectations. 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how you </a:t>
            </a:r>
            <a:r>
              <a:rPr lang="en-US" sz="2400" dirty="0">
                <a:solidFill>
                  <a:srgbClr val="000000"/>
                </a:solidFill>
              </a:rPr>
              <a:t>will be </a:t>
            </a:r>
            <a:r>
              <a:rPr lang="en-US" sz="2400" dirty="0" smtClean="0">
                <a:solidFill>
                  <a:srgbClr val="000000"/>
                </a:solidFill>
              </a:rPr>
              <a:t>organizing them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</a:t>
            </a:r>
            <a:r>
              <a:rPr lang="en-US" sz="2400" dirty="0">
                <a:solidFill>
                  <a:srgbClr val="000000"/>
                </a:solidFill>
              </a:rPr>
              <a:t>what you will teach to support the </a:t>
            </a:r>
            <a:r>
              <a:rPr lang="en-US" sz="2400" dirty="0" smtClean="0">
                <a:solidFill>
                  <a:srgbClr val="000000"/>
                </a:solidFill>
              </a:rPr>
              <a:t>PE’s</a:t>
            </a:r>
          </a:p>
          <a:p>
            <a:pPr marL="914400" lvl="1" indent="-457200">
              <a:spcBef>
                <a:spcPts val="1200"/>
              </a:spcBef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Use the </a:t>
            </a:r>
            <a:r>
              <a:rPr lang="en-US" sz="2400" i="1" dirty="0">
                <a:solidFill>
                  <a:srgbClr val="000000"/>
                </a:solidFill>
              </a:rPr>
              <a:t>Clarification Statements </a:t>
            </a:r>
            <a:r>
              <a:rPr lang="en-US" sz="2400" dirty="0">
                <a:solidFill>
                  <a:srgbClr val="000000"/>
                </a:solidFill>
              </a:rPr>
              <a:t>and</a:t>
            </a:r>
            <a:r>
              <a:rPr lang="en-US" sz="2400" i="1" dirty="0">
                <a:solidFill>
                  <a:srgbClr val="000000"/>
                </a:solidFill>
              </a:rPr>
              <a:t> Assessment Boundaries as a </a:t>
            </a:r>
            <a:r>
              <a:rPr lang="en-US" sz="2400" i="1" dirty="0" smtClean="0">
                <a:solidFill>
                  <a:srgbClr val="000000"/>
                </a:solidFill>
              </a:rPr>
              <a:t>guide</a:t>
            </a: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997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0" y="228823"/>
            <a:ext cx="7239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8437" name="Picture 4" descr="HSBoyBunsenPP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9" y="267891"/>
            <a:ext cx="1752451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878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NGSS are </a:t>
            </a:r>
            <a:r>
              <a:rPr lang="en-US" sz="3400" i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NOT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a Curriculum</a:t>
            </a:r>
            <a:endParaRPr lang="en-US" dirty="0" smtClean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457647" y="1599531"/>
            <a:ext cx="8457753" cy="4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53576" rIns="89294" bIns="5357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NRC Framework is the Skeleton</a:t>
            </a: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NGSS are the fleshed-out organs</a:t>
            </a: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Curricula will be the clothes.</a:t>
            </a: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endParaRPr lang="en-US" sz="2400" b="1" dirty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endParaRPr lang="en-US" sz="2400" b="1" dirty="0" smtClean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You can dress up the NGSS</a:t>
            </a: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any way that you want!</a:t>
            </a: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endParaRPr lang="en-US" sz="2400" b="1" dirty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602" lvl="1" indent="0" defTabSz="914145">
              <a:lnSpc>
                <a:spcPct val="80000"/>
              </a:lnSpc>
              <a:spcBef>
                <a:spcPts val="562"/>
              </a:spcBef>
              <a:buFontTx/>
              <a:buNone/>
            </a:pPr>
            <a:endParaRPr lang="en-US" sz="2400" b="1" dirty="0">
              <a:solidFill>
                <a:srgbClr val="000099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1" name="Picture 10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21" y="6171531"/>
            <a:ext cx="1259086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" name="Picture 1" descr="the-fami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140300"/>
            <a:ext cx="3717700" cy="37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59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pic>
        <p:nvPicPr>
          <p:cNvPr id="2" name="Picture 1" descr="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46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0" y="304800"/>
            <a:ext cx="9525000" cy="1905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86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Work from the </a:t>
            </a:r>
            <a:r>
              <a:rPr lang="en-US" sz="2400" dirty="0" smtClean="0">
                <a:solidFill>
                  <a:srgbClr val="000000"/>
                </a:solidFill>
              </a:rPr>
              <a:t>Performance Expectations. 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how you </a:t>
            </a:r>
            <a:r>
              <a:rPr lang="en-US" sz="2400" dirty="0">
                <a:solidFill>
                  <a:srgbClr val="000000"/>
                </a:solidFill>
              </a:rPr>
              <a:t>will be </a:t>
            </a:r>
            <a:r>
              <a:rPr lang="en-US" sz="2400" dirty="0" smtClean="0">
                <a:solidFill>
                  <a:srgbClr val="000000"/>
                </a:solidFill>
              </a:rPr>
              <a:t>organizing them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</a:t>
            </a:r>
            <a:r>
              <a:rPr lang="en-US" sz="2400" dirty="0">
                <a:solidFill>
                  <a:srgbClr val="000000"/>
                </a:solidFill>
              </a:rPr>
              <a:t>what you will teach to support the </a:t>
            </a:r>
            <a:r>
              <a:rPr lang="en-US" sz="2400" dirty="0" smtClean="0">
                <a:solidFill>
                  <a:srgbClr val="000000"/>
                </a:solidFill>
              </a:rPr>
              <a:t>PE’s</a:t>
            </a:r>
          </a:p>
          <a:p>
            <a:pPr marL="914400" lvl="1" indent="-457200">
              <a:spcBef>
                <a:spcPts val="1200"/>
              </a:spcBef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Use the </a:t>
            </a:r>
            <a:r>
              <a:rPr lang="en-US" sz="2400" i="1" dirty="0">
                <a:solidFill>
                  <a:srgbClr val="000000"/>
                </a:solidFill>
              </a:rPr>
              <a:t>Clarification Statements </a:t>
            </a:r>
            <a:r>
              <a:rPr lang="en-US" sz="2400" dirty="0">
                <a:solidFill>
                  <a:srgbClr val="000000"/>
                </a:solidFill>
              </a:rPr>
              <a:t>and</a:t>
            </a:r>
            <a:r>
              <a:rPr lang="en-US" sz="2400" i="1" dirty="0">
                <a:solidFill>
                  <a:srgbClr val="000000"/>
                </a:solidFill>
              </a:rPr>
              <a:t> Assessment Boundaries as a guide</a:t>
            </a:r>
          </a:p>
          <a:p>
            <a:pPr marL="914400" lvl="1" indent="-457200">
              <a:spcBef>
                <a:spcPts val="12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Be sure to teach what you love</a:t>
            </a:r>
          </a:p>
          <a:p>
            <a:pPr>
              <a:spcBef>
                <a:spcPts val="1200"/>
              </a:spcBef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176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Work from the </a:t>
            </a:r>
            <a:r>
              <a:rPr lang="en-US" sz="2400" dirty="0" smtClean="0">
                <a:solidFill>
                  <a:srgbClr val="000000"/>
                </a:solidFill>
              </a:rPr>
              <a:t>Performance Expectations. 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how you </a:t>
            </a:r>
            <a:r>
              <a:rPr lang="en-US" sz="2400" dirty="0">
                <a:solidFill>
                  <a:srgbClr val="000000"/>
                </a:solidFill>
              </a:rPr>
              <a:t>will be </a:t>
            </a:r>
            <a:r>
              <a:rPr lang="en-US" sz="2400" dirty="0" smtClean="0">
                <a:solidFill>
                  <a:srgbClr val="000000"/>
                </a:solidFill>
              </a:rPr>
              <a:t>organizing them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</a:t>
            </a:r>
            <a:r>
              <a:rPr lang="en-US" sz="2400" dirty="0">
                <a:solidFill>
                  <a:srgbClr val="000000"/>
                </a:solidFill>
              </a:rPr>
              <a:t>what you will teach to support the PE’s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Obtain curricular materials (data sets, lab materials, textbooks, media materials, etc.)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see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NSTA</a:t>
            </a:r>
            <a:endParaRPr lang="en-US" sz="2400" dirty="0" smtClean="0">
              <a:solidFill>
                <a:srgbClr val="00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4851683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Work from the </a:t>
            </a:r>
            <a:r>
              <a:rPr lang="en-US" sz="2400" dirty="0" smtClean="0">
                <a:solidFill>
                  <a:srgbClr val="000000"/>
                </a:solidFill>
              </a:rPr>
              <a:t>Performance Expectations. 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how you </a:t>
            </a:r>
            <a:r>
              <a:rPr lang="en-US" sz="2400" dirty="0">
                <a:solidFill>
                  <a:srgbClr val="000000"/>
                </a:solidFill>
              </a:rPr>
              <a:t>will be </a:t>
            </a:r>
            <a:r>
              <a:rPr lang="en-US" sz="2400" dirty="0" smtClean="0">
                <a:solidFill>
                  <a:srgbClr val="000000"/>
                </a:solidFill>
              </a:rPr>
              <a:t>organizing them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</a:t>
            </a:r>
            <a:r>
              <a:rPr lang="en-US" sz="2400" dirty="0">
                <a:solidFill>
                  <a:srgbClr val="000000"/>
                </a:solidFill>
              </a:rPr>
              <a:t>what you will teach to support the PE’s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Obtain curricular materials (data sets, lab materials, textbooks, media materials, etc.)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see NSTA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Look for connections to </a:t>
            </a:r>
            <a:r>
              <a:rPr lang="en-US" sz="2400" i="1" dirty="0" smtClean="0">
                <a:solidFill>
                  <a:srgbClr val="000000"/>
                </a:solidFill>
                <a:sym typeface="Wingdings"/>
              </a:rPr>
              <a:t>Nature of Science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and </a:t>
            </a:r>
            <a:r>
              <a:rPr lang="en-US" sz="2400" i="1" dirty="0" smtClean="0">
                <a:solidFill>
                  <a:srgbClr val="000000"/>
                </a:solidFill>
                <a:sym typeface="Wingdings"/>
              </a:rPr>
              <a:t>Engineering, Technology, and Aspects of </a:t>
            </a:r>
            <a:r>
              <a:rPr lang="en-US" sz="2400" i="1" dirty="0" smtClean="0">
                <a:solidFill>
                  <a:srgbClr val="000000"/>
                </a:solidFill>
                <a:sym typeface="Wingdings"/>
              </a:rPr>
              <a:t>Science</a:t>
            </a:r>
            <a:endParaRPr lang="en-US" sz="2400" i="1" dirty="0" smtClean="0">
              <a:solidFill>
                <a:srgbClr val="00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328685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70411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257800" y="2133600"/>
            <a:ext cx="25908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34000" y="3048000"/>
            <a:ext cx="2286000" cy="381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932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Work from the </a:t>
            </a:r>
            <a:r>
              <a:rPr lang="en-US" sz="2400" dirty="0" smtClean="0">
                <a:solidFill>
                  <a:srgbClr val="000000"/>
                </a:solidFill>
              </a:rPr>
              <a:t>Performance Expectations. 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how you </a:t>
            </a:r>
            <a:r>
              <a:rPr lang="en-US" sz="2400" dirty="0">
                <a:solidFill>
                  <a:srgbClr val="000000"/>
                </a:solidFill>
              </a:rPr>
              <a:t>will be </a:t>
            </a:r>
            <a:r>
              <a:rPr lang="en-US" sz="2400" dirty="0" smtClean="0">
                <a:solidFill>
                  <a:srgbClr val="000000"/>
                </a:solidFill>
              </a:rPr>
              <a:t>organizing them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</a:t>
            </a:r>
            <a:r>
              <a:rPr lang="en-US" sz="2400" dirty="0">
                <a:solidFill>
                  <a:srgbClr val="000000"/>
                </a:solidFill>
              </a:rPr>
              <a:t>what you will teach to support the PE’s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Obtain curricular materials (data sets, lab materials, textbooks, media materials, etc.)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see NSTA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Look for connections to </a:t>
            </a:r>
            <a:r>
              <a:rPr lang="en-US" sz="2400" i="1" dirty="0" smtClean="0">
                <a:solidFill>
                  <a:srgbClr val="000000"/>
                </a:solidFill>
                <a:sym typeface="Wingdings"/>
              </a:rPr>
              <a:t>Nature of Science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and </a:t>
            </a:r>
            <a:r>
              <a:rPr lang="en-US" sz="2400" i="1" dirty="0" smtClean="0">
                <a:solidFill>
                  <a:srgbClr val="000000"/>
                </a:solidFill>
                <a:sym typeface="Wingdings"/>
              </a:rPr>
              <a:t>Engineering, Technology, and Aspects of Science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Look for connections to Common Core for Math and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ELA</a:t>
            </a:r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937544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7041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762000" y="3505200"/>
            <a:ext cx="10668000" cy="2971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553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486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Start with the NRC “Framework for K-12 Science Education”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Work from the </a:t>
            </a:r>
            <a:r>
              <a:rPr lang="en-US" sz="2400" dirty="0" smtClean="0">
                <a:solidFill>
                  <a:srgbClr val="000000"/>
                </a:solidFill>
              </a:rPr>
              <a:t>Performance Expectations. 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how you </a:t>
            </a:r>
            <a:r>
              <a:rPr lang="en-US" sz="2400" dirty="0">
                <a:solidFill>
                  <a:srgbClr val="000000"/>
                </a:solidFill>
              </a:rPr>
              <a:t>will be </a:t>
            </a:r>
            <a:r>
              <a:rPr lang="en-US" sz="2400" dirty="0" smtClean="0">
                <a:solidFill>
                  <a:srgbClr val="000000"/>
                </a:solidFill>
              </a:rPr>
              <a:t>organizing them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Determine </a:t>
            </a:r>
            <a:r>
              <a:rPr lang="en-US" sz="2400" dirty="0">
                <a:solidFill>
                  <a:srgbClr val="000000"/>
                </a:solidFill>
              </a:rPr>
              <a:t>what you will teach to support the PE’s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Obtain curricular materials (data sets, lab materials, textbooks, media materials, etc.)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see NSTA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Look for connections to </a:t>
            </a:r>
            <a:r>
              <a:rPr lang="en-US" sz="2400" i="1" dirty="0" smtClean="0">
                <a:solidFill>
                  <a:srgbClr val="000000"/>
                </a:solidFill>
                <a:sym typeface="Wingdings"/>
              </a:rPr>
              <a:t>Nature of Science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and </a:t>
            </a:r>
            <a:r>
              <a:rPr lang="en-US" sz="2400" i="1" dirty="0" smtClean="0">
                <a:solidFill>
                  <a:srgbClr val="000000"/>
                </a:solidFill>
                <a:sym typeface="Wingdings"/>
              </a:rPr>
              <a:t>Engineering, Technology, and Aspects of Science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Look for connections to Common Core for Math and ELA</a:t>
            </a:r>
            <a:endParaRPr lang="en-US" dirty="0">
              <a:sym typeface="Wingdings"/>
            </a:endParaRP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Continue to l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ook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for professional development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529717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Lastly, remember the directions for using the Hitchhikers Guide to the Galaxy……..</a:t>
            </a:r>
          </a:p>
        </p:txBody>
      </p:sp>
    </p:spTree>
    <p:extLst>
      <p:ext uri="{BB962C8B-B14F-4D97-AF65-F5344CB8AC3E}">
        <p14:creationId xmlns:p14="http://schemas.microsoft.com/office/powerpoint/2010/main" val="792867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524000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Lastly, remember the directions for using the Hitchhikers Guide to the Galaxy……..</a:t>
            </a:r>
          </a:p>
        </p:txBody>
      </p:sp>
      <p:pic>
        <p:nvPicPr>
          <p:cNvPr id="2" name="Picture 1" descr="Don't Pan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33600"/>
            <a:ext cx="33337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684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Geoscience content informed by recent community-based  literacy efforts </a:t>
            </a:r>
            <a:endParaRPr lang="en-US" sz="2800" dirty="0" smtClean="0"/>
          </a:p>
        </p:txBody>
      </p:sp>
      <p:pic>
        <p:nvPicPr>
          <p:cNvPr id="9" name="Picture 6" descr="ASLbrochureFINAL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600200"/>
            <a:ext cx="7467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52400" y="1524000"/>
            <a:ext cx="70104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6" descr="esli_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600200"/>
            <a:ext cx="1978025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ln_brochure09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1600200"/>
            <a:ext cx="1909763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OceanLitChart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1600200"/>
            <a:ext cx="40132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27065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NRC </a:t>
            </a:r>
            <a:r>
              <a:rPr lang="en-US" sz="3400" i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Framework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was a collaborative effort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" y="1752600"/>
            <a:ext cx="7124181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/>
              <a:t>NRC Conceptual Framework </a:t>
            </a:r>
            <a:r>
              <a:rPr lang="en-US" sz="2400" b="1" dirty="0" smtClean="0"/>
              <a:t>Committee:</a:t>
            </a:r>
            <a:endParaRPr lang="en-US" sz="2400" b="1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400" b="1" i="1" dirty="0" smtClean="0"/>
              <a:t>1) Science </a:t>
            </a:r>
            <a:r>
              <a:rPr lang="en-US" sz="2400" b="1" i="1" dirty="0"/>
              <a:t>Content:</a:t>
            </a:r>
          </a:p>
          <a:p>
            <a:pPr eaLnBrk="1" hangingPunct="1"/>
            <a:r>
              <a:rPr lang="en-US" b="1" dirty="0"/>
              <a:t>Helen Quinn, </a:t>
            </a:r>
            <a:r>
              <a:rPr lang="en-US" dirty="0"/>
              <a:t>Stanford, Chair (Physics)</a:t>
            </a:r>
          </a:p>
          <a:p>
            <a:pPr eaLnBrk="1" hangingPunct="1"/>
            <a:r>
              <a:rPr lang="en-US" b="1" dirty="0"/>
              <a:t>Wyatt Anderson, </a:t>
            </a:r>
            <a:r>
              <a:rPr lang="en-US" dirty="0"/>
              <a:t>University of Georgia (Biology)</a:t>
            </a:r>
          </a:p>
          <a:p>
            <a:pPr eaLnBrk="1" hangingPunct="1"/>
            <a:r>
              <a:rPr lang="en-US" b="1" dirty="0"/>
              <a:t>Tanya Atwater</a:t>
            </a:r>
            <a:r>
              <a:rPr lang="en-US" dirty="0"/>
              <a:t>, UCSB (Geophysics)</a:t>
            </a:r>
          </a:p>
          <a:p>
            <a:pPr eaLnBrk="1" hangingPunct="1"/>
            <a:r>
              <a:rPr lang="en-US" b="1" dirty="0"/>
              <a:t>Rodolfo </a:t>
            </a:r>
            <a:r>
              <a:rPr lang="en-US" b="1" dirty="0" err="1"/>
              <a:t>Dirzo</a:t>
            </a:r>
            <a:r>
              <a:rPr lang="en-US" dirty="0"/>
              <a:t>, Stanford University (</a:t>
            </a:r>
            <a:r>
              <a:rPr lang="en-US" dirty="0" err="1"/>
              <a:t>Bioecology</a:t>
            </a:r>
            <a:r>
              <a:rPr lang="en-US" dirty="0"/>
              <a:t>)</a:t>
            </a:r>
          </a:p>
          <a:p>
            <a:pPr eaLnBrk="1" hangingPunct="1"/>
            <a:r>
              <a:rPr lang="en-US" b="1" dirty="0"/>
              <a:t>Phillip Griffiths, </a:t>
            </a:r>
            <a:r>
              <a:rPr lang="en-US" dirty="0"/>
              <a:t>Institute for Advanced Study (Mathematics)</a:t>
            </a:r>
          </a:p>
          <a:p>
            <a:pPr eaLnBrk="1" hangingPunct="1"/>
            <a:r>
              <a:rPr lang="en-US" b="1" dirty="0"/>
              <a:t>Dudley </a:t>
            </a:r>
            <a:r>
              <a:rPr lang="en-US" b="1" dirty="0" err="1"/>
              <a:t>Herschbach</a:t>
            </a:r>
            <a:r>
              <a:rPr lang="en-US" dirty="0"/>
              <a:t>, Harvard University (Biology)</a:t>
            </a:r>
          </a:p>
          <a:p>
            <a:pPr eaLnBrk="1" hangingPunct="1"/>
            <a:r>
              <a:rPr lang="en-US" b="1" dirty="0"/>
              <a:t>Linda </a:t>
            </a:r>
            <a:r>
              <a:rPr lang="en-US" b="1" dirty="0" err="1"/>
              <a:t>Katehi</a:t>
            </a:r>
            <a:r>
              <a:rPr lang="en-US" b="1" dirty="0"/>
              <a:t>, </a:t>
            </a:r>
            <a:r>
              <a:rPr lang="en-US" dirty="0"/>
              <a:t>UC Davis (Engineering)</a:t>
            </a:r>
          </a:p>
          <a:p>
            <a:pPr eaLnBrk="1" hangingPunct="1"/>
            <a:r>
              <a:rPr lang="en-US" b="1" dirty="0"/>
              <a:t>John Mather</a:t>
            </a:r>
            <a:r>
              <a:rPr lang="en-US" dirty="0"/>
              <a:t>, NASA Goddard Space Flight Center (Astrophysics)</a:t>
            </a:r>
          </a:p>
          <a:p>
            <a:pPr eaLnBrk="1" hangingPunct="1"/>
            <a:r>
              <a:rPr lang="en-US" b="1" dirty="0"/>
              <a:t>Rebecca Richards-</a:t>
            </a:r>
            <a:r>
              <a:rPr lang="en-US" b="1" dirty="0" err="1"/>
              <a:t>Kortum</a:t>
            </a:r>
            <a:r>
              <a:rPr lang="en-US" b="1" dirty="0"/>
              <a:t>,</a:t>
            </a:r>
            <a:r>
              <a:rPr lang="en-US" dirty="0"/>
              <a:t> Rice University (Bioengineering)</a:t>
            </a:r>
          </a:p>
          <a:p>
            <a:pPr eaLnBrk="1" hangingPunct="1"/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381000" y="3276600"/>
            <a:ext cx="19050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1000" y="4648200"/>
            <a:ext cx="19050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652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NRC </a:t>
            </a:r>
            <a:r>
              <a:rPr lang="en-US" sz="3400" i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Framework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was a collaborative effort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" y="1752600"/>
            <a:ext cx="7456445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/>
              <a:t>NRC Conceptual Framework Committee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400" b="1" i="1" dirty="0" smtClean="0"/>
              <a:t>2) Education </a:t>
            </a:r>
            <a:r>
              <a:rPr lang="en-US" sz="2400" b="1" i="1" dirty="0"/>
              <a:t>and Learning</a:t>
            </a:r>
          </a:p>
          <a:p>
            <a:pPr eaLnBrk="1" hangingPunct="1"/>
            <a:r>
              <a:rPr lang="en-US" b="1" dirty="0"/>
              <a:t>Philip Bell</a:t>
            </a:r>
            <a:r>
              <a:rPr lang="en-US" dirty="0"/>
              <a:t>, University of Washington</a:t>
            </a:r>
          </a:p>
          <a:p>
            <a:pPr eaLnBrk="1" hangingPunct="1"/>
            <a:r>
              <a:rPr lang="en-US" b="1" dirty="0"/>
              <a:t>Thomas Corcoran</a:t>
            </a:r>
            <a:r>
              <a:rPr lang="en-US" dirty="0"/>
              <a:t>, Columbia University, Teachers College</a:t>
            </a:r>
          </a:p>
          <a:p>
            <a:pPr eaLnBrk="1" hangingPunct="1"/>
            <a:r>
              <a:rPr lang="en-US" b="1" dirty="0"/>
              <a:t>Tom Keller</a:t>
            </a:r>
            <a:r>
              <a:rPr lang="en-US" dirty="0"/>
              <a:t>, NRC</a:t>
            </a:r>
          </a:p>
          <a:p>
            <a:pPr eaLnBrk="1" hangingPunct="1"/>
            <a:r>
              <a:rPr lang="en-US" b="1" dirty="0"/>
              <a:t>Brett </a:t>
            </a:r>
            <a:r>
              <a:rPr lang="en-US" b="1" dirty="0" err="1"/>
              <a:t>Moulding</a:t>
            </a:r>
            <a:r>
              <a:rPr lang="en-US" dirty="0"/>
              <a:t>, Utah Partnership for Effective </a:t>
            </a:r>
            <a:r>
              <a:rPr lang="en-US" dirty="0" err="1"/>
              <a:t>Sci</a:t>
            </a:r>
            <a:r>
              <a:rPr lang="en-US" dirty="0"/>
              <a:t> Teaching &amp;Learning</a:t>
            </a:r>
          </a:p>
          <a:p>
            <a:pPr eaLnBrk="1" hangingPunct="1"/>
            <a:r>
              <a:rPr lang="en-US" b="1" dirty="0"/>
              <a:t>Jonathan Osborne</a:t>
            </a:r>
            <a:r>
              <a:rPr lang="en-US" dirty="0"/>
              <a:t>, Stanford</a:t>
            </a:r>
          </a:p>
          <a:p>
            <a:pPr eaLnBrk="1" hangingPunct="1"/>
            <a:r>
              <a:rPr lang="en-US" b="1" dirty="0"/>
              <a:t>James W. Pellegrino</a:t>
            </a:r>
            <a:r>
              <a:rPr lang="en-US" dirty="0"/>
              <a:t>, University of Illinois</a:t>
            </a:r>
          </a:p>
          <a:p>
            <a:pPr eaLnBrk="1" hangingPunct="1"/>
            <a:r>
              <a:rPr lang="en-US" b="1" dirty="0"/>
              <a:t>Stephen L. Pruitt</a:t>
            </a:r>
            <a:r>
              <a:rPr lang="en-US" dirty="0"/>
              <a:t>, Georgia Department of Education</a:t>
            </a:r>
          </a:p>
          <a:p>
            <a:pPr eaLnBrk="1" hangingPunct="1"/>
            <a:r>
              <a:rPr lang="en-US" b="1" dirty="0"/>
              <a:t>Brian </a:t>
            </a:r>
            <a:r>
              <a:rPr lang="en-US" b="1" dirty="0" err="1"/>
              <a:t>Reiser</a:t>
            </a:r>
            <a:r>
              <a:rPr lang="en-US" dirty="0"/>
              <a:t>, Northwestern University</a:t>
            </a:r>
          </a:p>
          <a:p>
            <a:pPr eaLnBrk="1" hangingPunct="1"/>
            <a:r>
              <a:rPr lang="en-US" b="1" dirty="0"/>
              <a:t>Heidi </a:t>
            </a:r>
            <a:r>
              <a:rPr lang="en-US" b="1" dirty="0" err="1"/>
              <a:t>Schweingruber</a:t>
            </a:r>
            <a:r>
              <a:rPr lang="en-US" dirty="0"/>
              <a:t>, NRC</a:t>
            </a:r>
          </a:p>
          <a:p>
            <a:pPr eaLnBrk="1" hangingPunct="1"/>
            <a:r>
              <a:rPr lang="en-US" b="1" dirty="0"/>
              <a:t>Walter </a:t>
            </a:r>
            <a:r>
              <a:rPr lang="en-US" b="1" dirty="0" err="1"/>
              <a:t>Secada</a:t>
            </a:r>
            <a:r>
              <a:rPr lang="en-US" dirty="0"/>
              <a:t>, University of Miami</a:t>
            </a:r>
          </a:p>
          <a:p>
            <a:pPr eaLnBrk="1" hangingPunct="1"/>
            <a:r>
              <a:rPr lang="en-US" b="1" dirty="0"/>
              <a:t>Deborah C. Smith</a:t>
            </a:r>
            <a:r>
              <a:rPr lang="en-US" dirty="0"/>
              <a:t>, Pennsylvania State University </a:t>
            </a:r>
            <a:endParaRPr lang="en-US" b="1" dirty="0"/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" y="4419600"/>
            <a:ext cx="22098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40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/>
          </p:cNvSpPr>
          <p:nvPr/>
        </p:nvSpPr>
        <p:spPr bwMode="auto">
          <a:xfrm>
            <a:off x="0" y="1447726"/>
            <a:ext cx="9144000" cy="5410274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375" t="17188" r="12500" b="18750"/>
          <a:stretch>
            <a:fillRect/>
          </a:stretch>
        </p:blipFill>
        <p:spPr bwMode="auto">
          <a:xfrm>
            <a:off x="838200" y="1752600"/>
            <a:ext cx="7772400" cy="479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21" y="6171531"/>
            <a:ext cx="1259086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8" name="Rectangle 2"/>
          <p:cNvSpPr>
            <a:spLocks/>
          </p:cNvSpPr>
          <p:nvPr/>
        </p:nvSpPr>
        <p:spPr bwMode="auto">
          <a:xfrm>
            <a:off x="7257" y="152400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52400" y="228600"/>
            <a:ext cx="70592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NGSS were the result of a “states-led” process </a:t>
            </a:r>
            <a:endParaRPr lang="en-US" dirty="0" smtClean="0"/>
          </a:p>
        </p:txBody>
      </p:sp>
      <p:pic>
        <p:nvPicPr>
          <p:cNvPr id="11" name="Picture 4" descr="Girl-TeacherOutsid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8628" y="267890"/>
            <a:ext cx="1784821" cy="1125141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19400" y="1524000"/>
            <a:ext cx="3263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u="sng" dirty="0" smtClean="0"/>
              <a:t>26 Partnering States: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8324239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</a:t>
            </a:r>
            <a:r>
              <a:rPr lang="en-US" sz="3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NGSS 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were </a:t>
            </a:r>
            <a:r>
              <a:rPr lang="en-US" sz="3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result of a </a:t>
            </a:r>
            <a:r>
              <a:rPr lang="en-US" sz="3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multi-step process </a:t>
            </a:r>
            <a:endParaRPr lang="en-US" dirty="0" smtClean="0"/>
          </a:p>
        </p:txBody>
      </p:sp>
      <p:pic>
        <p:nvPicPr>
          <p:cNvPr id="7" name="Picture 6" descr="MAP - NGSS--Writing-Teams.png"/>
          <p:cNvPicPr>
            <a:picLocks noChangeAspect="1"/>
          </p:cNvPicPr>
          <p:nvPr/>
        </p:nvPicPr>
        <p:blipFill>
          <a:blip r:embed="rId3" cstate="print"/>
          <a:srcRect l="4625" t="3358" r="11107" b="-1026"/>
          <a:stretch>
            <a:fillRect/>
          </a:stretch>
        </p:blipFill>
        <p:spPr bwMode="auto">
          <a:xfrm>
            <a:off x="990600" y="1828800"/>
            <a:ext cx="7543800" cy="480813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05000" y="1447800"/>
            <a:ext cx="460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u="sng" dirty="0" smtClean="0"/>
              <a:t>NGSS Writing Team Members:</a:t>
            </a:r>
            <a:endParaRPr lang="en-US" sz="2400" b="1" u="sng" dirty="0"/>
          </a:p>
        </p:txBody>
      </p:sp>
      <p:pic>
        <p:nvPicPr>
          <p:cNvPr id="9" name="Picture 3" descr="image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5017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9791</TotalTime>
  <Words>1501</Words>
  <Application>Microsoft Macintosh PowerPoint</Application>
  <PresentationFormat>On-screen Show (4:3)</PresentationFormat>
  <Paragraphs>195</Paragraphs>
  <Slides>49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Default Design</vt:lpstr>
      <vt:lpstr>The Next Generation Science Standards: Opportunities for Earth Science Educators</vt:lpstr>
      <vt:lpstr>The NGSS are the result of a multi-step process </vt:lpstr>
      <vt:lpstr>The NGSS are NOT a Curriculum</vt:lpstr>
      <vt:lpstr>The NGSS are NOT a Curriculum</vt:lpstr>
      <vt:lpstr>Geoscience content informed by recent community-based  literacy efforts </vt:lpstr>
      <vt:lpstr>The NRC Framework was a collaborative effort</vt:lpstr>
      <vt:lpstr>The NRC Framework was a collaborative effort</vt:lpstr>
      <vt:lpstr>PowerPoint Presentation</vt:lpstr>
      <vt:lpstr>The NGSS were the result of a multi-step process </vt:lpstr>
      <vt:lpstr>The NGSS were the result of a “states-led” process </vt:lpstr>
      <vt:lpstr>…with lots of partners. </vt:lpstr>
      <vt:lpstr>The NGSS were a collaborative effort</vt:lpstr>
      <vt:lpstr>PowerPoint Presentation</vt:lpstr>
      <vt:lpstr>NGSS Process</vt:lpstr>
      <vt:lpstr>NGSS Process</vt:lpstr>
      <vt:lpstr>NGSS Process</vt:lpstr>
      <vt:lpstr>NGSS Process</vt:lpstr>
      <vt:lpstr>NGSS Process</vt:lpstr>
      <vt:lpstr>PowerPoint Presentation</vt:lpstr>
      <vt:lpstr>PowerPoint Presentation</vt:lpstr>
      <vt:lpstr>How to Read the Next Generation Science Standards</vt:lpstr>
      <vt:lpstr>How to Read the Next Generation Science Standards</vt:lpstr>
      <vt:lpstr>How to Read the Next Generation Science Standards</vt:lpstr>
      <vt:lpstr>The 8 Practices of Science and Engineering</vt:lpstr>
      <vt:lpstr>Crosscutting Concepts</vt:lpstr>
      <vt:lpstr>How do you Teach Earth and Space Science with the NGSS?</vt:lpstr>
      <vt:lpstr>How do you Teach Earth and Space Science with the NGSS?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Teach Earth and Space Science with the NGSS?</vt:lpstr>
      <vt:lpstr>How would you construct a 6-12 curriculum around the NGSS, given the amount and complexity of the Earth and Space Science?</vt:lpstr>
      <vt:lpstr>How would you construct a 6-12 curriculum around the NGSS, given the amount and complexity of the Earth and Space Science?</vt:lpstr>
      <vt:lpstr>How would you construct a 6-12 curriculum around the NGSS, given the amount and complexity of the Earth and Space Science?</vt:lpstr>
      <vt:lpstr>How would you construct a 6-12 curriculum around the NGSS, given the amount and complexity of the Earth and Space Science?</vt:lpstr>
      <vt:lpstr>How do you Teach Earth and Space Science with the NGSS?</vt:lpstr>
      <vt:lpstr>How do you Teach Earth and Space Science with the NGSS?</vt:lpstr>
      <vt:lpstr>How do you Teach Earth and Space Science with the NGSS?</vt:lpstr>
      <vt:lpstr>How do you Teach Earth and Space Science with the NGSS?</vt:lpstr>
      <vt:lpstr>How do you Teach Earth and Space Science with the NGSS?</vt:lpstr>
      <vt:lpstr>PowerPoint Presentation</vt:lpstr>
      <vt:lpstr>How do you Teach Earth and Space Science with the NGSS?</vt:lpstr>
      <vt:lpstr>PowerPoint Presentation</vt:lpstr>
      <vt:lpstr>How do you Teach Earth and Space Science with the NGSS?</vt:lpstr>
      <vt:lpstr>How do you Teach Earth and Space Science with the NGSS?</vt:lpstr>
      <vt:lpstr>How do you Teach Earth and Space Science with the NGSS?</vt:lpstr>
    </vt:vector>
  </TitlesOfParts>
  <Company> Washington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MIchael Wysession</dc:creator>
  <cp:lastModifiedBy>Michael Wysession</cp:lastModifiedBy>
  <cp:revision>277</cp:revision>
  <dcterms:created xsi:type="dcterms:W3CDTF">2011-11-14T23:06:16Z</dcterms:created>
  <dcterms:modified xsi:type="dcterms:W3CDTF">2013-12-09T06:31:04Z</dcterms:modified>
</cp:coreProperties>
</file>