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1"/>
  </p:notesMasterIdLst>
  <p:sldIdLst>
    <p:sldId id="256" r:id="rId2"/>
    <p:sldId id="257" r:id="rId3"/>
    <p:sldId id="259" r:id="rId4"/>
    <p:sldId id="275" r:id="rId5"/>
    <p:sldId id="274" r:id="rId6"/>
    <p:sldId id="266" r:id="rId7"/>
    <p:sldId id="269" r:id="rId8"/>
    <p:sldId id="270" r:id="rId9"/>
    <p:sldId id="260" r:id="rId10"/>
    <p:sldId id="261" r:id="rId11"/>
    <p:sldId id="262" r:id="rId12"/>
    <p:sldId id="272" r:id="rId13"/>
    <p:sldId id="279" r:id="rId14"/>
    <p:sldId id="265" r:id="rId15"/>
    <p:sldId id="263" r:id="rId16"/>
    <p:sldId id="264" r:id="rId17"/>
    <p:sldId id="271" r:id="rId18"/>
    <p:sldId id="280" r:id="rId19"/>
    <p:sldId id="278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F3A8FD8-36DE-468F-9160-E661DE6778D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2C0A94-3258-4FFC-A5D1-EEF9D7CF731D}" type="slidenum">
              <a:rPr lang="en-US"/>
              <a:pPr/>
              <a:t>11</a:t>
            </a:fld>
            <a:endParaRPr lang="en-US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Water lowers the center of gravity to stabilize the apparatus.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2400">
                <a:latin typeface="Times New Roman" pitchFamily="18" charset="0"/>
                <a:ea typeface="+mn-ea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AAC42AA8-F732-4601-BFAD-CDB505CDC9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2F1A39-755D-4D27-AA5D-9AF663BB6F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81508-507C-4F67-9859-F8230C4E56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02AB5-7379-4B3F-968F-C2A586B7EC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16BC6-76BE-47C4-A3B1-AE45BDBF32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5D15D5-A032-4C87-A01D-F727A1B041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FED93-4260-4BEA-BDC9-2A67B7E218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E9BFE7-979C-47DE-8156-C670B39242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901F40-201A-458E-A742-911FDA0BA2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A251B9-16E1-40E9-88B4-AAB09C36EA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6D80AC-A268-4756-AFC0-E785C08A30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7FDCC3-0BEA-4332-B3D0-E831F56480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410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410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4103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fld id="{9FAB7395-AB8D-4B4A-9D33-FC8FC3D562C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8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TB C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895600"/>
            <a:ext cx="250983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6096000" cy="1447800"/>
          </a:xfrm>
        </p:spPr>
        <p:txBody>
          <a:bodyPr/>
          <a:lstStyle/>
          <a:p>
            <a:pPr eaLnBrk="1" hangingPunct="1"/>
            <a:r>
              <a:rPr lang="en-US" sz="4800" smtClean="0"/>
              <a:t>Point, Game, </a:t>
            </a:r>
            <a:br>
              <a:rPr lang="en-US" sz="4800" smtClean="0"/>
            </a:br>
            <a:r>
              <a:rPr lang="en-US" sz="4800" smtClean="0"/>
              <a:t>Set, Match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 </a:t>
            </a:r>
            <a:br>
              <a:rPr lang="en-US" sz="3200" smtClean="0"/>
            </a:br>
            <a:endParaRPr lang="en-US" sz="320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743200"/>
            <a:ext cx="45720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mtClean="0"/>
              <a:t>Science Wins with the Tennis Ball Container</a:t>
            </a:r>
          </a:p>
          <a:p>
            <a:pPr algn="ctr" eaLnBrk="1" hangingPunct="1">
              <a:lnSpc>
                <a:spcPct val="90000"/>
              </a:lnSpc>
              <a:buFont typeface="Wingdings" charset="2"/>
              <a:buNone/>
            </a:pPr>
            <a:endParaRPr lang="en-US" sz="1800" smtClean="0"/>
          </a:p>
          <a:p>
            <a:pPr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400" b="1" smtClean="0"/>
              <a:t>Roberta Johnson</a:t>
            </a:r>
          </a:p>
          <a:p>
            <a:pPr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400" b="1" smtClean="0"/>
              <a:t>David Mastie</a:t>
            </a: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4876800" y="5562600"/>
            <a:ext cx="54229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tx2"/>
                </a:solidFill>
              </a:rPr>
              <a:t>NSTA Regional Conference</a:t>
            </a:r>
          </a:p>
          <a:p>
            <a:r>
              <a:rPr lang="en-US" sz="1400" b="1">
                <a:solidFill>
                  <a:schemeClr val="tx2"/>
                </a:solidFill>
              </a:rPr>
              <a:t>Oct. 28, 2010  Kansas City, MO</a:t>
            </a:r>
          </a:p>
          <a:p>
            <a:r>
              <a:rPr lang="en-US" sz="1400" b="1">
                <a:solidFill>
                  <a:schemeClr val="tx2"/>
                </a:solidFill>
              </a:rPr>
              <a:t>Marriott KC Downtown: Count Basie Rm.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142BF9-F27F-4B25-9527-19231440A9FA}" type="slidenum">
              <a:rPr lang="en-US"/>
              <a:pPr/>
              <a:t>10</a:t>
            </a:fld>
            <a:endParaRPr lang="en-US"/>
          </a:p>
        </p:txBody>
      </p:sp>
      <p:sp>
        <p:nvSpPr>
          <p:cNvPr id="24579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990600"/>
            <a:ext cx="79248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Activity-specific Equipment &amp; Supplies:  “</a:t>
            </a:r>
            <a:r>
              <a:rPr lang="en-US" sz="2800" smtClean="0"/>
              <a:t>Take</a:t>
            </a:r>
            <a:r>
              <a:rPr lang="en-US" sz="3200" smtClean="0"/>
              <a:t> a Stab” – </a:t>
            </a:r>
            <a:br>
              <a:rPr lang="en-US" sz="3200" smtClean="0"/>
            </a:br>
            <a:r>
              <a:rPr lang="en-US" sz="3200" smtClean="0"/>
              <a:t>Stratigraphy Using Potatoes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4038600" cy="3657600"/>
          </a:xfrm>
        </p:spPr>
        <p:txBody>
          <a:bodyPr/>
          <a:lstStyle/>
          <a:p>
            <a:pPr eaLnBrk="1" hangingPunct="1"/>
            <a:r>
              <a:rPr lang="en-US" sz="2400" smtClean="0"/>
              <a:t>Small cans </a:t>
            </a:r>
            <a:br>
              <a:rPr lang="en-US" sz="2400" smtClean="0"/>
            </a:br>
            <a:r>
              <a:rPr lang="en-US" sz="2000" smtClean="0"/>
              <a:t>(e.g. cat food cans)</a:t>
            </a:r>
          </a:p>
          <a:p>
            <a:pPr lvl="1"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z="2400" smtClean="0"/>
              <a:t>[Basic Supplies:  straws, rubber bands, clay, flat toothpicks, permanent markers, food coloring (red, blue, other)]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</p:txBody>
      </p:sp>
      <p:pic>
        <p:nvPicPr>
          <p:cNvPr id="11268" name="Picture 4" descr="Activ-Take a St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514600"/>
            <a:ext cx="30289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C1746C-7D54-4886-B4E2-6C0CC661B3FA}" type="slidenum">
              <a:rPr lang="en-US"/>
              <a:pPr/>
              <a:t>11</a:t>
            </a:fld>
            <a:endParaRPr lang="en-US"/>
          </a:p>
        </p:txBody>
      </p:sp>
      <p:sp>
        <p:nvSpPr>
          <p:cNvPr id="25603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990600"/>
            <a:ext cx="79248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Activity-specific Equipment &amp; Supplies:  “Latent Heat” Using Tennis Ball Containers as ‘Ring Stands’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590800"/>
            <a:ext cx="4495800" cy="3581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Candle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Cat food can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2” (5cm) water in each of 2 tennis ball containers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endParaRPr lang="en-US" sz="3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[Basic Supplies: sharp pencil, matches, Dixie cups]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90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900" smtClean="0"/>
          </a:p>
        </p:txBody>
      </p:sp>
      <p:pic>
        <p:nvPicPr>
          <p:cNvPr id="12292" name="Picture 4" descr="Activ-Latent He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895600"/>
            <a:ext cx="3190875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B2C99B-7252-4D61-8BC1-89C6E4D85C3E}" type="slidenum">
              <a:rPr lang="en-US"/>
              <a:pPr/>
              <a:t>12</a:t>
            </a:fld>
            <a:endParaRPr lang="en-US"/>
          </a:p>
        </p:txBody>
      </p:sp>
      <p:sp>
        <p:nvSpPr>
          <p:cNvPr id="2765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Activity-specific Equipment &amp; Supplies:  “Filtration Apparatus”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590800"/>
            <a:ext cx="3505200" cy="3352800"/>
          </a:xfrm>
        </p:spPr>
        <p:txBody>
          <a:bodyPr/>
          <a:lstStyle/>
          <a:p>
            <a:pPr eaLnBrk="1" hangingPunct="1"/>
            <a:r>
              <a:rPr lang="en-US" sz="2400" smtClean="0"/>
              <a:t>Funnel to sit on top of tennis ball container</a:t>
            </a:r>
          </a:p>
          <a:p>
            <a:pPr lvl="1" eaLnBrk="1" hangingPunct="1">
              <a:buFontTx/>
              <a:buNone/>
            </a:pPr>
            <a:endParaRPr lang="en-US" sz="700" smtClean="0"/>
          </a:p>
          <a:p>
            <a:pPr eaLnBrk="1" hangingPunct="1"/>
            <a:r>
              <a:rPr lang="en-US" sz="2400" smtClean="0"/>
              <a:t>Coffee filter or other filter paper</a:t>
            </a:r>
          </a:p>
          <a:p>
            <a:pPr lvl="1" eaLnBrk="1" hangingPunct="1">
              <a:buFontTx/>
              <a:buNone/>
            </a:pPr>
            <a:endParaRPr lang="en-US" sz="800" smtClean="0"/>
          </a:p>
          <a:p>
            <a:pPr eaLnBrk="1" hangingPunct="1"/>
            <a:r>
              <a:rPr lang="en-US" sz="2400" smtClean="0"/>
              <a:t>Liquid to be filtered (e.g. pond water)</a:t>
            </a:r>
          </a:p>
        </p:txBody>
      </p:sp>
      <p:pic>
        <p:nvPicPr>
          <p:cNvPr id="23558" name="Picture 6" descr="Activ-Filt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667000"/>
            <a:ext cx="32956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B69DFD-AC81-4F8E-B469-C2F48FC510F4}" type="slidenum">
              <a:rPr lang="en-US"/>
              <a:pPr/>
              <a:t>13</a:t>
            </a:fld>
            <a:endParaRPr lang="en-US"/>
          </a:p>
        </p:txBody>
      </p:sp>
      <p:sp>
        <p:nvSpPr>
          <p:cNvPr id="28675" name="AutoShap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87630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Activity-Specific Equipment &amp; Supplies:  “Displacement Apparatus a la Archimedes”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5486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Tennis ball container with ½-inch hole drilled 1 to 2 inches from the top on one side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2 inches of ½-inch plastic aquarium tubing to fit into the hole, creating a spout curling down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Glue (appropriate to the materials)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Cup or other container to collect displaced water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Graduated cylinder to measure volume of displaced water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[Basic Supplies: water]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pic>
        <p:nvPicPr>
          <p:cNvPr id="43012" name="Picture 4" descr="Activ-Archime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200400"/>
            <a:ext cx="2713038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69A728-CDDC-4BB2-ACAB-0AD9995D6F61}" type="slidenum">
              <a:rPr lang="en-US"/>
              <a:pPr/>
              <a:t>14</a:t>
            </a:fld>
            <a:endParaRPr lang="en-US"/>
          </a:p>
        </p:txBody>
      </p:sp>
      <p:sp>
        <p:nvSpPr>
          <p:cNvPr id="29699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8305800" cy="1371600"/>
          </a:xfrm>
        </p:spPr>
        <p:txBody>
          <a:bodyPr/>
          <a:lstStyle/>
          <a:p>
            <a:pPr eaLnBrk="1" hangingPunct="1"/>
            <a:r>
              <a:rPr lang="en-US" sz="3200" smtClean="0"/>
              <a:t>Activity-specific Equipment &amp; Supplies: Rock Types by Lid or Insert Color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5486400" cy="2743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White – MINERALS</a:t>
            </a:r>
            <a:br>
              <a:rPr lang="en-US" sz="2000" smtClean="0"/>
            </a:br>
            <a:r>
              <a:rPr lang="en-US" sz="2000" smtClean="0"/>
              <a:t>&amp; White – Hardness Test Items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Pink or Red – IGNEOUS Rocks</a:t>
            </a:r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Yellow – SEDIMENTARY Rocks</a:t>
            </a:r>
          </a:p>
          <a:p>
            <a:pPr eaLnBrk="1" hangingPunct="1">
              <a:lnSpc>
                <a:spcPct val="80000"/>
              </a:lnSpc>
            </a:pPr>
            <a:endParaRPr lang="en-US" sz="6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Blue – METAMORPHIC Rocks</a:t>
            </a:r>
          </a:p>
          <a:p>
            <a:pPr eaLnBrk="1" hangingPunct="1">
              <a:lnSpc>
                <a:spcPct val="80000"/>
              </a:lnSpc>
            </a:pPr>
            <a:endParaRPr lang="en-US" sz="9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Green – ORES of Economic Importance</a:t>
            </a:r>
            <a:br>
              <a:rPr lang="en-US" sz="2000" smtClean="0"/>
            </a:br>
            <a:r>
              <a:rPr lang="en-US" sz="2000" smtClean="0"/>
              <a:t>&amp; Green – Streak Test Items</a:t>
            </a:r>
          </a:p>
        </p:txBody>
      </p:sp>
      <p:pic>
        <p:nvPicPr>
          <p:cNvPr id="15364" name="Picture 4" descr="pink blue yellow cropp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438400"/>
            <a:ext cx="22733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colored containers in row cropp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5029200"/>
            <a:ext cx="304800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1425E5-692C-4B64-9464-BAE0A13CE4EA}" type="slidenum">
              <a:rPr lang="en-US"/>
              <a:pPr/>
              <a:t>15</a:t>
            </a:fld>
            <a:endParaRPr lang="en-US"/>
          </a:p>
        </p:txBody>
      </p:sp>
      <p:sp>
        <p:nvSpPr>
          <p:cNvPr id="3072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Activity-specific Equipment &amp; Supplies: “Capillarity”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3733800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Fine Silica Sand</a:t>
            </a:r>
            <a:br>
              <a:rPr lang="en-US" sz="2000" smtClean="0"/>
            </a:br>
            <a:r>
              <a:rPr lang="en-US" sz="2000" smtClean="0"/>
              <a:t>(sandbox sand)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Coarse Sand</a:t>
            </a:r>
          </a:p>
          <a:p>
            <a:pPr eaLnBrk="1" hangingPunct="1">
              <a:lnSpc>
                <a:spcPct val="90000"/>
              </a:lnSpc>
            </a:pPr>
            <a:endParaRPr lang="en-US" sz="6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6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Shallow Tray</a:t>
            </a:r>
          </a:p>
          <a:p>
            <a:pPr eaLnBrk="1" hangingPunct="1">
              <a:lnSpc>
                <a:spcPct val="90000"/>
              </a:lnSpc>
            </a:pPr>
            <a:endParaRPr lang="en-US" sz="6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Timing Device </a:t>
            </a:r>
            <a:br>
              <a:rPr lang="en-US" sz="2000" smtClean="0"/>
            </a:br>
            <a:r>
              <a:rPr lang="en-US" sz="2000" smtClean="0"/>
              <a:t>with Second Hand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8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[Basic Supplies: </a:t>
            </a:r>
            <a:br>
              <a:rPr lang="en-US" sz="2000" smtClean="0"/>
            </a:br>
            <a:r>
              <a:rPr lang="en-US" sz="2000" smtClean="0"/>
              <a:t>water, cm ruler]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</p:txBody>
      </p:sp>
      <p:pic>
        <p:nvPicPr>
          <p:cNvPr id="30725" name="Picture 4" descr="scan01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667000"/>
            <a:ext cx="24034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scan0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438400"/>
            <a:ext cx="173672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8D7B75-B98E-44EF-88FF-42E62C6A9B16}" type="slidenum">
              <a:rPr lang="en-US"/>
              <a:pPr/>
              <a:t>16</a:t>
            </a:fld>
            <a:endParaRPr lang="en-US"/>
          </a:p>
        </p:txBody>
      </p:sp>
      <p:sp>
        <p:nvSpPr>
          <p:cNvPr id="3174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Activity-specific Equipment &amp; Supplies:  “Porosity and Permeability”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590800"/>
            <a:ext cx="6248400" cy="4495800"/>
          </a:xfrm>
        </p:spPr>
        <p:txBody>
          <a:bodyPr/>
          <a:lstStyle/>
          <a:p>
            <a:pPr eaLnBrk="1" hangingPunct="1"/>
            <a:r>
              <a:rPr lang="en-US" smtClean="0"/>
              <a:t>Tennis ball container with six to eight 1/8-inch holes drilled in bottom </a:t>
            </a:r>
          </a:p>
          <a:p>
            <a:pPr eaLnBrk="1" hangingPunct="1"/>
            <a:r>
              <a:rPr lang="en-US" smtClean="0"/>
              <a:t>“Small Aggregate” – Pea gravel </a:t>
            </a:r>
          </a:p>
          <a:p>
            <a:pPr eaLnBrk="1" hangingPunct="1"/>
            <a:r>
              <a:rPr lang="en-US" smtClean="0"/>
              <a:t>“Large Aggregate” – ½ inch or greater sized gravel </a:t>
            </a:r>
          </a:p>
          <a:p>
            <a:pPr eaLnBrk="1" hangingPunct="1"/>
            <a:r>
              <a:rPr lang="en-US" smtClean="0"/>
              <a:t>[Basic Supplies – water]</a:t>
            </a:r>
          </a:p>
          <a:p>
            <a:pPr eaLnBrk="1" hangingPunct="1"/>
            <a:r>
              <a:rPr lang="en-US" smtClean="0"/>
              <a:t>Solo Cups (12 oz.)</a:t>
            </a:r>
          </a:p>
          <a:p>
            <a:pPr eaLnBrk="1" hangingPunct="1"/>
            <a:r>
              <a:rPr lang="en-US" smtClean="0"/>
              <a:t>Timing Device with Second Hand</a:t>
            </a:r>
          </a:p>
          <a:p>
            <a:pPr eaLnBrk="1" hangingPunct="1">
              <a:buFont typeface="Wingdings" charset="2"/>
              <a:buNone/>
            </a:pPr>
            <a:endParaRPr lang="en-US" smtClean="0"/>
          </a:p>
        </p:txBody>
      </p:sp>
      <p:pic>
        <p:nvPicPr>
          <p:cNvPr id="14341" name="Picture 5" descr="scan01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2286000"/>
            <a:ext cx="25114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9FEE39-CFF0-4BB6-9E37-8B051E7B2576}" type="slidenum">
              <a:rPr lang="en-US"/>
              <a:pPr/>
              <a:t>17</a:t>
            </a:fld>
            <a:endParaRPr lang="en-US"/>
          </a:p>
        </p:txBody>
      </p:sp>
      <p:sp>
        <p:nvSpPr>
          <p:cNvPr id="3277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Else???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Think of a storage problem in your classroom.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mtClean="0"/>
              <a:t>Think of a presentation problem these could solve for you.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mtClean="0"/>
              <a:t>Be creative!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 descr="windows_logo_on_clear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2286000" y="436563"/>
            <a:ext cx="4343400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8"/>
          <p:cNvSpPr txBox="1">
            <a:spLocks noChangeArrowheads="1"/>
          </p:cNvSpPr>
          <p:nvPr/>
        </p:nvSpPr>
        <p:spPr bwMode="auto">
          <a:xfrm>
            <a:off x="2057400" y="1960563"/>
            <a:ext cx="4572000" cy="461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990000"/>
                </a:solidFill>
              </a:rPr>
              <a:t> </a:t>
            </a:r>
            <a:r>
              <a:rPr lang="en-US" sz="2000" b="1">
                <a:solidFill>
                  <a:srgbClr val="990000"/>
                </a:solidFill>
              </a:rPr>
              <a:t>WWW.WINDOWS2UNIVERSE.ORG</a:t>
            </a:r>
            <a:endParaRPr lang="en-US" sz="2400" b="1">
              <a:solidFill>
                <a:srgbClr val="99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200" y="2971800"/>
            <a:ext cx="8991600" cy="3505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000">
              <a:latin typeface="Arial Narrow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Arial Narrow" charset="0"/>
              </a:rPr>
              <a:t>Friday, October 29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>
                <a:latin typeface="Arial Narrow" charset="0"/>
              </a:rPr>
              <a:t>2:00-3:00 - NESTA Share-a-Thon, </a:t>
            </a:r>
            <a:r>
              <a:rPr lang="en-US" sz="2000" i="1">
                <a:latin typeface="Arial Narrow" charset="0"/>
              </a:rPr>
              <a:t>Conv. Center Rm 1501B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>
                <a:latin typeface="Arial Narrow" charset="0"/>
              </a:rPr>
              <a:t>3:30-4:30 - NESTA Rock Raffle, </a:t>
            </a:r>
            <a:r>
              <a:rPr lang="en-US" sz="2000" i="1">
                <a:latin typeface="Arial Narrow" charset="0"/>
              </a:rPr>
              <a:t>Conv. Center Rm 1501B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000">
              <a:latin typeface="Arial Narrow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Arial Narrow" charset="0"/>
              </a:rPr>
              <a:t>Saturday, October 30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>
                <a:latin typeface="Arial Narrow" charset="0"/>
              </a:rPr>
              <a:t>8:00-9:00 - Radiation Storm vs. Magnetic Shield: Superheroes of Magnetism and Space Weather Education, </a:t>
            </a:r>
            <a:r>
              <a:rPr lang="en-US" sz="2000" i="1">
                <a:solidFill>
                  <a:srgbClr val="000000"/>
                </a:solidFill>
                <a:latin typeface="Arial Narrow" charset="0"/>
              </a:rPr>
              <a:t>Conv. Center Rm 2503B</a:t>
            </a:r>
            <a:endParaRPr lang="en-US" sz="2000" i="1">
              <a:latin typeface="Arial Narrow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>
                <a:latin typeface="Arial Narrow" charset="0"/>
              </a:rPr>
              <a:t>11:00 - 12:00 - Cloudy Day Activities: Bridging Cloud Science, Literacy, and Art, </a:t>
            </a:r>
            <a:r>
              <a:rPr lang="en-US" sz="2000" i="1">
                <a:solidFill>
                  <a:srgbClr val="000000"/>
                </a:solidFill>
                <a:latin typeface="Arial Narrow" charset="0"/>
              </a:rPr>
              <a:t>Conv. Center Rm 2502B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000" i="1">
              <a:solidFill>
                <a:srgbClr val="000000"/>
              </a:solidFill>
              <a:latin typeface="Arial Narrow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 i="1">
                <a:solidFill>
                  <a:srgbClr val="FF0000"/>
                </a:solidFill>
                <a:latin typeface="Arial Narrow" charset="0"/>
              </a:rPr>
              <a:t>Please remember to fill out the evaluations online!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000" i="1">
              <a:solidFill>
                <a:srgbClr val="000000"/>
              </a:solidFill>
              <a:latin typeface="Arial Narrow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000" i="1">
              <a:latin typeface="Arial Narrow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49B3C6-729E-4D51-95F5-5386F988805F}" type="slidenum">
              <a:rPr lang="en-US"/>
              <a:pPr/>
              <a:t>19</a:t>
            </a:fld>
            <a:endParaRPr lang="en-US"/>
          </a:p>
        </p:txBody>
      </p:sp>
      <p:sp>
        <p:nvSpPr>
          <p:cNvPr id="3481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Contact Information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Dr. Roberta M. Johnson</a:t>
            </a:r>
          </a:p>
          <a:p>
            <a:pPr lvl="1" eaLnBrk="1" hangingPunct="1">
              <a:buFontTx/>
              <a:buNone/>
            </a:pPr>
            <a:r>
              <a:rPr lang="en-US" smtClean="0"/>
              <a:t>Executive Director, NESTA</a:t>
            </a:r>
          </a:p>
          <a:p>
            <a:pPr lvl="1" eaLnBrk="1" hangingPunct="1">
              <a:buFontTx/>
              <a:buNone/>
            </a:pPr>
            <a:r>
              <a:rPr lang="en-US" smtClean="0"/>
              <a:t>rmjohnson@gmail.com</a:t>
            </a:r>
          </a:p>
          <a:p>
            <a:pPr lvl="1"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David F. Mastie</a:t>
            </a:r>
          </a:p>
          <a:p>
            <a:pPr lvl="1" eaLnBrk="1" hangingPunct="1">
              <a:buFontTx/>
              <a:buNone/>
            </a:pPr>
            <a:r>
              <a:rPr lang="en-US" smtClean="0"/>
              <a:t>Science Education Consultant</a:t>
            </a:r>
          </a:p>
          <a:p>
            <a:pPr lvl="1" eaLnBrk="1" hangingPunct="1">
              <a:buFontTx/>
              <a:buNone/>
            </a:pPr>
            <a:r>
              <a:rPr lang="en-US" smtClean="0"/>
              <a:t>mastie@umich.edu</a:t>
            </a:r>
          </a:p>
          <a:p>
            <a:pPr lvl="1" eaLnBrk="1" hangingPunct="1">
              <a:buFontTx/>
              <a:buNone/>
            </a:pPr>
            <a:endParaRPr lang="en-US" smtClean="0"/>
          </a:p>
        </p:txBody>
      </p:sp>
      <p:sp>
        <p:nvSpPr>
          <p:cNvPr id="34821" name="AutoShape 4"/>
          <p:cNvSpPr>
            <a:spLocks noChangeArrowheads="1"/>
          </p:cNvSpPr>
          <p:nvPr/>
        </p:nvSpPr>
        <p:spPr bwMode="auto">
          <a:xfrm>
            <a:off x="685800" y="5715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7E0323-3952-49E9-B064-8C60F74BFE88}" type="slidenum">
              <a:rPr lang="en-US"/>
              <a:pPr/>
              <a:t>2</a:t>
            </a:fld>
            <a:endParaRPr lang="en-US"/>
          </a:p>
        </p:txBody>
      </p:sp>
      <p:sp>
        <p:nvSpPr>
          <p:cNvPr id="1638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Ideas for Possible Uses of Empty Tennis Ball Containers with Lids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Classroom Supplies</a:t>
            </a:r>
          </a:p>
          <a:p>
            <a:pPr eaLnBrk="1" hangingPunct="1"/>
            <a:endParaRPr lang="en-US" sz="800" smtClean="0"/>
          </a:p>
          <a:p>
            <a:pPr eaLnBrk="1" hangingPunct="1"/>
            <a:r>
              <a:rPr lang="en-US" smtClean="0"/>
              <a:t>Storage</a:t>
            </a:r>
          </a:p>
          <a:p>
            <a:pPr eaLnBrk="1" hangingPunct="1"/>
            <a:endParaRPr lang="en-US" sz="800" smtClean="0"/>
          </a:p>
          <a:p>
            <a:pPr eaLnBrk="1" hangingPunct="1"/>
            <a:r>
              <a:rPr lang="en-US" smtClean="0"/>
              <a:t>Transporting</a:t>
            </a:r>
          </a:p>
          <a:p>
            <a:pPr eaLnBrk="1" hangingPunct="1"/>
            <a:endParaRPr lang="en-US" sz="800" smtClean="0"/>
          </a:p>
          <a:p>
            <a:pPr eaLnBrk="1" hangingPunct="1"/>
            <a:r>
              <a:rPr lang="en-US" smtClean="0"/>
              <a:t>Unique Advantages</a:t>
            </a:r>
          </a:p>
          <a:p>
            <a:pPr eaLnBrk="1" hangingPunct="1"/>
            <a:endParaRPr lang="en-US" sz="800" smtClean="0"/>
          </a:p>
          <a:p>
            <a:pPr eaLnBrk="1" hangingPunct="1"/>
            <a:r>
              <a:rPr lang="en-US" smtClean="0"/>
              <a:t>Activity-Specific Equipment &amp; Supplies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54EE11-C321-44F1-B417-B45407B9BD62}" type="slidenum">
              <a:rPr lang="en-US"/>
              <a:pPr/>
              <a:t>3</a:t>
            </a:fld>
            <a:endParaRPr lang="en-US"/>
          </a:p>
        </p:txBody>
      </p:sp>
      <p:sp>
        <p:nvSpPr>
          <p:cNvPr id="1741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Classroom Supplies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209800"/>
            <a:ext cx="3770313" cy="3724275"/>
          </a:xfrm>
        </p:spPr>
        <p:txBody>
          <a:bodyPr/>
          <a:lstStyle/>
          <a:p>
            <a:pPr eaLnBrk="1" hangingPunct="1"/>
            <a:r>
              <a:rPr lang="en-US" sz="2400" smtClean="0"/>
              <a:t>Centimeter (cm) rulers, flexible </a:t>
            </a:r>
          </a:p>
          <a:p>
            <a:pPr eaLnBrk="1" hangingPunct="1"/>
            <a:r>
              <a:rPr lang="en-US" sz="2400" smtClean="0"/>
              <a:t>Colored pencils</a:t>
            </a:r>
          </a:p>
          <a:p>
            <a:pPr eaLnBrk="1" hangingPunct="1"/>
            <a:r>
              <a:rPr lang="en-US" sz="2400" smtClean="0"/>
              <a:t>Core samples</a:t>
            </a:r>
          </a:p>
          <a:p>
            <a:pPr eaLnBrk="1" hangingPunct="1"/>
            <a:r>
              <a:rPr lang="en-US" sz="2400" smtClean="0"/>
              <a:t>Dixie cups (non-waxed, small bathroom size)</a:t>
            </a:r>
          </a:p>
          <a:p>
            <a:pPr eaLnBrk="1" hangingPunct="1">
              <a:buFont typeface="Wingdings" charset="2"/>
              <a:buNone/>
            </a:pPr>
            <a:endParaRPr lang="en-US" sz="2400" smtClean="0"/>
          </a:p>
          <a:p>
            <a:pPr eaLnBrk="1" hangingPunct="1"/>
            <a:endParaRPr lang="en-US" sz="2400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209800"/>
            <a:ext cx="3806825" cy="3733800"/>
          </a:xfrm>
        </p:spPr>
        <p:txBody>
          <a:bodyPr/>
          <a:lstStyle/>
          <a:p>
            <a:pPr eaLnBrk="1" hangingPunct="1"/>
            <a:r>
              <a:rPr lang="en-US" sz="2400" smtClean="0"/>
              <a:t>Food coloring squirt bottles</a:t>
            </a:r>
          </a:p>
          <a:p>
            <a:pPr eaLnBrk="1" hangingPunct="1"/>
            <a:r>
              <a:rPr lang="en-US" sz="2400" smtClean="0"/>
              <a:t>Forks (metal)</a:t>
            </a:r>
          </a:p>
          <a:p>
            <a:pPr eaLnBrk="1" hangingPunct="1"/>
            <a:r>
              <a:rPr lang="en-US" sz="2400" smtClean="0"/>
              <a:t>Hand lenses (Magnifying glasses)</a:t>
            </a:r>
          </a:p>
          <a:p>
            <a:pPr eaLnBrk="1" hangingPunct="1"/>
            <a:r>
              <a:rPr lang="en-US" sz="2400" smtClean="0"/>
              <a:t>Knives (plastic is OK)</a:t>
            </a:r>
          </a:p>
          <a:p>
            <a:pPr eaLnBrk="1" hangingPunct="1"/>
            <a:endParaRPr lang="en-US" sz="2400" smtClean="0"/>
          </a:p>
        </p:txBody>
      </p:sp>
      <p:pic>
        <p:nvPicPr>
          <p:cNvPr id="9221" name="Picture 5" descr="Basic Supplies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876800"/>
            <a:ext cx="28956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Basic Supplies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876800"/>
            <a:ext cx="29718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22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0A5575-2FC0-4781-B3A6-2B2930206405}" type="slidenum">
              <a:rPr lang="en-US"/>
              <a:pPr/>
              <a:t>4</a:t>
            </a:fld>
            <a:endParaRPr lang="en-US"/>
          </a:p>
        </p:txBody>
      </p:sp>
      <p:sp>
        <p:nvSpPr>
          <p:cNvPr id="1843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Classroom Supplies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362200"/>
            <a:ext cx="4038600" cy="3724275"/>
          </a:xfrm>
        </p:spPr>
        <p:txBody>
          <a:bodyPr/>
          <a:lstStyle/>
          <a:p>
            <a:pPr eaLnBrk="1" hangingPunct="1"/>
            <a:r>
              <a:rPr lang="en-US" sz="2400" smtClean="0"/>
              <a:t>Matches/Splints/Candles</a:t>
            </a:r>
          </a:p>
          <a:p>
            <a:pPr eaLnBrk="1" hangingPunct="1"/>
            <a:r>
              <a:rPr lang="en-US" sz="2400" smtClean="0"/>
              <a:t>Medicine droppers</a:t>
            </a:r>
          </a:p>
          <a:p>
            <a:pPr eaLnBrk="1" hangingPunct="1"/>
            <a:r>
              <a:rPr lang="en-US" sz="2400" smtClean="0"/>
              <a:t>Modeling clay</a:t>
            </a:r>
          </a:p>
          <a:p>
            <a:pPr eaLnBrk="1" hangingPunct="1"/>
            <a:r>
              <a:rPr lang="en-US" sz="2400" smtClean="0"/>
              <a:t>Paper toweling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000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4572000"/>
            <a:ext cx="3770313" cy="2286000"/>
          </a:xfrm>
        </p:spPr>
        <p:txBody>
          <a:bodyPr/>
          <a:lstStyle/>
          <a:p>
            <a:pPr eaLnBrk="1" hangingPunct="1"/>
            <a:r>
              <a:rPr lang="en-US" sz="2400" smtClean="0"/>
              <a:t>Pencils (#2 sharpened)</a:t>
            </a:r>
          </a:p>
          <a:p>
            <a:pPr eaLnBrk="1" hangingPunct="1"/>
            <a:r>
              <a:rPr lang="en-US" sz="2400" smtClean="0"/>
              <a:t>Pens</a:t>
            </a:r>
          </a:p>
          <a:p>
            <a:pPr eaLnBrk="1" hangingPunct="1"/>
            <a:r>
              <a:rPr lang="en-US" sz="2400" smtClean="0"/>
              <a:t>Permanent markers</a:t>
            </a:r>
          </a:p>
          <a:p>
            <a:pPr eaLnBrk="1" hangingPunct="1"/>
            <a:r>
              <a:rPr lang="en-US" sz="2400" smtClean="0"/>
              <a:t>Rubber bands</a:t>
            </a:r>
          </a:p>
          <a:p>
            <a:pPr eaLnBrk="1" hangingPunct="1"/>
            <a:endParaRPr lang="en-US" sz="2400" smtClean="0"/>
          </a:p>
        </p:txBody>
      </p:sp>
      <p:pic>
        <p:nvPicPr>
          <p:cNvPr id="26629" name="Picture 5" descr="Basic Supplies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419600"/>
            <a:ext cx="2895600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Basic Supplies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362200"/>
            <a:ext cx="3581400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2662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D1599A-E238-4537-93C3-971B832055AA}" type="slidenum">
              <a:rPr lang="en-US"/>
              <a:pPr/>
              <a:t>5</a:t>
            </a:fld>
            <a:endParaRPr lang="en-US"/>
          </a:p>
        </p:txBody>
      </p:sp>
      <p:sp>
        <p:nvSpPr>
          <p:cNvPr id="1945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Classroom Supplies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Salt pellets (NaCl)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Scissors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Straws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Thermometers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60913" y="2286000"/>
            <a:ext cx="4383087" cy="2438400"/>
          </a:xfrm>
        </p:spPr>
        <p:txBody>
          <a:bodyPr/>
          <a:lstStyle/>
          <a:p>
            <a:pPr eaLnBrk="1" hangingPunct="1"/>
            <a:r>
              <a:rPr lang="en-US" sz="2400" smtClean="0"/>
              <a:t>Thread</a:t>
            </a:r>
          </a:p>
          <a:p>
            <a:pPr eaLnBrk="1" hangingPunct="1"/>
            <a:r>
              <a:rPr lang="en-US" sz="2400" smtClean="0"/>
              <a:t>Toothpicks /small skewers</a:t>
            </a:r>
          </a:p>
          <a:p>
            <a:pPr eaLnBrk="1" hangingPunct="1"/>
            <a:r>
              <a:rPr lang="en-US" sz="2400" smtClean="0"/>
              <a:t>Vis-à-vis pens</a:t>
            </a:r>
          </a:p>
          <a:p>
            <a:pPr eaLnBrk="1" hangingPunct="1"/>
            <a:r>
              <a:rPr lang="en-US" sz="2400" smtClean="0"/>
              <a:t>Water (room temperature)</a:t>
            </a:r>
          </a:p>
          <a:p>
            <a:pPr eaLnBrk="1" hangingPunct="1"/>
            <a:r>
              <a:rPr lang="en-US" sz="2400" smtClean="0"/>
              <a:t>Wax marking pencils</a:t>
            </a:r>
          </a:p>
          <a:p>
            <a:pPr eaLnBrk="1" hangingPunct="1"/>
            <a:endParaRPr lang="en-US" sz="2400" smtClean="0"/>
          </a:p>
        </p:txBody>
      </p:sp>
      <p:pic>
        <p:nvPicPr>
          <p:cNvPr id="25605" name="Picture 5" descr="Basic Supplies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572000"/>
            <a:ext cx="30480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Basic Supplies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572000"/>
            <a:ext cx="35814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2560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08C9A1-7D73-4962-8FDF-6FAD3EF8FAA7}" type="slidenum">
              <a:rPr lang="en-US"/>
              <a:pPr/>
              <a:t>6</a:t>
            </a:fld>
            <a:endParaRPr lang="en-US"/>
          </a:p>
        </p:txBody>
      </p:sp>
      <p:sp>
        <p:nvSpPr>
          <p:cNvPr id="20483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924800" cy="979488"/>
          </a:xfrm>
        </p:spPr>
        <p:txBody>
          <a:bodyPr/>
          <a:lstStyle/>
          <a:p>
            <a:pPr eaLnBrk="1" hangingPunct="1"/>
            <a:r>
              <a:rPr lang="en-US" sz="2000" smtClean="0"/>
              <a:t>Storage of Tennis Ball Containers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514600"/>
            <a:ext cx="46482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Wine-bottle boxes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Other alcohol-bottle boxes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Holiday-ornament boxes</a:t>
            </a:r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Any other boxes with internal separations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Flat tops and bottoms allow shelf, cabinet or drawer storage without boxes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Labels can be applied to lids for identification if stored in boxes or drawers  </a:t>
            </a:r>
          </a:p>
        </p:txBody>
      </p:sp>
      <p:pic>
        <p:nvPicPr>
          <p:cNvPr id="16389" name="Picture 5" descr="storage box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6888" y="2286000"/>
            <a:ext cx="311150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08A4EF-F9A2-4239-B295-954D71DAB049}" type="slidenum">
              <a:rPr lang="en-US"/>
              <a:pPr/>
              <a:t>7</a:t>
            </a:fld>
            <a:endParaRPr lang="en-US"/>
          </a:p>
        </p:txBody>
      </p:sp>
      <p:sp>
        <p:nvSpPr>
          <p:cNvPr id="2150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Transporting Tennis Ball Containers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4953000" cy="3724275"/>
          </a:xfrm>
        </p:spPr>
        <p:txBody>
          <a:bodyPr/>
          <a:lstStyle/>
          <a:p>
            <a:pPr eaLnBrk="1" hangingPunct="1"/>
            <a:r>
              <a:rPr lang="en-US" smtClean="0"/>
              <a:t>Wrap in butcher paper any drink-related boxes for use in a school</a:t>
            </a:r>
          </a:p>
          <a:p>
            <a:pPr eaLnBrk="1" hangingPunct="1"/>
            <a:r>
              <a:rPr lang="en-US" smtClean="0"/>
              <a:t>Same-sized boxes allow stacking onto a dolly in great quantity. Use bungee cords as needed for stability.</a:t>
            </a:r>
          </a:p>
        </p:txBody>
      </p:sp>
      <p:pic>
        <p:nvPicPr>
          <p:cNvPr id="19460" name="Picture 4" descr="scan0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7713" y="2362200"/>
            <a:ext cx="331628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scan01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4050" y="2362200"/>
            <a:ext cx="34099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948D98-F970-42BF-9480-3647035004DE}" type="slidenum">
              <a:rPr lang="en-US"/>
              <a:pPr/>
              <a:t>8</a:t>
            </a:fld>
            <a:endParaRPr lang="en-US"/>
          </a:p>
        </p:txBody>
      </p:sp>
      <p:sp>
        <p:nvSpPr>
          <p:cNvPr id="2253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Unique Advantages of Tennis Ball Containers for the Classroom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u="sng" smtClean="0"/>
              <a:t>Free</a:t>
            </a:r>
            <a:r>
              <a:rPr lang="en-US" sz="2400" smtClean="0"/>
              <a:t> in great quantities from any tennis club</a:t>
            </a:r>
          </a:p>
          <a:p>
            <a:pPr eaLnBrk="1" hangingPunct="1">
              <a:lnSpc>
                <a:spcPct val="80000"/>
              </a:lnSpc>
            </a:pPr>
            <a:endParaRPr lang="en-US" sz="600" smtClean="0"/>
          </a:p>
          <a:p>
            <a:pPr eaLnBrk="1" hangingPunct="1">
              <a:lnSpc>
                <a:spcPct val="80000"/>
              </a:lnSpc>
            </a:pPr>
            <a:r>
              <a:rPr lang="en-US" sz="2400" u="sng" smtClean="0"/>
              <a:t>Unbreakable</a:t>
            </a:r>
          </a:p>
          <a:p>
            <a:pPr eaLnBrk="1" hangingPunct="1">
              <a:lnSpc>
                <a:spcPct val="80000"/>
              </a:lnSpc>
            </a:pPr>
            <a:endParaRPr lang="en-US" sz="800" u="sng" smtClean="0"/>
          </a:p>
          <a:p>
            <a:pPr eaLnBrk="1" hangingPunct="1">
              <a:lnSpc>
                <a:spcPct val="80000"/>
              </a:lnSpc>
            </a:pPr>
            <a:r>
              <a:rPr lang="en-US" sz="2400" u="sng" smtClean="0"/>
              <a:t>Transparent</a:t>
            </a:r>
            <a:r>
              <a:rPr lang="en-US" sz="2400" smtClean="0"/>
              <a:t> to allow easy identification of contents</a:t>
            </a:r>
          </a:p>
          <a:p>
            <a:pPr eaLnBrk="1" hangingPunct="1">
              <a:lnSpc>
                <a:spcPct val="80000"/>
              </a:lnSpc>
            </a:pPr>
            <a:endParaRPr lang="en-US" sz="6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Nearly </a:t>
            </a:r>
            <a:r>
              <a:rPr lang="en-US" sz="2400" u="sng" smtClean="0"/>
              <a:t>weightless</a:t>
            </a:r>
            <a:r>
              <a:rPr lang="en-US" sz="2400" smtClean="0"/>
              <a:t> for easy handling</a:t>
            </a:r>
          </a:p>
          <a:p>
            <a:pPr eaLnBrk="1" hangingPunct="1">
              <a:lnSpc>
                <a:spcPct val="80000"/>
              </a:lnSpc>
            </a:pPr>
            <a:endParaRPr lang="en-US" sz="6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All the </a:t>
            </a:r>
            <a:r>
              <a:rPr lang="en-US" sz="2400" u="sng" smtClean="0"/>
              <a:t>same size</a:t>
            </a:r>
            <a:r>
              <a:rPr lang="en-US" sz="2400" smtClean="0"/>
              <a:t> for simple storage</a:t>
            </a:r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2400" u="sng" smtClean="0"/>
              <a:t>Washable</a:t>
            </a:r>
            <a:r>
              <a:rPr lang="en-US" sz="2400" smtClean="0"/>
              <a:t> in dishwasher</a:t>
            </a:r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Lid differences allow </a:t>
            </a:r>
            <a:r>
              <a:rPr lang="en-US" sz="2400" u="sng" smtClean="0"/>
              <a:t>differentiation</a:t>
            </a:r>
            <a:r>
              <a:rPr lang="en-US" sz="2400" smtClean="0"/>
              <a:t> of categories</a:t>
            </a:r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accent1"/>
                </a:solidFill>
              </a:rPr>
              <a:t>“</a:t>
            </a:r>
            <a:r>
              <a:rPr lang="en-US" sz="2400" u="sng" smtClean="0">
                <a:solidFill>
                  <a:schemeClr val="accent1"/>
                </a:solidFill>
              </a:rPr>
              <a:t>Green</a:t>
            </a:r>
            <a:r>
              <a:rPr lang="en-US" sz="2400" smtClean="0">
                <a:solidFill>
                  <a:schemeClr val="accent1"/>
                </a:solidFill>
              </a:rPr>
              <a:t>”</a:t>
            </a:r>
            <a:r>
              <a:rPr lang="en-US" sz="2400" smtClean="0"/>
              <a:t> – reduce, reuse, recycle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20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622796-079B-4E0F-8D78-A453BEF56B6A}" type="slidenum">
              <a:rPr lang="en-US"/>
              <a:pPr/>
              <a:t>9</a:t>
            </a:fld>
            <a:endParaRPr lang="en-US"/>
          </a:p>
        </p:txBody>
      </p:sp>
      <p:pic>
        <p:nvPicPr>
          <p:cNvPr id="10248" name="Picture 8" descr="balls in cans dry-cropp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706938"/>
            <a:ext cx="2743200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Activity-specific Equipment &amp; Supplies:  “Par-5”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35052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Yellow golf balls </a:t>
            </a:r>
            <a:br>
              <a:rPr lang="en-US" smtClean="0"/>
            </a:br>
            <a:r>
              <a:rPr lang="en-US" sz="2000" smtClean="0"/>
              <a:t>in salt water</a:t>
            </a:r>
          </a:p>
          <a:p>
            <a:pPr eaLnBrk="1" hangingPunct="1">
              <a:lnSpc>
                <a:spcPct val="80000"/>
              </a:lnSpc>
            </a:pPr>
            <a:endParaRPr lang="en-US" sz="900" smtClean="0"/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Pink golf balls</a:t>
            </a:r>
            <a:br>
              <a:rPr lang="en-US" smtClean="0"/>
            </a:br>
            <a:r>
              <a:rPr lang="en-US" sz="2000" smtClean="0"/>
              <a:t>in salt water</a:t>
            </a:r>
          </a:p>
          <a:p>
            <a:pPr eaLnBrk="1" hangingPunct="1">
              <a:lnSpc>
                <a:spcPct val="80000"/>
              </a:lnSpc>
            </a:pPr>
            <a:endParaRPr lang="en-US" sz="900" smtClean="0"/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Yellow golf balls</a:t>
            </a:r>
            <a:br>
              <a:rPr lang="en-US" smtClean="0"/>
            </a:br>
            <a:r>
              <a:rPr lang="en-US" sz="2000" smtClean="0"/>
              <a:t>dry storage</a:t>
            </a:r>
          </a:p>
          <a:p>
            <a:pPr eaLnBrk="1" hangingPunct="1">
              <a:lnSpc>
                <a:spcPct val="80000"/>
              </a:lnSpc>
            </a:pPr>
            <a:endParaRPr lang="en-US" sz="900" smtClean="0"/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Pink golf balls</a:t>
            </a:r>
            <a:br>
              <a:rPr lang="en-US" smtClean="0"/>
            </a:br>
            <a:r>
              <a:rPr lang="en-US" sz="2000" smtClean="0"/>
              <a:t>dry storage</a:t>
            </a:r>
          </a:p>
          <a:p>
            <a:pPr eaLnBrk="1" hangingPunct="1">
              <a:lnSpc>
                <a:spcPct val="80000"/>
              </a:lnSpc>
            </a:pPr>
            <a:endParaRPr lang="en-US" sz="900" smtClean="0"/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White golf balls</a:t>
            </a:r>
            <a:br>
              <a:rPr lang="en-US" smtClean="0"/>
            </a:br>
            <a:r>
              <a:rPr lang="en-US" sz="2000" smtClean="0"/>
              <a:t>dry storage</a:t>
            </a:r>
            <a:r>
              <a:rPr lang="en-US" sz="900" smtClean="0"/>
              <a:t> </a:t>
            </a:r>
          </a:p>
        </p:txBody>
      </p:sp>
      <p:pic>
        <p:nvPicPr>
          <p:cNvPr id="10247" name="Picture 7" descr="balls in saltwater-cropp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286000"/>
            <a:ext cx="50292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17999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17999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1516</TotalTime>
  <Words>709</Words>
  <Application>Microsoft Office PowerPoint</Application>
  <PresentationFormat>On-screen Show (4:3)</PresentationFormat>
  <Paragraphs>188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ＭＳ Ｐゴシック</vt:lpstr>
      <vt:lpstr>Wingdings</vt:lpstr>
      <vt:lpstr>Times New Roman</vt:lpstr>
      <vt:lpstr>Arial Narrow</vt:lpstr>
      <vt:lpstr>Capsules</vt:lpstr>
      <vt:lpstr>Point, Game,  Set, Match   </vt:lpstr>
      <vt:lpstr>Ideas for Possible Uses of Empty Tennis Ball Containers with Lids</vt:lpstr>
      <vt:lpstr>Basic Classroom Supplies</vt:lpstr>
      <vt:lpstr>Basic Classroom Supplies</vt:lpstr>
      <vt:lpstr>Basic Classroom Supplies</vt:lpstr>
      <vt:lpstr>Storage of Tennis Ball Containers</vt:lpstr>
      <vt:lpstr>Transporting Tennis Ball Containers</vt:lpstr>
      <vt:lpstr>Unique Advantages of Tennis Ball Containers for the Classroom</vt:lpstr>
      <vt:lpstr>Activity-specific Equipment &amp; Supplies:  “Par-5”</vt:lpstr>
      <vt:lpstr>Activity-specific Equipment &amp; Supplies:  “Take a Stab” –  Stratigraphy Using Potatoes</vt:lpstr>
      <vt:lpstr>Activity-specific Equipment &amp; Supplies:  “Latent Heat” Using Tennis Ball Containers as ‘Ring Stands’</vt:lpstr>
      <vt:lpstr>Activity-specific Equipment &amp; Supplies:  “Filtration Apparatus”</vt:lpstr>
      <vt:lpstr>Activity-Specific Equipment &amp; Supplies:  “Displacement Apparatus a la Archimedes”</vt:lpstr>
      <vt:lpstr>Activity-specific Equipment &amp; Supplies: Rock Types by Lid or Insert Color</vt:lpstr>
      <vt:lpstr>Activity-specific Equipment &amp; Supplies: “Capillarity”</vt:lpstr>
      <vt:lpstr>Activity-specific Equipment &amp; Supplies:  “Porosity and Permeability”</vt:lpstr>
      <vt:lpstr>What Else???</vt:lpstr>
      <vt:lpstr>Slide 18</vt:lpstr>
      <vt:lpstr>Contact Information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Point,  Game,  Set, Match</dc:title>
  <dc:creator>Marge</dc:creator>
  <cp:lastModifiedBy>hatheway</cp:lastModifiedBy>
  <cp:revision>42</cp:revision>
  <dcterms:created xsi:type="dcterms:W3CDTF">2010-10-05T14:25:16Z</dcterms:created>
  <dcterms:modified xsi:type="dcterms:W3CDTF">2010-11-22T20:16:13Z</dcterms:modified>
</cp:coreProperties>
</file>